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3" r:id="rId7"/>
    <p:sldMasterId id="2147483684" r:id="rId8"/>
    <p:sldMasterId id="2147483691" r:id="rId9"/>
    <p:sldMasterId id="2147483693" r:id="rId10"/>
    <p:sldMasterId id="2147483698" r:id="rId11"/>
    <p:sldMasterId id="2147483707" r:id="rId12"/>
  </p:sldMasterIdLst>
  <p:notesMasterIdLst>
    <p:notesMasterId r:id="rId28"/>
  </p:notesMasterIdLst>
  <p:handoutMasterIdLst>
    <p:handoutMasterId r:id="rId29"/>
  </p:handoutMasterIdLst>
  <p:sldIdLst>
    <p:sldId id="256" r:id="rId13"/>
    <p:sldId id="258" r:id="rId14"/>
    <p:sldId id="257" r:id="rId15"/>
    <p:sldId id="260" r:id="rId16"/>
    <p:sldId id="261" r:id="rId17"/>
    <p:sldId id="262" r:id="rId18"/>
    <p:sldId id="263" r:id="rId19"/>
    <p:sldId id="264" r:id="rId20"/>
    <p:sldId id="265" r:id="rId21"/>
    <p:sldId id="259" r:id="rId22"/>
    <p:sldId id="266" r:id="rId23"/>
    <p:sldId id="267" r:id="rId24"/>
    <p:sldId id="268" r:id="rId25"/>
    <p:sldId id="269" r:id="rId26"/>
    <p:sldId id="270" r:id="rId27"/>
  </p:sldIdLst>
  <p:sldSz cx="9144000" cy="5143500" type="screen16x9"/>
  <p:notesSz cx="6797675" cy="99282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A8B"/>
    <a:srgbClr val="FFFFFF"/>
    <a:srgbClr val="000000"/>
    <a:srgbClr val="2C3841"/>
    <a:srgbClr val="458557"/>
    <a:srgbClr val="9BA7B0"/>
    <a:srgbClr val="B9C9D5"/>
    <a:srgbClr val="CADCF0"/>
    <a:srgbClr val="820036"/>
    <a:srgbClr val="8A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93" d="100"/>
          <a:sy n="93" d="100"/>
        </p:scale>
        <p:origin x="630" y="9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97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a:cxnSpLocks/>
          </p:cNvCxnSpPr>
          <p:nvPr/>
        </p:nvCxnSpPr>
        <p:spPr>
          <a:xfrm>
            <a:off x="347318" y="8990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3451" y="10936683"/>
            <a:ext cx="6423000"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2013_Jisc_Logo_RGB300(19.5m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19" y="275302"/>
            <a:ext cx="673722" cy="429963"/>
          </a:xfrm>
          <a:prstGeom prst="rect">
            <a:avLst/>
          </a:prstGeom>
        </p:spPr>
      </p:pic>
      <p:cxnSp>
        <p:nvCxnSpPr>
          <p:cNvPr id="16" name="Straight Connector 15"/>
          <p:cNvCxnSpPr>
            <a:cxnSpLocks/>
          </p:cNvCxnSpPr>
          <p:nvPr/>
        </p:nvCxnSpPr>
        <p:spPr>
          <a:xfrm>
            <a:off x="347318" y="9459175"/>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2" name="Header Placeholder 1"/>
          <p:cNvSpPr>
            <a:spLocks noGrp="1"/>
          </p:cNvSpPr>
          <p:nvPr>
            <p:ph type="hdr" sz="quarter"/>
          </p:nvPr>
        </p:nvSpPr>
        <p:spPr>
          <a:xfrm>
            <a:off x="3291787" y="273613"/>
            <a:ext cx="3121697" cy="498135"/>
          </a:xfrm>
          <a:prstGeom prst="rect">
            <a:avLst/>
          </a:prstGeom>
        </p:spPr>
        <p:txBody>
          <a:bodyPr vert="horz" lIns="0" tIns="0" rIns="0" bIns="0" rtlCol="0" anchor="t" anchorCtr="0"/>
          <a:lstStyle/>
          <a:p>
            <a:pPr algn="r"/>
            <a:r>
              <a:rPr lang="en-GB" sz="1000" smtClean="0"/>
              <a:t>Title of presentation (Insert &gt; Header &amp; Footer &gt; Notes and Handouts &gt; Header &gt; Apply to all)</a:t>
            </a:r>
            <a:endParaRPr lang="en-GB" sz="1000"/>
          </a:p>
        </p:txBody>
      </p:sp>
      <p:cxnSp>
        <p:nvCxnSpPr>
          <p:cNvPr id="8" name="Straight Connector 7"/>
          <p:cNvCxnSpPr>
            <a:cxnSpLocks/>
          </p:cNvCxnSpPr>
          <p:nvPr/>
        </p:nvCxnSpPr>
        <p:spPr>
          <a:xfrm>
            <a:off x="347318" y="2736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3"/>
          </p:nvPr>
        </p:nvSpPr>
        <p:spPr>
          <a:xfrm>
            <a:off x="3467825" y="9720000"/>
            <a:ext cx="2945659" cy="150377"/>
          </a:xfrm>
          <a:prstGeom prst="rect">
            <a:avLst/>
          </a:prstGeom>
        </p:spPr>
        <p:txBody>
          <a:bodyPr vert="horz" lIns="0" tIns="0" rIns="0" bIns="0" rtlCol="0" anchor="b">
            <a:noAutofit/>
          </a:bodyPr>
          <a:lstStyle>
            <a:lvl1pPr algn="r">
              <a:defRPr sz="1200"/>
            </a:lvl1pPr>
          </a:lstStyle>
          <a:p>
            <a:fld id="{1D5C8E73-0984-4EF3-A086-A5742340CAED}" type="slidenum">
              <a:rPr lang="en-GB" sz="900" smtClean="0"/>
              <a:t>‹#›</a:t>
            </a:fld>
            <a:endParaRPr lang="en-GB" sz="900"/>
          </a:p>
        </p:txBody>
      </p:sp>
      <p:sp>
        <p:nvSpPr>
          <p:cNvPr id="11" name="Date Placeholder 10"/>
          <p:cNvSpPr>
            <a:spLocks noGrp="1"/>
          </p:cNvSpPr>
          <p:nvPr>
            <p:ph type="dt" sz="quarter" idx="1"/>
          </p:nvPr>
        </p:nvSpPr>
        <p:spPr>
          <a:xfrm>
            <a:off x="346128" y="9720000"/>
            <a:ext cx="2945659" cy="138499"/>
          </a:xfrm>
          <a:prstGeom prst="rect">
            <a:avLst/>
          </a:prstGeom>
          <a:ln>
            <a:noFill/>
          </a:ln>
        </p:spPr>
        <p:txBody>
          <a:bodyPr vert="horz" lIns="0" tIns="0" rIns="0" bIns="0" rtlCol="0">
            <a:spAutoFit/>
          </a:bodyPr>
          <a:lstStyle>
            <a:lvl1pPr algn="r">
              <a:defRPr sz="1200"/>
            </a:lvl1pPr>
          </a:lstStyle>
          <a:p>
            <a:pPr algn="l"/>
            <a:fld id="{CDA1D075-8117-486C-A970-D3C80E654DFF}" type="datetime1">
              <a:rPr lang="en-GB" sz="900" smtClean="0"/>
              <a:t>25/11/2015</a:t>
            </a:fld>
            <a:endParaRPr lang="en-GB" sz="900"/>
          </a:p>
        </p:txBody>
      </p:sp>
    </p:spTree>
    <p:extLst>
      <p:ext uri="{BB962C8B-B14F-4D97-AF65-F5344CB8AC3E}">
        <p14:creationId xmlns:p14="http://schemas.microsoft.com/office/powerpoint/2010/main" val="538137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7318" y="9750052"/>
            <a:ext cx="2945659" cy="150377"/>
          </a:xfrm>
          <a:prstGeom prst="rect">
            <a:avLst/>
          </a:prstGeom>
        </p:spPr>
        <p:txBody>
          <a:bodyPr vert="horz" lIns="0" tIns="0" rIns="0" bIns="0" rtlCol="0">
            <a:noAutofit/>
          </a:bodyPr>
          <a:lstStyle>
            <a:lvl1pPr algn="l">
              <a:defRPr sz="900"/>
            </a:lvl1pPr>
          </a:lstStyle>
          <a:p>
            <a:fld id="{1C1E6CAC-E731-4FAB-89EA-C098B5D41287}" type="datetime1">
              <a:rPr lang="en-GB" smtClean="0"/>
              <a:t>25/11/2015</a:t>
            </a:fld>
            <a:endParaRPr lang="en-GB"/>
          </a:p>
        </p:txBody>
      </p:sp>
      <p:sp>
        <p:nvSpPr>
          <p:cNvPr id="4" name="Slide Image Placeholder 3"/>
          <p:cNvSpPr>
            <a:spLocks noGrp="1" noRot="1" noChangeAspect="1"/>
          </p:cNvSpPr>
          <p:nvPr>
            <p:ph type="sldImg" idx="2"/>
          </p:nvPr>
        </p:nvSpPr>
        <p:spPr>
          <a:xfrm>
            <a:off x="792163" y="665163"/>
            <a:ext cx="5213350" cy="2933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47318" y="3811948"/>
            <a:ext cx="6066167" cy="487524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467825" y="9748423"/>
            <a:ext cx="2945659" cy="150377"/>
          </a:xfrm>
          <a:prstGeom prst="rect">
            <a:avLst/>
          </a:prstGeom>
        </p:spPr>
        <p:txBody>
          <a:bodyPr vert="horz" lIns="0" tIns="0" rIns="0" bIns="0" rtlCol="0">
            <a:noAutofit/>
          </a:bodyPr>
          <a:lstStyle>
            <a:lvl1pPr algn="r">
              <a:defRPr lang="en-GB" sz="900" smtClean="0"/>
            </a:lvl1pPr>
          </a:lstStyle>
          <a:p>
            <a:fld id="{059CA28E-C823-46A7-ACC3-740ED2E57C53}" type="slidenum">
              <a:rPr lang="en-GB" smtClean="0"/>
              <a:pPr/>
              <a:t>‹#›</a:t>
            </a:fld>
            <a:endParaRPr lang="en-GB" dirty="0"/>
          </a:p>
        </p:txBody>
      </p:sp>
      <p:sp>
        <p:nvSpPr>
          <p:cNvPr id="13" name="Header Placeholder 12"/>
          <p:cNvSpPr>
            <a:spLocks noGrp="1"/>
          </p:cNvSpPr>
          <p:nvPr>
            <p:ph type="hdr" sz="quarter"/>
          </p:nvPr>
        </p:nvSpPr>
        <p:spPr>
          <a:xfrm>
            <a:off x="3467825" y="0"/>
            <a:ext cx="2945659" cy="498135"/>
          </a:xfrm>
          <a:prstGeom prst="rect">
            <a:avLst/>
          </a:prstGeom>
        </p:spPr>
        <p:txBody>
          <a:bodyPr vert="horz" lIns="0" tIns="0" rIns="0" bIns="0" rtlCol="0"/>
          <a:lstStyle>
            <a:lvl1pPr algn="r">
              <a:defRPr sz="1000"/>
            </a:lvl1pPr>
          </a:lstStyle>
          <a:p>
            <a:r>
              <a:rPr lang="en-GB" smtClean="0"/>
              <a:t>Title of presentation (Insert &gt; Header &amp; Footer &gt; Notes and Handouts &gt; Header &gt; Apply to all)</a:t>
            </a:r>
            <a:endParaRPr lang="en-GB"/>
          </a:p>
        </p:txBody>
      </p:sp>
      <p:cxnSp>
        <p:nvCxnSpPr>
          <p:cNvPr id="11" name="Straight Connector 10"/>
          <p:cNvCxnSpPr>
            <a:cxnSpLocks/>
          </p:cNvCxnSpPr>
          <p:nvPr/>
        </p:nvCxnSpPr>
        <p:spPr>
          <a:xfrm>
            <a:off x="347318" y="9750051"/>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944206"/>
      </p:ext>
    </p:extLst>
  </p:cSld>
  <p:clrMap bg1="lt1" tx1="dk1" bg2="lt2" tx2="dk2" accent1="accent1" accent2="accent2" accent3="accent3" accent4="accent4" accent5="accent5" accent6="accent6" hlink="hlink" folHlink="folHlink"/>
  <p:hf ftr="0"/>
  <p:notesStyle>
    <a:lvl1pPr marL="108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1pPr>
    <a:lvl2pPr marL="216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2pPr>
    <a:lvl3pPr marL="324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3pPr>
    <a:lvl4pPr marL="432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4pPr>
    <a:lvl5pPr marL="540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r>
              <a:rPr lang="en-US" noProof="0" smtClean="0"/>
              <a:t>October 2015</a:t>
            </a:r>
            <a:endParaRPr lang="en-GB" noProof="0" dirty="0"/>
          </a:p>
        </p:txBody>
      </p:sp>
      <p:sp>
        <p:nvSpPr>
          <p:cNvPr id="4" name="Footer Placeholder 3"/>
          <p:cNvSpPr>
            <a:spLocks noGrp="1"/>
          </p:cNvSpPr>
          <p:nvPr>
            <p:ph type="ftr" sz="quarter" idx="15"/>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72343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321"/>
            <a:ext cx="9142857" cy="5142857"/>
          </a:xfrm>
          <a:prstGeom prst="rect">
            <a:avLst/>
          </a:prstGeom>
        </p:spPr>
      </p:pic>
      <p:sp>
        <p:nvSpPr>
          <p:cNvPr id="11" name="Text Placeholder 8"/>
          <p:cNvSpPr>
            <a:spLocks noGrp="1"/>
          </p:cNvSpPr>
          <p:nvPr>
            <p:ph type="body" sz="quarter" idx="14" hasCustomPrompt="1"/>
          </p:nvPr>
        </p:nvSpPr>
        <p:spPr>
          <a:xfrm>
            <a:off x="216000" y="879750"/>
            <a:ext cx="6480000" cy="2159726"/>
          </a:xfrm>
          <a:prstGeom prst="rect">
            <a:avLst/>
          </a:prstGeom>
          <a:solidFill>
            <a:srgbClr val="FFFFFF">
              <a:alpha val="61176"/>
            </a:srgbClr>
          </a:solidFill>
        </p:spPr>
        <p:txBody>
          <a:bodyPr/>
          <a:lstStyle>
            <a:lvl1pPr>
              <a:defRPr lang="en-GB" sz="1800" b="0" i="0" baseline="0" noProof="0" dirty="0">
                <a:sym typeface="Wingdings" panose="05000000000000000000" pitchFamily="2" charset="2"/>
              </a:defRPr>
            </a:lvl1pPr>
          </a:lstStyle>
          <a:p>
            <a:pPr marL="0" marR="0" lvl="0" indent="0" fontAlgn="auto">
              <a:spcAft>
                <a:spcPts val="0"/>
              </a:spcAft>
              <a:buNone/>
              <a:tabLst/>
            </a:pPr>
            <a:r>
              <a:rPr lang="en-GB" sz="1800" noProof="0" dirty="0" smtClean="0"/>
              <a:t>Allows/requires cropping/resizing in PPT, … </a:t>
            </a:r>
            <a:br>
              <a:rPr lang="en-GB" sz="1800" noProof="0" dirty="0" smtClean="0"/>
            </a:br>
            <a:r>
              <a:rPr lang="en-GB" sz="1800" noProof="0" dirty="0" smtClean="0"/>
              <a:t>Change image via:</a:t>
            </a:r>
            <a:br>
              <a:rPr lang="en-GB" sz="1800" noProof="0" dirty="0" smtClean="0"/>
            </a:br>
            <a:r>
              <a:rPr lang="en-GB" sz="1800" noProof="0" dirty="0" smtClean="0"/>
              <a:t>1/ View &gt; Slide Master &gt; Right-click &gt; Change Picture</a:t>
            </a:r>
            <a:br>
              <a:rPr lang="en-GB" sz="1800" noProof="0" dirty="0" smtClean="0"/>
            </a:br>
            <a:r>
              <a:rPr lang="en-GB" sz="1800" noProof="0" dirty="0" smtClean="0"/>
              <a:t>2/ </a:t>
            </a:r>
            <a:r>
              <a:rPr lang="en-GB" sz="1800" baseline="0" noProof="0" dirty="0" smtClean="0"/>
              <a:t>Delete this placeholder (it will show in the presentation )</a:t>
            </a:r>
            <a:br>
              <a:rPr lang="en-GB" sz="1800" baseline="0" noProof="0" dirty="0" smtClean="0"/>
            </a:br>
            <a:r>
              <a:rPr lang="en-GB" sz="1800" baseline="0" noProof="0" dirty="0" smtClean="0"/>
              <a:t>Images should fill the slide…for reference a full slide 16:9 placeholder is:</a:t>
            </a:r>
            <a:br>
              <a:rPr lang="en-GB" sz="1800" baseline="0" noProof="0" dirty="0" smtClean="0"/>
            </a:br>
            <a:r>
              <a:rPr lang="en-GB" sz="1800" baseline="0" noProof="0" dirty="0" smtClean="0"/>
              <a:t>25.4 cm x 14.29cm</a:t>
            </a:r>
            <a:br>
              <a:rPr lang="en-GB" sz="1800" baseline="0" noProof="0" dirty="0" smtClean="0"/>
            </a:br>
            <a:r>
              <a:rPr lang="en-GB" sz="1800" baseline="0" noProof="0" dirty="0" smtClean="0"/>
              <a:t>All slides based off this master will use the *same* image</a:t>
            </a:r>
            <a:endParaRPr lang="en-GB" sz="1800" noProof="0" dirty="0" smtClean="0"/>
          </a:p>
          <a:p>
            <a:pPr marL="0" marR="0" lvl="0" indent="0" fontAlgn="auto">
              <a:spcAft>
                <a:spcPts val="0"/>
              </a:spcAft>
              <a:buNone/>
              <a:tabLst/>
            </a:pPr>
            <a:endParaRPr lang="en-GB" sz="1800" noProof="0" dirty="0"/>
          </a:p>
        </p:txBody>
      </p:sp>
      <p:pic>
        <p:nvPicPr>
          <p:cNvPr id="13" name="Picture 12" descr="2013_Jisc_Logo_RGB300(26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8"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19"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20" name="Parallelogram 19"/>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October 2015</a:t>
            </a:r>
            <a:endParaRPr lang="en-GB" noProof="0" dirty="0"/>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Tree>
    <p:extLst>
      <p:ext uri="{BB962C8B-B14F-4D97-AF65-F5344CB8AC3E}">
        <p14:creationId xmlns:p14="http://schemas.microsoft.com/office/powerpoint/2010/main" val="28257792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18" name="Picture 17"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October 2015</a:t>
            </a:r>
            <a:endParaRPr lang="en-GB" noProof="0" dirty="0"/>
          </a:p>
        </p:txBody>
      </p:sp>
      <p:sp>
        <p:nvSpPr>
          <p:cNvPr id="4" name="Footer Placeholder 3"/>
          <p:cNvSpPr>
            <a:spLocks noGrp="1"/>
          </p:cNvSpPr>
          <p:nvPr>
            <p:ph type="ftr" sz="quarter" idx="19"/>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6473917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23" name="Picture 22"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pic>
        <p:nvPicPr>
          <p:cNvPr id="18" name="Picture 17"/>
          <p:cNvPicPr>
            <a:picLocks noChangeAspect="1"/>
          </p:cNvPicPr>
          <p:nvPr userDrawn="1"/>
        </p:nvPicPr>
        <p:blipFill>
          <a:blip r:embed="rId4"/>
          <a:stretch>
            <a:fillRect/>
          </a:stretch>
        </p:blipFill>
        <p:spPr>
          <a:xfrm>
            <a:off x="215901" y="4467094"/>
            <a:ext cx="719138" cy="251609"/>
          </a:xfrm>
          <a:prstGeom prst="rect">
            <a:avLst/>
          </a:prstGeom>
        </p:spPr>
      </p:pic>
      <p:sp>
        <p:nvSpPr>
          <p:cNvPr id="19" name="Text Placeholder 3"/>
          <p:cNvSpPr txBox="1">
            <a:spLocks/>
          </p:cNvSpPr>
          <p:nvPr userDrawn="1"/>
        </p:nvSpPr>
        <p:spPr>
          <a:xfrm>
            <a:off x="980051" y="4557397"/>
            <a:ext cx="3249887" cy="831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cxnSp>
        <p:nvCxnSpPr>
          <p:cNvPr id="20" name="Straight Connector 19"/>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October 2015</a:t>
            </a:r>
            <a:endParaRPr lang="en-GB" noProof="0" dirty="0"/>
          </a:p>
        </p:txBody>
      </p:sp>
      <p:sp>
        <p:nvSpPr>
          <p:cNvPr id="4" name="Footer Placeholder 3"/>
          <p:cNvSpPr>
            <a:spLocks noGrp="1"/>
          </p:cNvSpPr>
          <p:nvPr>
            <p:ph type="ftr" sz="quarter" idx="19"/>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36089510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October 2015</a:t>
            </a:r>
            <a:endParaRPr lang="en-GB" noProof="0" dirty="0"/>
          </a:p>
        </p:txBody>
      </p:sp>
      <p:sp>
        <p:nvSpPr>
          <p:cNvPr id="4" name="Footer Placeholder 3"/>
          <p:cNvSpPr>
            <a:spLocks noGrp="1"/>
          </p:cNvSpPr>
          <p:nvPr>
            <p:ph type="ftr" sz="quarter" idx="19"/>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81644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22" name="Picture 21"/>
          <p:cNvPicPr>
            <a:picLocks noChangeAspect="1"/>
          </p:cNvPicPr>
          <p:nvPr userDrawn="1"/>
        </p:nvPicPr>
        <p:blipFill>
          <a:blip r:embed="rId4"/>
          <a:stretch>
            <a:fillRect/>
          </a:stretch>
        </p:blipFill>
        <p:spPr>
          <a:xfrm>
            <a:off x="7201693" y="4313715"/>
            <a:ext cx="740010" cy="258912"/>
          </a:xfrm>
          <a:prstGeom prst="rect">
            <a:avLst/>
          </a:prstGeom>
        </p:spPr>
      </p:pic>
      <p:sp>
        <p:nvSpPr>
          <p:cNvPr id="23" name="Text Placeholder 3"/>
          <p:cNvSpPr txBox="1">
            <a:spLocks/>
          </p:cNvSpPr>
          <p:nvPr userDrawn="1"/>
        </p:nvSpPr>
        <p:spPr>
          <a:xfrm>
            <a:off x="7201693" y="4621453"/>
            <a:ext cx="1726407" cy="2025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sp>
        <p:nvSpPr>
          <p:cNvPr id="3" name="Date Placeholder 2"/>
          <p:cNvSpPr>
            <a:spLocks noGrp="1"/>
          </p:cNvSpPr>
          <p:nvPr>
            <p:ph type="dt" sz="half" idx="18"/>
          </p:nvPr>
        </p:nvSpPr>
        <p:spPr/>
        <p:txBody>
          <a:bodyPr/>
          <a:lstStyle/>
          <a:p>
            <a:r>
              <a:rPr lang="en-US" noProof="0" smtClean="0"/>
              <a:t>October 2015</a:t>
            </a:r>
            <a:endParaRPr lang="en-GB" noProof="0" dirty="0"/>
          </a:p>
        </p:txBody>
      </p:sp>
      <p:sp>
        <p:nvSpPr>
          <p:cNvPr id="4" name="Footer Placeholder 3"/>
          <p:cNvSpPr>
            <a:spLocks noGrp="1"/>
          </p:cNvSpPr>
          <p:nvPr>
            <p:ph type="ftr" sz="quarter" idx="19"/>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47799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r>
              <a:rPr lang="en-US" noProof="0" smtClean="0"/>
              <a:t>October 2015</a:t>
            </a:r>
            <a:endParaRPr lang="en-GB" noProof="0" dirty="0"/>
          </a:p>
        </p:txBody>
      </p:sp>
      <p:sp>
        <p:nvSpPr>
          <p:cNvPr id="4" name="Footer Placeholder 3"/>
          <p:cNvSpPr>
            <a:spLocks noGrp="1"/>
          </p:cNvSpPr>
          <p:nvPr>
            <p:ph type="ftr" sz="quarter" idx="15"/>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652164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r>
              <a:rPr lang="en-US" noProof="0" smtClean="0"/>
              <a:t>October 2015</a:t>
            </a:r>
            <a:endParaRPr lang="en-GB" noProof="0" dirty="0"/>
          </a:p>
        </p:txBody>
      </p:sp>
      <p:sp>
        <p:nvSpPr>
          <p:cNvPr id="4" name="Footer Placeholder 3"/>
          <p:cNvSpPr>
            <a:spLocks noGrp="1"/>
          </p:cNvSpPr>
          <p:nvPr>
            <p:ph type="ftr" sz="quarter" idx="16"/>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405454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938" y="2124075"/>
            <a:ext cx="6085791" cy="447675"/>
          </a:xfrm>
        </p:spPr>
        <p:txBody>
          <a:bodyPr anchor="t" anchorCtr="0"/>
          <a:lstStyle>
            <a:lvl1pPr>
              <a:defRPr/>
            </a:lvl1pPr>
          </a:lstStyle>
          <a:p>
            <a:r>
              <a:rPr lang="en-GB" noProof="0" dirty="0" smtClean="0"/>
              <a:t>Insert section title</a:t>
            </a:r>
            <a:endParaRPr lang="en-GB" noProof="0" dirty="0"/>
          </a:p>
        </p:txBody>
      </p:sp>
      <p:sp>
        <p:nvSpPr>
          <p:cNvPr id="8" name="Text Placeholder 7"/>
          <p:cNvSpPr>
            <a:spLocks noGrp="1"/>
          </p:cNvSpPr>
          <p:nvPr>
            <p:ph type="body" sz="quarter" idx="13" hasCustomPrompt="1"/>
          </p:nvPr>
        </p:nvSpPr>
        <p:spPr>
          <a:xfrm>
            <a:off x="1150937" y="2578894"/>
            <a:ext cx="6085791" cy="307777"/>
          </a:xfrm>
          <a:prstGeom prst="rect">
            <a:avLst/>
          </a:prstGeom>
        </p:spPr>
        <p:txBody>
          <a:bodyPr wrap="square" lIns="0" tIns="0" rIns="0" bIns="0" anchor="b" anchorCtr="0">
            <a:noAutofit/>
          </a:bodyPr>
          <a:lstStyle>
            <a:lvl1pPr marL="0" indent="0">
              <a:lnSpc>
                <a:spcPct val="100000"/>
              </a:lnSpc>
              <a:spcBef>
                <a:spcPts val="1800"/>
              </a:spcBef>
              <a:buNone/>
              <a:defRPr sz="2000"/>
            </a:lvl1pPr>
          </a:lstStyle>
          <a:p>
            <a:pPr lvl="0"/>
            <a:r>
              <a:rPr lang="en-GB" noProof="0" dirty="0" smtClean="0"/>
              <a:t>Insert section subtitle</a:t>
            </a:r>
            <a:endParaRPr lang="en-GB" noProof="0" dirty="0"/>
          </a:p>
        </p:txBody>
      </p:sp>
      <p:sp>
        <p:nvSpPr>
          <p:cNvPr id="6" name="Date Placeholder 5"/>
          <p:cNvSpPr>
            <a:spLocks noGrp="1"/>
          </p:cNvSpPr>
          <p:nvPr>
            <p:ph type="dt" sz="half" idx="14"/>
          </p:nvPr>
        </p:nvSpPr>
        <p:spPr/>
        <p:txBody>
          <a:bodyPr/>
          <a:lstStyle/>
          <a:p>
            <a:r>
              <a:rPr lang="en-US" noProof="0" smtClean="0"/>
              <a:t>October 2015</a:t>
            </a:r>
            <a:endParaRPr lang="en-GB" noProof="0" dirty="0"/>
          </a:p>
        </p:txBody>
      </p:sp>
      <p:sp>
        <p:nvSpPr>
          <p:cNvPr id="7" name="Footer Placeholder 6"/>
          <p:cNvSpPr>
            <a:spLocks noGrp="1"/>
          </p:cNvSpPr>
          <p:nvPr>
            <p:ph type="ftr" sz="quarter" idx="15"/>
          </p:nvPr>
        </p:nvSpPr>
        <p:spPr/>
        <p:txBody>
          <a:bodyPr/>
          <a:lstStyle/>
          <a:p>
            <a:r>
              <a:rPr lang="en-GB" noProof="0" smtClean="0"/>
              <a:t>Creating persuasive digital narratives</a:t>
            </a:r>
            <a:endParaRPr lang="en-GB" noProof="0" dirty="0"/>
          </a:p>
        </p:txBody>
      </p:sp>
      <p:sp>
        <p:nvSpPr>
          <p:cNvPr id="9" name="Slide Number Placeholder 8"/>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354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wrap="square" rtlCol="0" anchor="t" anchorCtr="1">
            <a:noAutofit/>
          </a:bodyPr>
          <a:lstStyle>
            <a:lvl1pPr algn="ctr">
              <a:defRPr lang="en-GB" sz="2800" b="1">
                <a:solidFill>
                  <a:srgbClr val="B71A8B"/>
                </a:solidFill>
                <a:latin typeface="+mn-lt"/>
                <a:ea typeface="+mn-ea"/>
                <a:cs typeface="+mn-cs"/>
              </a:defRPr>
            </a:lvl1pPr>
          </a:lstStyle>
          <a:p>
            <a:pPr marL="0" lvl="0" algn="ctr" defTabSz="457200"/>
            <a:r>
              <a:rPr lang="en-US" dirty="0" smtClean="0"/>
              <a:t>Click to edit Master title</a:t>
            </a:r>
            <a:endParaRPr lang="en-GB" dirty="0"/>
          </a:p>
        </p:txBody>
      </p:sp>
      <p:sp>
        <p:nvSpPr>
          <p:cNvPr id="3" name="Date Placeholder 2"/>
          <p:cNvSpPr>
            <a:spLocks noGrp="1"/>
          </p:cNvSpPr>
          <p:nvPr>
            <p:ph type="dt" sz="half" idx="10"/>
          </p:nvPr>
        </p:nvSpPr>
        <p:spPr/>
        <p:txBody>
          <a:bodyPr/>
          <a:lstStyle/>
          <a:p>
            <a:r>
              <a:rPr lang="en-US" noProof="0" smtClean="0"/>
              <a:t>October 2015</a:t>
            </a:r>
            <a:endParaRPr lang="en-GB" noProof="0" dirty="0"/>
          </a:p>
        </p:txBody>
      </p:sp>
      <p:sp>
        <p:nvSpPr>
          <p:cNvPr id="4" name="Footer Placeholder 3"/>
          <p:cNvSpPr>
            <a:spLocks noGrp="1"/>
          </p:cNvSpPr>
          <p:nvPr>
            <p:ph type="ftr" sz="quarter" idx="11"/>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99661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Jisc Slide (1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lvl1pPr>
              <a:defRPr/>
            </a:lvl1pPr>
          </a:lstStyle>
          <a:p>
            <a:r>
              <a:rPr lang="en-US" smtClean="0"/>
              <a:t>October 2015</a:t>
            </a:r>
            <a:endParaRPr lang="en-GB" dirty="0"/>
          </a:p>
        </p:txBody>
      </p:sp>
      <p:sp>
        <p:nvSpPr>
          <p:cNvPr id="4" name="Footer Placeholder 3"/>
          <p:cNvSpPr>
            <a:spLocks noGrp="1"/>
          </p:cNvSpPr>
          <p:nvPr>
            <p:ph type="ftr" sz="quarter" idx="11"/>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idx="1" hasCustomPrompt="1"/>
          </p:nvPr>
        </p:nvSpPr>
        <p:spPr>
          <a:xfrm>
            <a:off x="234000" y="1350000"/>
            <a:ext cx="8676000" cy="3420000"/>
          </a:xfrm>
          <a:prstGeom prst="rect">
            <a:avLst/>
          </a:prstGeom>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0" name="Text Placeholder 2"/>
          <p:cNvSpPr>
            <a:spLocks noGrp="1"/>
          </p:cNvSpPr>
          <p:nvPr>
            <p:ph type="body" idx="13" hasCustomPrompt="1"/>
          </p:nvPr>
        </p:nvSpPr>
        <p:spPr>
          <a:xfrm>
            <a:off x="234000" y="900000"/>
            <a:ext cx="8676000" cy="450000"/>
          </a:xfrm>
          <a:prstGeom prst="rect">
            <a:avLst/>
          </a:prstGeo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Tree>
    <p:extLst>
      <p:ext uri="{BB962C8B-B14F-4D97-AF65-F5344CB8AC3E}">
        <p14:creationId xmlns:p14="http://schemas.microsoft.com/office/powerpoint/2010/main" val="1707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r>
              <a:rPr lang="en-US" noProof="0" smtClean="0"/>
              <a:t>October 2015</a:t>
            </a:r>
            <a:endParaRPr lang="en-GB" noProof="0" dirty="0"/>
          </a:p>
        </p:txBody>
      </p:sp>
      <p:sp>
        <p:nvSpPr>
          <p:cNvPr id="4" name="Footer Placeholder 3"/>
          <p:cNvSpPr>
            <a:spLocks noGrp="1"/>
          </p:cNvSpPr>
          <p:nvPr>
            <p:ph type="ftr" sz="quarter" idx="16"/>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5766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October 2015</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Creating persuasive digital narratives</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6" name="Straight Connector 5"/>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7" name="Picture 6"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8" name="Straight Connector 7"/>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814246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screen Image +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October 2015</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Creating persuasive digital narratives</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7" name="Straight Connector 6"/>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027013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screen Image +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endParaRPr lang="en-GB" dirty="0"/>
          </a:p>
        </p:txBody>
      </p:sp>
      <p:pic>
        <p:nvPicPr>
          <p:cNvPr id="3" name="Picture 2"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19534464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screen imag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259826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Jisc colour reference</a:t>
            </a:r>
            <a:endParaRPr lang="en-GB" dirty="0"/>
          </a:p>
        </p:txBody>
      </p:sp>
      <p:sp>
        <p:nvSpPr>
          <p:cNvPr id="6" name="Date Placeholder 5"/>
          <p:cNvSpPr>
            <a:spLocks noGrp="1"/>
          </p:cNvSpPr>
          <p:nvPr>
            <p:ph type="dt" sz="half" idx="10"/>
          </p:nvPr>
        </p:nvSpPr>
        <p:spPr/>
        <p:txBody>
          <a:bodyPr/>
          <a:lstStyle/>
          <a:p>
            <a:r>
              <a:rPr lang="en-US" noProof="0" smtClean="0"/>
              <a:t>October 2015</a:t>
            </a:r>
            <a:endParaRPr lang="en-GB" noProof="0" dirty="0"/>
          </a:p>
        </p:txBody>
      </p:sp>
      <p:sp>
        <p:nvSpPr>
          <p:cNvPr id="7" name="Footer Placeholder 6"/>
          <p:cNvSpPr>
            <a:spLocks noGrp="1"/>
          </p:cNvSpPr>
          <p:nvPr>
            <p:ph type="ftr" sz="quarter" idx="11"/>
          </p:nvPr>
        </p:nvSpPr>
        <p:spPr/>
        <p:txBody>
          <a:bodyPr/>
          <a:lstStyle/>
          <a:p>
            <a:r>
              <a:rPr lang="en-GB" noProof="0" smtClean="0"/>
              <a:t>Creating persuasive digital narratives</a:t>
            </a:r>
            <a:endParaRPr lang="en-GB" noProof="0" dirty="0"/>
          </a:p>
        </p:txBody>
      </p:sp>
      <p:sp>
        <p:nvSpPr>
          <p:cNvPr id="8" name="Slide Number Placeholder 7"/>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763558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r>
              <a:rPr lang="en-US" smtClean="0"/>
              <a:t>October 2015</a:t>
            </a:r>
            <a:endParaRPr lang="en-GB" dirty="0"/>
          </a:p>
        </p:txBody>
      </p:sp>
      <p:sp>
        <p:nvSpPr>
          <p:cNvPr id="4" name="Footer Placeholder 3"/>
          <p:cNvSpPr>
            <a:spLocks noGrp="1"/>
          </p:cNvSpPr>
          <p:nvPr>
            <p:ph type="ftr" sz="quarter" idx="15"/>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6"/>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2343971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r>
              <a:rPr lang="en-US" smtClean="0"/>
              <a:t>October 2015</a:t>
            </a:r>
            <a:endParaRPr lang="en-GB" dirty="0"/>
          </a:p>
        </p:txBody>
      </p:sp>
      <p:sp>
        <p:nvSpPr>
          <p:cNvPr id="4" name="Footer Placeholder 3"/>
          <p:cNvSpPr>
            <a:spLocks noGrp="1"/>
          </p:cNvSpPr>
          <p:nvPr>
            <p:ph type="ftr" sz="quarter" idx="16"/>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7"/>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143963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r>
              <a:rPr lang="en-US" smtClean="0"/>
              <a:t>October 2015</a:t>
            </a:r>
            <a:endParaRPr lang="en-GB" dirty="0"/>
          </a:p>
        </p:txBody>
      </p:sp>
      <p:sp>
        <p:nvSpPr>
          <p:cNvPr id="4" name="Footer Placeholder 3"/>
          <p:cNvSpPr>
            <a:spLocks noGrp="1"/>
          </p:cNvSpPr>
          <p:nvPr>
            <p:ph type="ftr" sz="quarter" idx="17"/>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8"/>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3667153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lIns="0" tIns="0" rIns="0" bIns="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wrap="square">
            <a:spAutoFit/>
          </a:bodyPr>
          <a:lstStyle>
            <a:lvl1pPr marL="0" indent="0">
              <a:buNone/>
              <a:defRPr b="1"/>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r>
              <a:rPr lang="en-US" smtClean="0"/>
              <a:t>October 2015</a:t>
            </a:r>
            <a:endParaRPr lang="en-GB" dirty="0"/>
          </a:p>
        </p:txBody>
      </p:sp>
      <p:sp>
        <p:nvSpPr>
          <p:cNvPr id="4" name="Footer Placeholder 3"/>
          <p:cNvSpPr>
            <a:spLocks noGrp="1"/>
          </p:cNvSpPr>
          <p:nvPr>
            <p:ph type="ftr" sz="quarter" idx="16"/>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7"/>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1925220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smtClean="0"/>
              <a:t>Click to edit Master text styles</a:t>
            </a:r>
          </a:p>
        </p:txBody>
      </p:sp>
      <p:sp>
        <p:nvSpPr>
          <p:cNvPr id="9" name="Content Placeholder 6"/>
          <p:cNvSpPr>
            <a:spLocks noGrp="1"/>
          </p:cNvSpPr>
          <p:nvPr>
            <p:ph sz="quarter" idx="15"/>
          </p:nvPr>
        </p:nvSpPr>
        <p:spPr>
          <a:xfrm>
            <a:off x="4824450" y="1384300"/>
            <a:ext cx="4103650"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smtClean="0"/>
              <a:t>October 2015</a:t>
            </a:r>
            <a:endParaRPr lang="en-GB" dirty="0"/>
          </a:p>
        </p:txBody>
      </p:sp>
      <p:sp>
        <p:nvSpPr>
          <p:cNvPr id="4" name="Footer Placeholder 3"/>
          <p:cNvSpPr>
            <a:spLocks noGrp="1"/>
          </p:cNvSpPr>
          <p:nvPr>
            <p:ph type="ftr" sz="quarter" idx="18"/>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9"/>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139666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r>
              <a:rPr lang="en-US" noProof="0" smtClean="0"/>
              <a:t>October 2015</a:t>
            </a:r>
            <a:endParaRPr lang="en-GB" noProof="0" dirty="0"/>
          </a:p>
        </p:txBody>
      </p:sp>
      <p:sp>
        <p:nvSpPr>
          <p:cNvPr id="4" name="Footer Placeholder 3"/>
          <p:cNvSpPr>
            <a:spLocks noGrp="1"/>
          </p:cNvSpPr>
          <p:nvPr>
            <p:ph type="ftr" sz="quarter" idx="17"/>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36298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4824413" y="1384299"/>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6"/>
          <p:cNvSpPr>
            <a:spLocks noGrp="1"/>
          </p:cNvSpPr>
          <p:nvPr>
            <p:ph sz="quarter" idx="15"/>
          </p:nvPr>
        </p:nvSpPr>
        <p:spPr>
          <a:xfrm>
            <a:off x="4824413" y="3184338"/>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6"/>
          <p:cNvSpPr>
            <a:spLocks noGrp="1"/>
          </p:cNvSpPr>
          <p:nvPr>
            <p:ph sz="quarter" idx="13"/>
          </p:nvPr>
        </p:nvSpPr>
        <p:spPr>
          <a:xfrm>
            <a:off x="215900"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smtClean="0"/>
              <a:t>October 2015</a:t>
            </a:r>
            <a:endParaRPr lang="en-GB" dirty="0"/>
          </a:p>
        </p:txBody>
      </p:sp>
      <p:sp>
        <p:nvSpPr>
          <p:cNvPr id="4" name="Footer Placeholder 3"/>
          <p:cNvSpPr>
            <a:spLocks noGrp="1"/>
          </p:cNvSpPr>
          <p:nvPr>
            <p:ph type="ftr" sz="quarter" idx="18"/>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9"/>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311992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935038" y="879473"/>
            <a:ext cx="7273925" cy="3564000"/>
          </a:xfrm>
          <a:prstGeom prst="rect">
            <a:avLst/>
          </a:prstGeom>
        </p:spPr>
        <p:txBody>
          <a:bodyPr/>
          <a:lstStyle>
            <a:lvl1pPr marL="0" indent="0">
              <a:buNone/>
              <a:defRPr sz="2000"/>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r>
              <a:rPr lang="en-US" smtClean="0"/>
              <a:t>October 2015</a:t>
            </a:r>
            <a:endParaRPr lang="en-GB" dirty="0"/>
          </a:p>
        </p:txBody>
      </p:sp>
      <p:sp>
        <p:nvSpPr>
          <p:cNvPr id="4" name="Footer Placeholder 3"/>
          <p:cNvSpPr>
            <a:spLocks noGrp="1"/>
          </p:cNvSpPr>
          <p:nvPr>
            <p:ph type="ftr" sz="quarter" idx="17"/>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8"/>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438548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October 2015</a:t>
            </a:r>
            <a:endParaRPr lang="en-GB" dirty="0"/>
          </a:p>
        </p:txBody>
      </p:sp>
      <p:sp>
        <p:nvSpPr>
          <p:cNvPr id="4" name="Footer Placeholder 3"/>
          <p:cNvSpPr>
            <a:spLocks noGrp="1"/>
          </p:cNvSpPr>
          <p:nvPr>
            <p:ph type="ftr" sz="quarter" idx="11"/>
          </p:nvPr>
        </p:nvSpPr>
        <p:spPr/>
        <p:txBody>
          <a:bodyPr/>
          <a:lstStyle/>
          <a:p>
            <a:r>
              <a:rPr lang="en-GB" smtClean="0"/>
              <a:t>Creating persuasive digital narratives</a:t>
            </a:r>
            <a:endParaRPr lang="en-GB" dirty="0"/>
          </a:p>
        </p:txBody>
      </p:sp>
      <p:sp>
        <p:nvSpPr>
          <p:cNvPr id="5" name="Slide Number Placeholder 4"/>
          <p:cNvSpPr>
            <a:spLocks noGrp="1"/>
          </p:cNvSpPr>
          <p:nvPr>
            <p:ph type="sldNum" sz="quarter" idx="12"/>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27471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lIns="0" tIns="0" rIns="0" bIns="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wrap="square">
            <a:spAutoFit/>
          </a:bodyPr>
          <a:lstStyle>
            <a:lvl1pPr marL="0" indent="0">
              <a:buNone/>
              <a:defRPr b="1"/>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r>
              <a:rPr lang="en-US" noProof="0" smtClean="0"/>
              <a:t>October 2015</a:t>
            </a:r>
            <a:endParaRPr lang="en-GB" noProof="0" dirty="0"/>
          </a:p>
        </p:txBody>
      </p:sp>
      <p:sp>
        <p:nvSpPr>
          <p:cNvPr id="4" name="Footer Placeholder 3"/>
          <p:cNvSpPr>
            <a:spLocks noGrp="1"/>
          </p:cNvSpPr>
          <p:nvPr>
            <p:ph type="ftr" sz="quarter" idx="16"/>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66550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smtClean="0"/>
              <a:t>Click to edit Master text styles</a:t>
            </a:r>
          </a:p>
        </p:txBody>
      </p:sp>
      <p:sp>
        <p:nvSpPr>
          <p:cNvPr id="9" name="Content Placeholder 6"/>
          <p:cNvSpPr>
            <a:spLocks noGrp="1"/>
          </p:cNvSpPr>
          <p:nvPr>
            <p:ph sz="quarter" idx="15"/>
          </p:nvPr>
        </p:nvSpPr>
        <p:spPr>
          <a:xfrm>
            <a:off x="4824450" y="1384300"/>
            <a:ext cx="4103650"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October 2015</a:t>
            </a:r>
            <a:endParaRPr lang="en-GB" noProof="0" dirty="0"/>
          </a:p>
        </p:txBody>
      </p:sp>
      <p:sp>
        <p:nvSpPr>
          <p:cNvPr id="4" name="Footer Placeholder 3"/>
          <p:cNvSpPr>
            <a:spLocks noGrp="1"/>
          </p:cNvSpPr>
          <p:nvPr>
            <p:ph type="ftr" sz="quarter" idx="18"/>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15587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4824413" y="1384299"/>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6"/>
          <p:cNvSpPr>
            <a:spLocks noGrp="1"/>
          </p:cNvSpPr>
          <p:nvPr>
            <p:ph sz="quarter" idx="15"/>
          </p:nvPr>
        </p:nvSpPr>
        <p:spPr>
          <a:xfrm>
            <a:off x="4824413" y="3184338"/>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6"/>
          <p:cNvSpPr>
            <a:spLocks noGrp="1"/>
          </p:cNvSpPr>
          <p:nvPr>
            <p:ph sz="quarter" idx="13"/>
          </p:nvPr>
        </p:nvSpPr>
        <p:spPr>
          <a:xfrm>
            <a:off x="215900"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October 2015</a:t>
            </a:r>
            <a:endParaRPr lang="en-GB" noProof="0" dirty="0"/>
          </a:p>
        </p:txBody>
      </p:sp>
      <p:sp>
        <p:nvSpPr>
          <p:cNvPr id="4" name="Footer Placeholder 3"/>
          <p:cNvSpPr>
            <a:spLocks noGrp="1"/>
          </p:cNvSpPr>
          <p:nvPr>
            <p:ph type="ftr" sz="quarter" idx="18"/>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11461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935038" y="879473"/>
            <a:ext cx="7273925" cy="3564000"/>
          </a:xfrm>
          <a:prstGeom prst="rect">
            <a:avLst/>
          </a:prstGeom>
        </p:spPr>
        <p:txBody>
          <a:bodyPr/>
          <a:lstStyle>
            <a:lvl1pPr marL="0" indent="0">
              <a:buNone/>
              <a:defRPr sz="2000"/>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r>
              <a:rPr lang="en-US" noProof="0" smtClean="0"/>
              <a:t>October 2015</a:t>
            </a:r>
            <a:endParaRPr lang="en-GB" noProof="0" dirty="0"/>
          </a:p>
        </p:txBody>
      </p:sp>
      <p:sp>
        <p:nvSpPr>
          <p:cNvPr id="4" name="Footer Placeholder 3"/>
          <p:cNvSpPr>
            <a:spLocks noGrp="1"/>
          </p:cNvSpPr>
          <p:nvPr>
            <p:ph type="ftr" sz="quarter" idx="17"/>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9390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noProof="0" smtClean="0"/>
              <a:t>October 2015</a:t>
            </a:r>
            <a:endParaRPr lang="en-GB" noProof="0" dirty="0"/>
          </a:p>
        </p:txBody>
      </p:sp>
      <p:sp>
        <p:nvSpPr>
          <p:cNvPr id="4" name="Footer Placeholder 3"/>
          <p:cNvSpPr>
            <a:spLocks noGrp="1"/>
          </p:cNvSpPr>
          <p:nvPr>
            <p:ph type="ftr" sz="quarter" idx="11"/>
          </p:nvPr>
        </p:nvSpPr>
        <p:spPr/>
        <p:txBody>
          <a:bodyPr/>
          <a:lstStyle/>
          <a:p>
            <a:r>
              <a:rPr lang="en-GB" noProof="0" smtClean="0"/>
              <a:t>Creating persuasive digital narratives</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03555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
        <p:nvSpPr>
          <p:cNvPr id="6"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October 2015</a:t>
            </a:r>
            <a:endParaRPr lang="en-GB" noProof="0" dirty="0"/>
          </a:p>
        </p:txBody>
      </p:sp>
      <p:sp>
        <p:nvSpPr>
          <p:cNvPr id="8" name="Text Placeholder 8"/>
          <p:cNvSpPr>
            <a:spLocks noGrp="1"/>
          </p:cNvSpPr>
          <p:nvPr>
            <p:ph type="body" sz="quarter" idx="15" hasCustomPrompt="1"/>
          </p:nvPr>
        </p:nvSpPr>
        <p:spPr>
          <a:xfrm>
            <a:off x="216000" y="879750"/>
            <a:ext cx="6480000" cy="2159726"/>
          </a:xfrm>
          <a:prstGeom prst="rect">
            <a:avLst/>
          </a:prstGeom>
          <a:solidFill>
            <a:srgbClr val="FFFFFF">
              <a:alpha val="61176"/>
            </a:srgbClr>
          </a:solidFill>
        </p:spPr>
        <p:txBody>
          <a:bodyPr/>
          <a:lstStyle>
            <a:lvl1pPr marL="0" marR="0" indent="0" algn="l" defTabSz="685800" rtl="0" eaLnBrk="1" fontAlgn="auto" latinLnBrk="0" hangingPunct="1">
              <a:lnSpc>
                <a:spcPct val="90000"/>
              </a:lnSpc>
              <a:spcBef>
                <a:spcPts val="900"/>
              </a:spcBef>
              <a:spcAft>
                <a:spcPts val="0"/>
              </a:spcAft>
              <a:buClr>
                <a:schemeClr val="accent1"/>
              </a:buClr>
              <a:buSzPct val="120000"/>
              <a:buFont typeface="Corbel" panose="020B0503020204020204" pitchFamily="34" charset="0"/>
              <a:buNone/>
              <a:tabLst/>
              <a:defRPr lang="en-GB" sz="1600" b="0" i="0" baseline="0" noProof="0" dirty="0">
                <a:sym typeface="Wingdings" panose="05000000000000000000" pitchFamily="2" charset="2"/>
              </a:defRPr>
            </a:lvl1pPr>
          </a:lstStyle>
          <a:p>
            <a:r>
              <a:rPr lang="en-GB" sz="1800" noProof="0" dirty="0" smtClean="0"/>
              <a:t>The correct way to do it!</a:t>
            </a:r>
            <a:br>
              <a:rPr lang="en-GB" sz="1800" noProof="0" dirty="0" smtClean="0"/>
            </a:br>
            <a:r>
              <a:rPr lang="en-GB" sz="1800" noProof="0" dirty="0" smtClean="0"/>
              <a:t>Requires pre-cropped images…</a:t>
            </a:r>
            <a:br>
              <a:rPr lang="en-GB" sz="1800" noProof="0" dirty="0" smtClean="0"/>
            </a:br>
            <a:r>
              <a:rPr lang="en-GB" sz="1800" noProof="0" dirty="0" smtClean="0"/>
              <a:t>Add/change</a:t>
            </a:r>
            <a:r>
              <a:rPr lang="en-GB" sz="1800" baseline="0" noProof="0" dirty="0" smtClean="0"/>
              <a:t> background via: </a:t>
            </a:r>
            <a:br>
              <a:rPr lang="en-GB" sz="1800" baseline="0" noProof="0" dirty="0" smtClean="0"/>
            </a:br>
            <a:r>
              <a:rPr lang="en-GB" sz="1800" baseline="0" noProof="0" dirty="0" smtClean="0"/>
              <a:t>1/ Design Tab (or Right-click) &gt; Format Background &gt; Picture or texture fill &gt; Insert picture from File…</a:t>
            </a:r>
            <a:br>
              <a:rPr lang="en-GB" sz="1800" baseline="0" noProof="0" dirty="0" smtClean="0"/>
            </a:br>
            <a:r>
              <a:rPr lang="en-GB" sz="1800" baseline="0" noProof="0" dirty="0" smtClean="0"/>
              <a:t>2/ Delete this placeholder (it will show in the presentation )</a:t>
            </a:r>
            <a:br>
              <a:rPr lang="en-GB" sz="1800" baseline="0" noProof="0" dirty="0" smtClean="0"/>
            </a:br>
            <a:r>
              <a:rPr lang="en-GB" sz="1800" baseline="0" noProof="0" dirty="0" smtClean="0"/>
              <a:t>Slides based off this master can have *different* backgrounds</a:t>
            </a:r>
            <a:endParaRPr lang="en-GB" sz="1800" noProof="0" dirty="0" smtClean="0"/>
          </a:p>
        </p:txBody>
      </p:sp>
    </p:spTree>
    <p:extLst>
      <p:ext uri="{BB962C8B-B14F-4D97-AF65-F5344CB8AC3E}">
        <p14:creationId xmlns:p14="http://schemas.microsoft.com/office/powerpoint/2010/main" val="8729786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October 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Creating persuasive digital narratives</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3272590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1" r:id="rId4"/>
    <p:sldLayoutId id="2147483653" r:id="rId5"/>
    <p:sldLayoutId id="2147483655" r:id="rId6"/>
    <p:sldLayoutId id="2147483667" r:id="rId7"/>
    <p:sldLayoutId id="2147483702" r:id="rId8"/>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userDrawn="1">
          <p15:clr>
            <a:srgbClr val="F26B43"/>
          </p15:clr>
        </p15:guide>
        <p15:guide id="4" pos="5624" userDrawn="1">
          <p15:clr>
            <a:srgbClr val="F26B43"/>
          </p15:clr>
        </p15:guide>
        <p15:guide id="7" orient="horz" pos="2981" userDrawn="1">
          <p15:clr>
            <a:srgbClr val="F26B43"/>
          </p15:clr>
        </p15:guide>
        <p15:guide id="8" orient="horz" pos="3072" userDrawn="1">
          <p15:clr>
            <a:srgbClr val="F26B43"/>
          </p15:clr>
        </p15:guide>
        <p15:guide id="19" orient="horz" pos="1688" userDrawn="1">
          <p15:clr>
            <a:srgbClr val="F26B43"/>
          </p15:clr>
        </p15:guide>
        <p15:guide id="22" orient="horz" pos="554" userDrawn="1">
          <p15:clr>
            <a:srgbClr val="F26B43"/>
          </p15:clr>
        </p15:guide>
        <p15:guide id="23" pos="589" userDrawn="1">
          <p15:clr>
            <a:srgbClr val="F26B43"/>
          </p15:clr>
        </p15:guide>
        <p15:guide id="46" pos="2880" userDrawn="1">
          <p15:clr>
            <a:srgbClr val="F26B43"/>
          </p15:clr>
        </p15:guide>
        <p15:guide id="47" pos="5171" userDrawn="1">
          <p15:clr>
            <a:srgbClr val="F26B43"/>
          </p15:clr>
        </p15:guide>
        <p15:guide id="49" pos="2721" userDrawn="1">
          <p15:clr>
            <a:srgbClr val="F26B43"/>
          </p15:clr>
        </p15:guide>
        <p15:guide id="50" pos="3039" userDrawn="1">
          <p15:clr>
            <a:srgbClr val="F26B43"/>
          </p15:clr>
        </p15:guide>
        <p15:guide id="51" orient="horz" pos="8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000000"/>
              </a:solidFill>
              <a:effectLst/>
              <a:uLnTx/>
              <a:uFillTx/>
            </a:endParaRPr>
          </a:p>
        </p:txBody>
      </p:sp>
      <p:sp>
        <p:nvSpPr>
          <p:cNvPr id="2" name="Title Placeholder 1"/>
          <p:cNvSpPr>
            <a:spLocks noGrp="1"/>
          </p:cNvSpPr>
          <p:nvPr>
            <p:ph type="title"/>
          </p:nvPr>
        </p:nvSpPr>
        <p:spPr>
          <a:xfrm>
            <a:off x="1368425" y="3400425"/>
            <a:ext cx="6624638" cy="387798"/>
          </a:xfrm>
          <a:prstGeom prst="rect">
            <a:avLst/>
          </a:prstGeom>
        </p:spPr>
        <p:txBody>
          <a:bodyPr vert="horz" wrap="square" lIns="0" tIns="0" rIns="0" bIns="0" rtlCol="0" anchor="t" anchorCtr="0">
            <a:spAutoFit/>
          </a:bodyPr>
          <a:lstStyle/>
          <a:p>
            <a:r>
              <a:rPr lang="en-GB" noProof="0" dirty="0" smtClean="0"/>
              <a:t>Click to edit presentation title</a:t>
            </a:r>
            <a:endParaRPr lang="en-GB" noProof="0" dirty="0"/>
          </a:p>
        </p:txBody>
      </p:sp>
      <p:pic>
        <p:nvPicPr>
          <p:cNvPr id="8" name="Picture 7"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1"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October 2015</a:t>
            </a:r>
            <a:endParaRPr lang="en-GB" noProof="0" dirty="0"/>
          </a:p>
        </p:txBody>
      </p:sp>
      <p:sp>
        <p:nvSpPr>
          <p:cNvPr id="7" name="Parallelogram 6"/>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1579528"/>
      </p:ext>
    </p:extLst>
  </p:cSld>
  <p:clrMap bg1="lt1" tx1="dk1" bg2="lt2" tx2="dk2" accent1="accent1" accent2="accent2" accent3="accent3" accent4="accent4" accent5="accent5" accent6="accent6" hlink="hlink" folHlink="folHlink"/>
  <p:sldLayoutIdLst>
    <p:sldLayoutId id="2147483677" r:id="rId1"/>
    <p:sldLayoutId id="2147483683" r:id="rId2"/>
  </p:sldLayoutIdLst>
  <p:hf hdr="0"/>
  <p:txStyles>
    <p:titleStyle>
      <a:lvl1pPr algn="l" defTabSz="685800" rtl="0" eaLnBrk="1" latinLnBrk="0" hangingPunct="1">
        <a:lnSpc>
          <a:spcPct val="90000"/>
        </a:lnSpc>
        <a:spcBef>
          <a:spcPct val="0"/>
        </a:spcBef>
        <a:buNone/>
        <a:defRPr sz="2800" b="1" kern="1200" baseline="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1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18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25" userDrawn="1">
          <p15:clr>
            <a:srgbClr val="F26B43"/>
          </p15:clr>
        </p15:guide>
        <p15:guide id="4" pos="5035" userDrawn="1">
          <p15:clr>
            <a:srgbClr val="F26B43"/>
          </p15:clr>
        </p15:guide>
        <p15:guide id="6" pos="793" userDrawn="1">
          <p15:clr>
            <a:srgbClr val="F26B43"/>
          </p15:clr>
        </p15:guide>
        <p15:guide id="7" orient="horz" pos="2051" userDrawn="1">
          <p15:clr>
            <a:srgbClr val="F26B43"/>
          </p15:clr>
        </p15:guide>
        <p15:guide id="8" orient="horz" pos="2618" userDrawn="1">
          <p15:clr>
            <a:srgbClr val="F26B43"/>
          </p15:clr>
        </p15:guide>
        <p15:guide id="9" orient="horz" pos="2663" userDrawn="1">
          <p15:clr>
            <a:srgbClr val="F26B43"/>
          </p15:clr>
        </p15:guide>
        <p15:guide id="10" orient="horz" pos="2096" userDrawn="1">
          <p15:clr>
            <a:srgbClr val="F26B43"/>
          </p15:clr>
        </p15:guide>
        <p15:guide id="11" orient="horz" pos="2142" userDrawn="1">
          <p15:clr>
            <a:srgbClr val="F26B43"/>
          </p15:clr>
        </p15:guide>
        <p15:guide id="12" pos="862" userDrawn="1">
          <p15:clr>
            <a:srgbClr val="F26B43"/>
          </p15:clr>
        </p15:guide>
        <p15:guide id="13" orient="horz" pos="2436" userDrawn="1">
          <p15:clr>
            <a:srgbClr val="F26B43"/>
          </p15:clr>
        </p15:guide>
        <p15:guide id="14" pos="136" userDrawn="1">
          <p15:clr>
            <a:srgbClr val="F26B43"/>
          </p15:clr>
        </p15:guide>
        <p15:guide id="15" pos="635" userDrawn="1">
          <p15:clr>
            <a:srgbClr val="F26B43"/>
          </p15:clr>
        </p15:guide>
        <p15:guide id="16" orient="horz" pos="2323" userDrawn="1">
          <p15:clr>
            <a:srgbClr val="F26B43"/>
          </p15:clr>
        </p15:guide>
        <p15:guide id="17" pos="2721" userDrawn="1">
          <p15:clr>
            <a:srgbClr val="F26B43"/>
          </p15:clr>
        </p15:guide>
        <p15:guide id="18" pos="30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October 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Creating persuasive digital narratives</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856515404"/>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87" r:id="rId3"/>
    <p:sldLayoutId id="2147483690" r:id="rId4"/>
    <p:sldLayoutId id="2147483716" r:id="rId5"/>
    <p:sldLayoutId id="2147483717" r:id="rId6"/>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userDrawn="1">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738" y="2124075"/>
            <a:ext cx="6085791" cy="447675"/>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October 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Creating persuasive digital narratives</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26mm).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Tree>
    <p:extLst>
      <p:ext uri="{BB962C8B-B14F-4D97-AF65-F5344CB8AC3E}">
        <p14:creationId xmlns:p14="http://schemas.microsoft.com/office/powerpoint/2010/main" val="3880320971"/>
      </p:ext>
    </p:extLst>
  </p:cSld>
  <p:clrMap bg1="lt1" tx1="dk1" bg2="lt2" tx2="dk2" accent1="accent1" accent2="accent2" accent3="accent3" accent4="accent4" accent5="accent5" accent6="accent6" hlink="hlink" folHlink="folHlink"/>
  <p:sldLayoutIdLst>
    <p:sldLayoutId id="2147483692" r:id="rId1"/>
    <p:sldLayoutId id="2147483700" r:id="rId2"/>
    <p:sldLayoutId id="2147483706" r:id="rId3"/>
  </p:sldLayoutIdLst>
  <p:hf hdr="0"/>
  <p:txStyles>
    <p:titleStyle>
      <a:lvl1pPr algn="l"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9" pos="725" userDrawn="1">
          <p15:clr>
            <a:srgbClr val="F26B43"/>
          </p15:clr>
        </p15:guide>
        <p15:guide id="10" pos="2880">
          <p15:clr>
            <a:srgbClr val="F26B43"/>
          </p15:clr>
        </p15:guide>
        <p15:guide id="11" pos="5035" userDrawn="1">
          <p15:clr>
            <a:srgbClr val="F26B43"/>
          </p15:clr>
        </p15:guide>
        <p15:guide id="13" pos="2721">
          <p15:clr>
            <a:srgbClr val="F26B43"/>
          </p15:clr>
        </p15:guide>
        <p15:guide id="14" pos="3039">
          <p15:clr>
            <a:srgbClr val="F26B43"/>
          </p15:clr>
        </p15:guide>
        <p15:guide id="15" orient="horz" pos="55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356732325"/>
      </p:ext>
    </p:extLst>
  </p:cSld>
  <p:clrMap bg1="lt1" tx1="dk1" bg2="lt2" tx2="dk2" accent1="accent1" accent2="accent2" accent3="accent3" accent4="accent4" accent5="accent5" accent6="accent6" hlink="hlink" folHlink="folHlink"/>
  <p:sldLayoutIdLst>
    <p:sldLayoutId id="2147483703" r:id="rId1"/>
    <p:sldLayoutId id="2147483695" r:id="rId2"/>
    <p:sldLayoutId id="2147483701" r:id="rId3"/>
    <p:sldLayoutId id="2147483696" r:id="rId4"/>
  </p:sldLayoutIdLst>
  <p:hf hdr="0"/>
  <p:txStyles>
    <p:titleStyle>
      <a:lvl1pPr algn="r" defTabSz="6858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userDrawn="1">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2309" y="-2381"/>
            <a:ext cx="6085791" cy="447675"/>
          </a:xfrm>
          <a:prstGeom prst="rect">
            <a:avLst/>
          </a:prstGeom>
        </p:spPr>
        <p:txBody>
          <a:bodyPr vert="horz" lIns="0" tIns="0" rIns="0" bIns="0" rtlCol="0" anchor="b" anchorCtr="0">
            <a:noAutofit/>
          </a:bodyPr>
          <a:lstStyle/>
          <a:p>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October 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Creating persuasive digital narratives</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14" name="Oval 13"/>
          <p:cNvSpPr/>
          <p:nvPr userDrawn="1"/>
        </p:nvSpPr>
        <p:spPr>
          <a:xfrm>
            <a:off x="904297" y="3480530"/>
            <a:ext cx="1188000" cy="1188000"/>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Dark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R:159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G:53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B:21</a:t>
            </a:r>
          </a:p>
        </p:txBody>
      </p:sp>
      <p:sp>
        <p:nvSpPr>
          <p:cNvPr id="17" name="Oval 16"/>
          <p:cNvSpPr/>
          <p:nvPr userDrawn="1"/>
        </p:nvSpPr>
        <p:spPr>
          <a:xfrm>
            <a:off x="760297" y="723362"/>
            <a:ext cx="1476000" cy="1476000"/>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Jisc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R:232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G:94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B:18</a:t>
            </a:r>
          </a:p>
        </p:txBody>
      </p:sp>
      <p:sp>
        <p:nvSpPr>
          <p:cNvPr id="26" name="Oval 25"/>
          <p:cNvSpPr>
            <a:spLocks noChangeAspect="1"/>
          </p:cNvSpPr>
          <p:nvPr userDrawn="1"/>
        </p:nvSpPr>
        <p:spPr>
          <a:xfrm>
            <a:off x="6499853" y="3480530"/>
            <a:ext cx="1188000" cy="1188000"/>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Jisc Text Grey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R:202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G:220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B:240</a:t>
            </a:r>
          </a:p>
        </p:txBody>
      </p:sp>
      <p:grpSp>
        <p:nvGrpSpPr>
          <p:cNvPr id="37" name="Group 36"/>
          <p:cNvGrpSpPr/>
          <p:nvPr userDrawn="1"/>
        </p:nvGrpSpPr>
        <p:grpSpPr>
          <a:xfrm>
            <a:off x="2788478" y="2182622"/>
            <a:ext cx="6139621" cy="1188000"/>
            <a:chOff x="2788478" y="1871025"/>
            <a:chExt cx="6139621" cy="1188000"/>
          </a:xfrm>
        </p:grpSpPr>
        <p:sp>
          <p:nvSpPr>
            <p:cNvPr id="9" name="Oval 8"/>
            <p:cNvSpPr>
              <a:spLocks noChangeAspect="1"/>
            </p:cNvSpPr>
            <p:nvPr userDrawn="1"/>
          </p:nvSpPr>
          <p:spPr>
            <a:xfrm>
              <a:off x="5264288" y="1871025"/>
              <a:ext cx="1188000"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Green</a:t>
              </a:r>
            </a:p>
            <a:p>
              <a:pPr algn="l"/>
              <a:r>
                <a:rPr lang="en-GB" sz="1050" dirty="0" smtClean="0">
                  <a:solidFill>
                    <a:schemeClr val="bg1"/>
                  </a:solidFill>
                </a:rPr>
                <a:t>R:69</a:t>
              </a:r>
            </a:p>
            <a:p>
              <a:pPr algn="l"/>
              <a:r>
                <a:rPr lang="en-GB" sz="1050" dirty="0" smtClean="0">
                  <a:solidFill>
                    <a:schemeClr val="bg1"/>
                  </a:solidFill>
                </a:rPr>
                <a:t>G:133</a:t>
              </a:r>
            </a:p>
            <a:p>
              <a:pPr algn="l"/>
              <a:r>
                <a:rPr lang="en-GB" sz="1050" dirty="0" smtClean="0">
                  <a:solidFill>
                    <a:schemeClr val="bg1"/>
                  </a:solidFill>
                </a:rPr>
                <a:t>B:37</a:t>
              </a:r>
            </a:p>
          </p:txBody>
        </p:sp>
        <p:sp>
          <p:nvSpPr>
            <p:cNvPr id="23" name="Oval 22"/>
            <p:cNvSpPr>
              <a:spLocks noChangeAspect="1"/>
            </p:cNvSpPr>
            <p:nvPr userDrawn="1"/>
          </p:nvSpPr>
          <p:spPr>
            <a:xfrm>
              <a:off x="7740099" y="1871025"/>
              <a:ext cx="1188000"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Purple</a:t>
              </a:r>
              <a:endParaRPr lang="en-GB" sz="1050" dirty="0" smtClean="0">
                <a:solidFill>
                  <a:schemeClr val="bg1"/>
                </a:solidFill>
              </a:endParaRPr>
            </a:p>
            <a:p>
              <a:pPr algn="l"/>
              <a:r>
                <a:rPr lang="en-GB" sz="1050" dirty="0" smtClean="0">
                  <a:solidFill>
                    <a:schemeClr val="bg1"/>
                  </a:solidFill>
                </a:rPr>
                <a:t>R:85</a:t>
              </a:r>
            </a:p>
            <a:p>
              <a:pPr algn="l"/>
              <a:r>
                <a:rPr lang="en-GB" sz="1050" dirty="0" smtClean="0">
                  <a:solidFill>
                    <a:schemeClr val="bg1"/>
                  </a:solidFill>
                </a:rPr>
                <a:t>G:36</a:t>
              </a:r>
            </a:p>
            <a:p>
              <a:pPr algn="l"/>
              <a:r>
                <a:rPr lang="en-GB" sz="1050" dirty="0" smtClean="0">
                  <a:solidFill>
                    <a:schemeClr val="bg1"/>
                  </a:solidFill>
                </a:rPr>
                <a:t>B:129</a:t>
              </a:r>
            </a:p>
          </p:txBody>
        </p:sp>
        <p:sp>
          <p:nvSpPr>
            <p:cNvPr id="24" name="Oval 23"/>
            <p:cNvSpPr>
              <a:spLocks noChangeAspect="1"/>
            </p:cNvSpPr>
            <p:nvPr userDrawn="1"/>
          </p:nvSpPr>
          <p:spPr>
            <a:xfrm>
              <a:off x="6502193" y="1871025"/>
              <a:ext cx="1188000"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Indigo</a:t>
              </a:r>
            </a:p>
            <a:p>
              <a:pPr algn="l"/>
              <a:r>
                <a:rPr lang="en-GB" sz="1050" dirty="0" smtClean="0">
                  <a:solidFill>
                    <a:schemeClr val="bg1"/>
                  </a:solidFill>
                </a:rPr>
                <a:t>R:0</a:t>
              </a:r>
            </a:p>
            <a:p>
              <a:pPr algn="l"/>
              <a:r>
                <a:rPr lang="en-GB" sz="1050" dirty="0" smtClean="0">
                  <a:solidFill>
                    <a:schemeClr val="bg1"/>
                  </a:solidFill>
                </a:rPr>
                <a:t>G:85</a:t>
              </a:r>
            </a:p>
            <a:p>
              <a:pPr algn="l"/>
              <a:r>
                <a:rPr lang="en-GB" sz="1050" dirty="0" smtClean="0">
                  <a:solidFill>
                    <a:schemeClr val="bg1"/>
                  </a:solidFill>
                </a:rPr>
                <a:t>B:127</a:t>
              </a:r>
            </a:p>
          </p:txBody>
        </p:sp>
        <p:sp>
          <p:nvSpPr>
            <p:cNvPr id="13" name="Oval 12"/>
            <p:cNvSpPr>
              <a:spLocks noChangeAspect="1"/>
            </p:cNvSpPr>
            <p:nvPr userDrawn="1"/>
          </p:nvSpPr>
          <p:spPr>
            <a:xfrm>
              <a:off x="2788478" y="1871025"/>
              <a:ext cx="1188000"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Maroon</a:t>
              </a:r>
            </a:p>
            <a:p>
              <a:pPr algn="l"/>
              <a:r>
                <a:rPr lang="en-GB" sz="1050" dirty="0" smtClean="0">
                  <a:solidFill>
                    <a:schemeClr val="bg1"/>
                  </a:solidFill>
                </a:rPr>
                <a:t>R:130</a:t>
              </a:r>
            </a:p>
            <a:p>
              <a:pPr algn="l"/>
              <a:r>
                <a:rPr lang="en-GB" sz="1050" dirty="0" smtClean="0">
                  <a:solidFill>
                    <a:schemeClr val="bg1"/>
                  </a:solidFill>
                </a:rPr>
                <a:t>G:0</a:t>
              </a:r>
            </a:p>
            <a:p>
              <a:pPr algn="l"/>
              <a:r>
                <a:rPr lang="en-GB" sz="1050" dirty="0" smtClean="0">
                  <a:solidFill>
                    <a:schemeClr val="bg1"/>
                  </a:solidFill>
                </a:rPr>
                <a:t>B:54</a:t>
              </a:r>
            </a:p>
          </p:txBody>
        </p:sp>
        <p:sp>
          <p:nvSpPr>
            <p:cNvPr id="12" name="Oval 11"/>
            <p:cNvSpPr>
              <a:spLocks noChangeAspect="1"/>
            </p:cNvSpPr>
            <p:nvPr userDrawn="1"/>
          </p:nvSpPr>
          <p:spPr>
            <a:xfrm>
              <a:off x="4026383" y="1871025"/>
              <a:ext cx="1188000"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Olive</a:t>
              </a:r>
            </a:p>
            <a:p>
              <a:pPr algn="l"/>
              <a:r>
                <a:rPr lang="en-GB" sz="1050" dirty="0" smtClean="0">
                  <a:solidFill>
                    <a:schemeClr val="bg1"/>
                  </a:solidFill>
                </a:rPr>
                <a:t>R:138</a:t>
              </a:r>
            </a:p>
            <a:p>
              <a:pPr algn="l"/>
              <a:r>
                <a:rPr lang="en-GB" sz="1050" dirty="0" smtClean="0">
                  <a:solidFill>
                    <a:schemeClr val="bg1"/>
                  </a:solidFill>
                </a:rPr>
                <a:t>G:115</a:t>
              </a:r>
            </a:p>
            <a:p>
              <a:pPr algn="l"/>
              <a:r>
                <a:rPr lang="en-GB" sz="1050" dirty="0" smtClean="0">
                  <a:solidFill>
                    <a:schemeClr val="bg1"/>
                  </a:solidFill>
                </a:rPr>
                <a:t>B:0</a:t>
              </a:r>
            </a:p>
          </p:txBody>
        </p:sp>
      </p:grpSp>
      <p:grpSp>
        <p:nvGrpSpPr>
          <p:cNvPr id="38" name="Group 37"/>
          <p:cNvGrpSpPr/>
          <p:nvPr userDrawn="1"/>
        </p:nvGrpSpPr>
        <p:grpSpPr>
          <a:xfrm>
            <a:off x="2788478" y="867362"/>
            <a:ext cx="6139622" cy="1205352"/>
            <a:chOff x="2788478" y="791024"/>
            <a:chExt cx="6139622" cy="1205352"/>
          </a:xfrm>
        </p:grpSpPr>
        <p:sp>
          <p:nvSpPr>
            <p:cNvPr id="20" name="Oval 19"/>
            <p:cNvSpPr>
              <a:spLocks noChangeAspect="1"/>
            </p:cNvSpPr>
            <p:nvPr userDrawn="1"/>
          </p:nvSpPr>
          <p:spPr>
            <a:xfrm>
              <a:off x="5264288" y="806422"/>
              <a:ext cx="1188000" cy="118800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Lime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R:178</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G:187</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B:28</a:t>
              </a:r>
            </a:p>
          </p:txBody>
        </p:sp>
        <p:sp>
          <p:nvSpPr>
            <p:cNvPr id="15" name="Oval 14"/>
            <p:cNvSpPr>
              <a:spLocks noChangeAspect="1"/>
            </p:cNvSpPr>
            <p:nvPr userDrawn="1"/>
          </p:nvSpPr>
          <p:spPr>
            <a:xfrm>
              <a:off x="7740100" y="791024"/>
              <a:ext cx="1188000" cy="118800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Violet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R:183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G:26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B:139</a:t>
              </a:r>
            </a:p>
          </p:txBody>
        </p:sp>
        <p:sp>
          <p:nvSpPr>
            <p:cNvPr id="16" name="Oval 15"/>
            <p:cNvSpPr>
              <a:spLocks noChangeAspect="1"/>
            </p:cNvSpPr>
            <p:nvPr userDrawn="1"/>
          </p:nvSpPr>
          <p:spPr>
            <a:xfrm>
              <a:off x="6502193" y="806422"/>
              <a:ext cx="1188000" cy="118800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Blue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G:146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B:203</a:t>
              </a:r>
            </a:p>
          </p:txBody>
        </p:sp>
        <p:sp>
          <p:nvSpPr>
            <p:cNvPr id="18" name="Oval 17"/>
            <p:cNvSpPr>
              <a:spLocks noChangeAspect="1"/>
            </p:cNvSpPr>
            <p:nvPr userDrawn="1"/>
          </p:nvSpPr>
          <p:spPr>
            <a:xfrm>
              <a:off x="2788478" y="808376"/>
              <a:ext cx="1188000" cy="118800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Pink</a:t>
              </a:r>
              <a:endParaRPr lang="en-GB" sz="1050" dirty="0" smtClean="0">
                <a:solidFill>
                  <a:schemeClr val="bg1"/>
                </a:solidFill>
              </a:endParaRPr>
            </a:p>
            <a:p>
              <a:pPr algn="l"/>
              <a:r>
                <a:rPr lang="en-GB" sz="1050" dirty="0" smtClean="0">
                  <a:solidFill>
                    <a:schemeClr val="bg1"/>
                  </a:solidFill>
                </a:rPr>
                <a:t>R:230</a:t>
              </a:r>
            </a:p>
            <a:p>
              <a:pPr algn="l"/>
              <a:r>
                <a:rPr lang="en-GB" sz="1050" dirty="0" smtClean="0">
                  <a:solidFill>
                    <a:schemeClr val="bg1"/>
                  </a:solidFill>
                </a:rPr>
                <a:t>G:21</a:t>
              </a:r>
            </a:p>
            <a:p>
              <a:pPr algn="l"/>
              <a:r>
                <a:rPr lang="en-GB" sz="1050" dirty="0" smtClean="0">
                  <a:solidFill>
                    <a:schemeClr val="bg1"/>
                  </a:solidFill>
                </a:rPr>
                <a:t>B:84</a:t>
              </a:r>
            </a:p>
          </p:txBody>
        </p:sp>
        <p:sp>
          <p:nvSpPr>
            <p:cNvPr id="19" name="Oval 18"/>
            <p:cNvSpPr>
              <a:spLocks noChangeAspect="1"/>
            </p:cNvSpPr>
            <p:nvPr userDrawn="1"/>
          </p:nvSpPr>
          <p:spPr>
            <a:xfrm>
              <a:off x="4026383" y="808375"/>
              <a:ext cx="1188000" cy="1188000"/>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Jisc Yellow</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R:249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G:176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B:80</a:t>
              </a:r>
            </a:p>
          </p:txBody>
        </p:sp>
      </p:grpSp>
      <p:grpSp>
        <p:nvGrpSpPr>
          <p:cNvPr id="39" name="Group 38"/>
          <p:cNvGrpSpPr/>
          <p:nvPr userDrawn="1"/>
        </p:nvGrpSpPr>
        <p:grpSpPr>
          <a:xfrm>
            <a:off x="2788478" y="3480530"/>
            <a:ext cx="3663810" cy="1188000"/>
            <a:chOff x="2788478" y="3404192"/>
            <a:chExt cx="3663810" cy="1188000"/>
          </a:xfrm>
        </p:grpSpPr>
        <p:sp>
          <p:nvSpPr>
            <p:cNvPr id="22" name="Oval 21"/>
            <p:cNvSpPr>
              <a:spLocks noChangeAspect="1"/>
            </p:cNvSpPr>
            <p:nvPr userDrawn="1"/>
          </p:nvSpPr>
          <p:spPr>
            <a:xfrm>
              <a:off x="5264288" y="3404192"/>
              <a:ext cx="1188000"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Light Grey</a:t>
              </a:r>
            </a:p>
            <a:p>
              <a:pPr algn="l"/>
              <a:r>
                <a:rPr lang="en-GB" sz="1050" dirty="0" smtClean="0">
                  <a:solidFill>
                    <a:schemeClr val="tx1"/>
                  </a:solidFill>
                </a:rPr>
                <a:t>R:202</a:t>
              </a:r>
            </a:p>
            <a:p>
              <a:pPr algn="l"/>
              <a:r>
                <a:rPr lang="en-GB" sz="1050" dirty="0" smtClean="0">
                  <a:solidFill>
                    <a:schemeClr val="tx1"/>
                  </a:solidFill>
                </a:rPr>
                <a:t>G:220</a:t>
              </a:r>
            </a:p>
            <a:p>
              <a:pPr algn="l"/>
              <a:r>
                <a:rPr lang="en-GB" sz="1050" dirty="0" smtClean="0">
                  <a:solidFill>
                    <a:schemeClr val="tx1"/>
                  </a:solidFill>
                </a:rPr>
                <a:t>B:240</a:t>
              </a:r>
            </a:p>
          </p:txBody>
        </p:sp>
        <p:sp>
          <p:nvSpPr>
            <p:cNvPr id="27" name="Oval 26"/>
            <p:cNvSpPr>
              <a:spLocks noChangeAspect="1"/>
            </p:cNvSpPr>
            <p:nvPr userDrawn="1"/>
          </p:nvSpPr>
          <p:spPr>
            <a:xfrm>
              <a:off x="2788478" y="3404192"/>
              <a:ext cx="1188000"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Dark Grey</a:t>
              </a:r>
            </a:p>
            <a:p>
              <a:pPr algn="l"/>
              <a:r>
                <a:rPr lang="en-GB" sz="1050" dirty="0" smtClean="0">
                  <a:solidFill>
                    <a:schemeClr val="bg1"/>
                  </a:solidFill>
                </a:rPr>
                <a:t>R:155</a:t>
              </a:r>
            </a:p>
            <a:p>
              <a:pPr algn="l"/>
              <a:r>
                <a:rPr lang="en-GB" sz="1050" dirty="0" smtClean="0">
                  <a:solidFill>
                    <a:schemeClr val="bg1"/>
                  </a:solidFill>
                </a:rPr>
                <a:t>G:167</a:t>
              </a:r>
            </a:p>
            <a:p>
              <a:pPr algn="l"/>
              <a:r>
                <a:rPr lang="en-GB" sz="1050" dirty="0" smtClean="0">
                  <a:solidFill>
                    <a:schemeClr val="bg1"/>
                  </a:solidFill>
                </a:rPr>
                <a:t>B:176</a:t>
              </a:r>
            </a:p>
          </p:txBody>
        </p:sp>
        <p:sp>
          <p:nvSpPr>
            <p:cNvPr id="28" name="Oval 27"/>
            <p:cNvSpPr>
              <a:spLocks noChangeAspect="1"/>
            </p:cNvSpPr>
            <p:nvPr userDrawn="1"/>
          </p:nvSpPr>
          <p:spPr>
            <a:xfrm>
              <a:off x="4026383" y="3404192"/>
              <a:ext cx="1188000"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Dark Grey</a:t>
              </a:r>
            </a:p>
            <a:p>
              <a:pPr algn="l"/>
              <a:r>
                <a:rPr lang="en-GB" sz="1050" dirty="0" smtClean="0">
                  <a:solidFill>
                    <a:schemeClr val="tx1"/>
                  </a:solidFill>
                </a:rPr>
                <a:t>R:185</a:t>
              </a:r>
            </a:p>
            <a:p>
              <a:pPr algn="l"/>
              <a:r>
                <a:rPr lang="en-GB" sz="1050" dirty="0" smtClean="0">
                  <a:solidFill>
                    <a:schemeClr val="tx1"/>
                  </a:solidFill>
                </a:rPr>
                <a:t>G:201</a:t>
              </a:r>
            </a:p>
            <a:p>
              <a:pPr algn="l"/>
              <a:r>
                <a:rPr lang="en-GB" sz="1050" dirty="0" smtClean="0">
                  <a:solidFill>
                    <a:schemeClr val="tx1"/>
                  </a:solidFill>
                </a:rPr>
                <a:t>B:213</a:t>
              </a:r>
            </a:p>
          </p:txBody>
        </p:sp>
      </p:grpSp>
    </p:spTree>
    <p:extLst>
      <p:ext uri="{BB962C8B-B14F-4D97-AF65-F5344CB8AC3E}">
        <p14:creationId xmlns:p14="http://schemas.microsoft.com/office/powerpoint/2010/main" val="2990755769"/>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smtClean="0"/>
              <a:t>October 2015</a:t>
            </a:r>
            <a:endParaRPr lang="en-GB"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smtClean="0"/>
              <a:t>Creating persuasive digital narratives</a:t>
            </a:r>
            <a:endParaRPr lang="en-GB"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smtClean="0"/>
              <a:pPr/>
              <a:t>‹#›</a:t>
            </a:fld>
            <a:endParaRPr lang="en-GB"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0323315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p15:clr>
            <a:srgbClr val="F26B43"/>
          </p15:clr>
        </p15:guide>
        <p15:guide id="6" orient="horz" pos="554">
          <p15:clr>
            <a:srgbClr val="F26B43"/>
          </p15:clr>
        </p15:guide>
        <p15:guide id="7" pos="589">
          <p15:clr>
            <a:srgbClr val="F26B43"/>
          </p15:clr>
        </p15:guide>
        <p15:guide id="8" pos="2880">
          <p15:clr>
            <a:srgbClr val="F26B43"/>
          </p15:clr>
        </p15:guide>
        <p15:guide id="9" pos="5171">
          <p15:clr>
            <a:srgbClr val="F26B43"/>
          </p15:clr>
        </p15:guide>
        <p15:guide id="10" pos="2721">
          <p15:clr>
            <a:srgbClr val="F26B43"/>
          </p15:clr>
        </p15:guide>
        <p15:guide id="11" pos="3039">
          <p15:clr>
            <a:srgbClr val="F26B43"/>
          </p15:clr>
        </p15:guide>
        <p15:guide id="12" orient="horz" pos="8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434526" y="3538059"/>
            <a:ext cx="6624638" cy="387798"/>
          </a:xfrm>
        </p:spPr>
        <p:txBody>
          <a:bodyPr/>
          <a:lstStyle/>
          <a:p>
            <a:r>
              <a:rPr lang="en-GB" dirty="0"/>
              <a:t>Identifying Barriers - Sustaining Change</a:t>
            </a:r>
          </a:p>
        </p:txBody>
      </p:sp>
      <p:sp>
        <p:nvSpPr>
          <p:cNvPr id="4" name="Date Placeholder 3"/>
          <p:cNvSpPr>
            <a:spLocks noGrp="1"/>
          </p:cNvSpPr>
          <p:nvPr>
            <p:ph type="dt" sz="half" idx="2"/>
          </p:nvPr>
        </p:nvSpPr>
        <p:spPr/>
        <p:txBody>
          <a:bodyPr/>
          <a:lstStyle/>
          <a:p>
            <a:r>
              <a:rPr lang="en-US" noProof="0" smtClean="0"/>
              <a:t>October 2015</a:t>
            </a:r>
            <a:endParaRPr lang="en-GB" noProof="0" dirty="0"/>
          </a:p>
        </p:txBody>
      </p:sp>
      <p:sp>
        <p:nvSpPr>
          <p:cNvPr id="6" name="Slide Number Placeholder 5"/>
          <p:cNvSpPr>
            <a:spLocks noGrp="1"/>
          </p:cNvSpPr>
          <p:nvPr>
            <p:ph type="sldNum" sz="quarter" idx="4294967295"/>
          </p:nvPr>
        </p:nvSpPr>
        <p:spPr>
          <a:xfrm>
            <a:off x="8424863" y="4872038"/>
            <a:ext cx="719137" cy="163512"/>
          </a:xfrm>
          <a:prstGeom prst="rect">
            <a:avLst/>
          </a:prstGeom>
        </p:spPr>
        <p:txBody>
          <a:bodyPr/>
          <a:lstStyle/>
          <a:p>
            <a:fld id="{BC1903E8-1638-4376-A5CE-0131C1204B53}" type="slidenum">
              <a:rPr lang="en-GB" noProof="0" smtClean="0"/>
              <a:pPr/>
              <a:t>1</a:t>
            </a:fld>
            <a:endParaRPr lang="en-GB" noProof="0" dirty="0"/>
          </a:p>
        </p:txBody>
      </p:sp>
    </p:spTree>
    <p:extLst>
      <p:ext uri="{BB962C8B-B14F-4D97-AF65-F5344CB8AC3E}">
        <p14:creationId xmlns:p14="http://schemas.microsoft.com/office/powerpoint/2010/main" val="178694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Artefacts</a:t>
            </a:r>
          </a:p>
        </p:txBody>
      </p:sp>
      <p:sp>
        <p:nvSpPr>
          <p:cNvPr id="7" name="Content Placeholder 6"/>
          <p:cNvSpPr>
            <a:spLocks noGrp="1"/>
          </p:cNvSpPr>
          <p:nvPr>
            <p:ph sz="quarter" idx="13"/>
          </p:nvPr>
        </p:nvSpPr>
        <p:spPr/>
        <p:txBody>
          <a:bodyPr/>
          <a:lstStyle/>
          <a:p>
            <a:pPr>
              <a:defRPr/>
            </a:pPr>
            <a:r>
              <a:rPr lang="en-GB" dirty="0" smtClean="0"/>
              <a:t>At </a:t>
            </a:r>
            <a:r>
              <a:rPr lang="en-GB" dirty="0"/>
              <a:t>the first and most cursory level of Schein's model is organisational attributes that can be seen, felt and heard by the uninitiated observer - collectively known as artefacts</a:t>
            </a:r>
          </a:p>
          <a:p>
            <a:pPr>
              <a:defRPr/>
            </a:pPr>
            <a:r>
              <a:rPr lang="en-GB" dirty="0" smtClean="0"/>
              <a:t>Examples</a:t>
            </a:r>
            <a:r>
              <a:rPr lang="en-GB" dirty="0"/>
              <a:t>: </a:t>
            </a:r>
          </a:p>
          <a:p>
            <a:pPr marL="342900" indent="-342900">
              <a:buFont typeface="Arial" pitchFamily="34" charset="0"/>
              <a:buChar char="•"/>
              <a:defRPr/>
            </a:pPr>
            <a:r>
              <a:rPr lang="en-GB" dirty="0"/>
              <a:t>offices, visible awards and recognition, </a:t>
            </a:r>
          </a:p>
          <a:p>
            <a:pPr marL="342900" indent="-342900">
              <a:buFont typeface="Arial" pitchFamily="34" charset="0"/>
              <a:buChar char="•"/>
              <a:defRPr/>
            </a:pPr>
            <a:r>
              <a:rPr lang="en-GB" dirty="0"/>
              <a:t>how each person visibly interacts with each other and with organisational outsiders, </a:t>
            </a:r>
          </a:p>
          <a:p>
            <a:pPr marL="342900" indent="-342900">
              <a:buFont typeface="Arial" pitchFamily="34" charset="0"/>
              <a:buChar char="•"/>
              <a:defRPr/>
            </a:pPr>
            <a:r>
              <a:rPr lang="en-GB" dirty="0"/>
              <a:t>Slogans and mission statements</a:t>
            </a:r>
          </a:p>
          <a:p>
            <a:pPr>
              <a:defRPr/>
            </a:pPr>
            <a:endParaRPr lang="en-GB" dirty="0"/>
          </a:p>
          <a:p>
            <a:endParaRPr lang="en-GB"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10</a:t>
            </a:fld>
            <a:endParaRPr lang="en-GB" noProof="0" dirty="0"/>
          </a:p>
        </p:txBody>
      </p:sp>
    </p:spTree>
    <p:extLst>
      <p:ext uri="{BB962C8B-B14F-4D97-AF65-F5344CB8AC3E}">
        <p14:creationId xmlns:p14="http://schemas.microsoft.com/office/powerpoint/2010/main" val="269534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tLang="en-US" dirty="0"/>
              <a:t>Values</a:t>
            </a:r>
            <a:endParaRPr lang="en-GB" dirty="0"/>
          </a:p>
        </p:txBody>
      </p:sp>
      <p:sp>
        <p:nvSpPr>
          <p:cNvPr id="7" name="Content Placeholder 6"/>
          <p:cNvSpPr>
            <a:spLocks noGrp="1"/>
          </p:cNvSpPr>
          <p:nvPr>
            <p:ph sz="quarter" idx="13"/>
          </p:nvPr>
        </p:nvSpPr>
        <p:spPr/>
        <p:txBody>
          <a:bodyPr/>
          <a:lstStyle/>
          <a:p>
            <a:r>
              <a:rPr lang="en-GB" altLang="en-US" dirty="0" smtClean="0"/>
              <a:t>Professed </a:t>
            </a:r>
            <a:r>
              <a:rPr lang="en-GB" altLang="en-US" dirty="0"/>
              <a:t>&amp; Shared values are individuals’ preferences regarding certain aspects of the organisation’s culture (e.g. loyalty, customer service). </a:t>
            </a:r>
          </a:p>
          <a:p>
            <a:r>
              <a:rPr lang="en-GB" altLang="en-US" dirty="0"/>
              <a:t>At this level, local and personal values are widely expressed within the organisation</a:t>
            </a:r>
            <a:r>
              <a:rPr lang="en-GB" altLang="en-US" dirty="0" smtClean="0"/>
              <a:t>.</a:t>
            </a:r>
            <a:endParaRPr lang="en-GB" altLang="en-US" dirty="0"/>
          </a:p>
          <a:p>
            <a:r>
              <a:rPr lang="en-GB" altLang="en-US" dirty="0"/>
              <a:t>Basic beliefs and assumptions include individuals' impressions about the trustworthiness and supportiveness of an organisation, and are often deeply ingrained within the organisation’s culture. </a:t>
            </a:r>
          </a:p>
          <a:p>
            <a:endParaRPr lang="en-GB"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11</a:t>
            </a:fld>
            <a:endParaRPr lang="en-GB" noProof="0" dirty="0"/>
          </a:p>
        </p:txBody>
      </p:sp>
    </p:spTree>
    <p:extLst>
      <p:ext uri="{BB962C8B-B14F-4D97-AF65-F5344CB8AC3E}">
        <p14:creationId xmlns:p14="http://schemas.microsoft.com/office/powerpoint/2010/main" val="101849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tLang="en-US" dirty="0"/>
              <a:t>Tacit </a:t>
            </a:r>
            <a:r>
              <a:rPr lang="en-GB" altLang="en-US" dirty="0" smtClean="0"/>
              <a:t>Assumptions</a:t>
            </a:r>
            <a:endParaRPr lang="en-GB" dirty="0"/>
          </a:p>
        </p:txBody>
      </p:sp>
      <p:sp>
        <p:nvSpPr>
          <p:cNvPr id="9" name="Content Placeholder 8"/>
          <p:cNvSpPr>
            <a:spLocks noGrp="1"/>
          </p:cNvSpPr>
          <p:nvPr>
            <p:ph sz="quarter" idx="13"/>
          </p:nvPr>
        </p:nvSpPr>
        <p:spPr/>
        <p:txBody>
          <a:bodyPr/>
          <a:lstStyle/>
          <a:p>
            <a:r>
              <a:rPr lang="en-GB" altLang="en-US" dirty="0" smtClean="0"/>
              <a:t>At </a:t>
            </a:r>
            <a:r>
              <a:rPr lang="en-GB" altLang="en-US" dirty="0"/>
              <a:t>the third and deepest level, the organisation's tacit assumptions are found. </a:t>
            </a:r>
          </a:p>
          <a:p>
            <a:r>
              <a:rPr lang="en-GB" altLang="en-US" dirty="0"/>
              <a:t>These are the elements of culture that are unseen and not cognitively identified in everyday interactions between organisational members. </a:t>
            </a:r>
          </a:p>
          <a:p>
            <a:r>
              <a:rPr lang="en-GB" altLang="en-US" dirty="0"/>
              <a:t>Additionally, these are the elements of culture which are often taboo to discuss inside the organisation. </a:t>
            </a:r>
          </a:p>
          <a:p>
            <a:r>
              <a:rPr lang="en-GB" altLang="en-US" dirty="0"/>
              <a:t>Many of these 'unspoken rules' exist without the conscious knowledge of the membership. </a:t>
            </a:r>
          </a:p>
          <a:p>
            <a:endParaRPr lang="en-GB"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12</a:t>
            </a:fld>
            <a:endParaRPr lang="en-GB" noProof="0" dirty="0"/>
          </a:p>
        </p:txBody>
      </p:sp>
    </p:spTree>
    <p:extLst>
      <p:ext uri="{BB962C8B-B14F-4D97-AF65-F5344CB8AC3E}">
        <p14:creationId xmlns:p14="http://schemas.microsoft.com/office/powerpoint/2010/main" val="120751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Anchoring Change</a:t>
            </a:r>
            <a:endParaRPr lang="en-GB" dirty="0"/>
          </a:p>
        </p:txBody>
      </p:sp>
      <p:sp>
        <p:nvSpPr>
          <p:cNvPr id="10" name="Content Placeholder 9"/>
          <p:cNvSpPr>
            <a:spLocks noGrp="1"/>
          </p:cNvSpPr>
          <p:nvPr>
            <p:ph sz="quarter" idx="13"/>
          </p:nvPr>
        </p:nvSpPr>
        <p:spPr/>
        <p:txBody>
          <a:bodyPr/>
          <a:lstStyle/>
          <a:p>
            <a:r>
              <a:rPr lang="en-GB" altLang="en-US" dirty="0"/>
              <a:t>When changes in the way individuals behave in an organisation are permanent and little regression to former practices take place, it means that the change has been anchored in the organisation. </a:t>
            </a:r>
          </a:p>
          <a:p>
            <a:r>
              <a:rPr lang="en-GB" altLang="en-US" dirty="0"/>
              <a:t>It also means that the changes achieved are aligned to some degree with the culture and that some of the essential elements that form the culture, artefacts, values and even tacit assumptions had changed. </a:t>
            </a:r>
            <a:endParaRPr lang="en-GB" altLang="en-US" sz="2400" dirty="0"/>
          </a:p>
          <a:p>
            <a:endParaRPr lang="en-GB" dirty="0"/>
          </a:p>
        </p:txBody>
      </p:sp>
      <p:sp>
        <p:nvSpPr>
          <p:cNvPr id="5" name="Date Placeholder 4"/>
          <p:cNvSpPr>
            <a:spLocks noGrp="1"/>
          </p:cNvSpPr>
          <p:nvPr>
            <p:ph type="dt" sz="half" idx="14"/>
          </p:nvPr>
        </p:nvSpPr>
        <p:spPr/>
        <p:txBody>
          <a:bodyPr/>
          <a:lstStyle/>
          <a:p>
            <a:r>
              <a:rPr lang="en-US" noProof="0" smtClean="0"/>
              <a:t>October 2015</a:t>
            </a:r>
            <a:endParaRPr lang="en-GB" noProof="0" dirty="0"/>
          </a:p>
        </p:txBody>
      </p:sp>
      <p:sp>
        <p:nvSpPr>
          <p:cNvPr id="6" name="Footer Placeholder 5"/>
          <p:cNvSpPr>
            <a:spLocks noGrp="1"/>
          </p:cNvSpPr>
          <p:nvPr>
            <p:ph type="ftr" sz="quarter" idx="15"/>
          </p:nvPr>
        </p:nvSpPr>
        <p:spPr/>
        <p:txBody>
          <a:bodyPr/>
          <a:lstStyle/>
          <a:p>
            <a:r>
              <a:rPr lang="en-GB" noProof="0" smtClean="0"/>
              <a:t>Creating persuasive digital narratives</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13</a:t>
            </a:fld>
            <a:endParaRPr lang="en-GB" noProof="0" dirty="0"/>
          </a:p>
        </p:txBody>
      </p:sp>
    </p:spTree>
    <p:extLst>
      <p:ext uri="{BB962C8B-B14F-4D97-AF65-F5344CB8AC3E}">
        <p14:creationId xmlns:p14="http://schemas.microsoft.com/office/powerpoint/2010/main" val="1977956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C1903E8-1638-4376-A5CE-0131C1204B53}" type="slidenum">
              <a:rPr lang="en-GB" noProof="0" smtClean="0"/>
              <a:pPr/>
              <a:t>14</a:t>
            </a:fld>
            <a:endParaRPr lang="en-GB" noProof="0" dirty="0"/>
          </a:p>
        </p:txBody>
      </p:sp>
      <p:grpSp>
        <p:nvGrpSpPr>
          <p:cNvPr id="15" name="Group 14"/>
          <p:cNvGrpSpPr/>
          <p:nvPr/>
        </p:nvGrpSpPr>
        <p:grpSpPr>
          <a:xfrm>
            <a:off x="215901" y="652765"/>
            <a:ext cx="1097334" cy="4072822"/>
            <a:chOff x="215901" y="652765"/>
            <a:chExt cx="1097334" cy="4072822"/>
          </a:xfrm>
        </p:grpSpPr>
        <p:sp>
          <p:nvSpPr>
            <p:cNvPr id="13" name="TextBox 12"/>
            <p:cNvSpPr txBox="1"/>
            <p:nvPr/>
          </p:nvSpPr>
          <p:spPr>
            <a:xfrm>
              <a:off x="215901" y="652765"/>
              <a:ext cx="1097334" cy="565146"/>
            </a:xfrm>
            <a:prstGeom prst="rect">
              <a:avLst/>
            </a:prstGeom>
          </p:spPr>
          <p:style>
            <a:lnRef idx="1">
              <a:schemeClr val="dk1"/>
            </a:lnRef>
            <a:fillRef idx="2">
              <a:schemeClr val="dk1"/>
            </a:fillRef>
            <a:effectRef idx="1">
              <a:schemeClr val="dk1"/>
            </a:effectRef>
            <a:fontRef idx="minor">
              <a:schemeClr val="dk1"/>
            </a:fontRef>
          </p:style>
          <p:txBody>
            <a:bodyPr wrap="square" lIns="72000" tIns="36000" rIns="72000" bIns="36000" rtlCol="0" anchor="ctr" anchorCtr="0">
              <a:spAutoFit/>
            </a:bodyPr>
            <a:lstStyle/>
            <a:p>
              <a:pPr algn="ctr">
                <a:defRPr/>
              </a:pPr>
              <a:r>
                <a:rPr lang="en-GB" sz="1600" dirty="0"/>
                <a:t>Vision</a:t>
              </a:r>
            </a:p>
            <a:p>
              <a:pPr algn="ctr">
                <a:defRPr/>
              </a:pPr>
              <a:r>
                <a:rPr lang="en-GB" sz="1600" dirty="0"/>
                <a:t>5</a:t>
              </a:r>
              <a:r>
                <a:rPr lang="en-GB" sz="1600" dirty="0" smtClean="0"/>
                <a:t>%</a:t>
              </a:r>
              <a:endParaRPr lang="en-GB" sz="1600" dirty="0"/>
            </a:p>
          </p:txBody>
        </p:sp>
        <p:sp>
          <p:nvSpPr>
            <p:cNvPr id="14" name="TextBox 13"/>
            <p:cNvSpPr txBox="1"/>
            <p:nvPr/>
          </p:nvSpPr>
          <p:spPr>
            <a:xfrm>
              <a:off x="215901" y="1208223"/>
              <a:ext cx="1097334" cy="35173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72000" tIns="36000" rIns="72000" bIns="36000" rtlCol="0" anchor="ctr" anchorCtr="0">
              <a:spAutoFit/>
            </a:bodyPr>
            <a:lstStyle/>
            <a:p>
              <a:pPr>
                <a:defRPr/>
              </a:pPr>
              <a:r>
                <a:rPr lang="en-GB" sz="1600" dirty="0"/>
                <a:t>Difficult to </a:t>
              </a:r>
              <a:r>
                <a:rPr lang="en-GB" sz="1600" dirty="0" smtClean="0"/>
                <a:t>Create</a:t>
              </a:r>
            </a:p>
            <a:p>
              <a:pPr>
                <a:defRPr/>
              </a:pPr>
              <a:endParaRPr lang="en-GB" sz="1600" dirty="0"/>
            </a:p>
            <a:p>
              <a:pPr>
                <a:defRPr/>
              </a:pPr>
              <a:r>
                <a:rPr lang="en-GB" sz="1600" dirty="0"/>
                <a:t>Must be </a:t>
              </a:r>
              <a:r>
                <a:rPr lang="en-GB" sz="1600" dirty="0" smtClean="0"/>
                <a:t>Strategic</a:t>
              </a:r>
            </a:p>
            <a:p>
              <a:pPr>
                <a:defRPr/>
              </a:pPr>
              <a:endParaRPr lang="en-GB" sz="1600" dirty="0"/>
            </a:p>
            <a:p>
              <a:pPr>
                <a:defRPr/>
              </a:pPr>
              <a:r>
                <a:rPr lang="en-GB" sz="1600" dirty="0"/>
                <a:t>Is Values Driven</a:t>
              </a:r>
            </a:p>
            <a:p>
              <a:pPr>
                <a:defRPr/>
              </a:pPr>
              <a:endParaRPr lang="en-GB" sz="1600" dirty="0" smtClean="0"/>
            </a:p>
            <a:p>
              <a:pPr>
                <a:defRPr/>
              </a:pPr>
              <a:r>
                <a:rPr lang="en-GB" sz="1600" dirty="0" smtClean="0"/>
                <a:t>Anchoring </a:t>
              </a:r>
              <a:r>
                <a:rPr lang="en-GB" sz="1600" dirty="0"/>
                <a:t>Begins  here</a:t>
              </a:r>
            </a:p>
            <a:p>
              <a:pPr>
                <a:defRPr/>
              </a:pPr>
              <a:endParaRPr lang="en-GB" sz="1600" dirty="0"/>
            </a:p>
            <a:p>
              <a:pPr>
                <a:lnSpc>
                  <a:spcPct val="99000"/>
                </a:lnSpc>
              </a:pPr>
              <a:endParaRPr lang="en-GB" sz="1600" dirty="0" err="1" smtClean="0"/>
            </a:p>
          </p:txBody>
        </p:sp>
      </p:grpSp>
      <p:grpSp>
        <p:nvGrpSpPr>
          <p:cNvPr id="22" name="Group 21"/>
          <p:cNvGrpSpPr/>
          <p:nvPr/>
        </p:nvGrpSpPr>
        <p:grpSpPr>
          <a:xfrm>
            <a:off x="1382949" y="652765"/>
            <a:ext cx="1097334" cy="4072824"/>
            <a:chOff x="1382949" y="652765"/>
            <a:chExt cx="1097334" cy="4072824"/>
          </a:xfrm>
        </p:grpSpPr>
        <p:sp>
          <p:nvSpPr>
            <p:cNvPr id="18" name="TextBox 17"/>
            <p:cNvSpPr txBox="1"/>
            <p:nvPr/>
          </p:nvSpPr>
          <p:spPr>
            <a:xfrm>
              <a:off x="1382949" y="652765"/>
              <a:ext cx="1097334" cy="565146"/>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36000" rIns="72000" bIns="36000" rtlCol="0" anchor="ctr" anchorCtr="0">
              <a:spAutoFit/>
            </a:bodyPr>
            <a:lstStyle/>
            <a:p>
              <a:pPr algn="ctr">
                <a:defRPr/>
              </a:pPr>
              <a:r>
                <a:rPr lang="en-GB" sz="1600" dirty="0" smtClean="0"/>
                <a:t>Planning</a:t>
              </a:r>
              <a:endParaRPr lang="en-GB" sz="1600" dirty="0"/>
            </a:p>
            <a:p>
              <a:pPr algn="ctr">
                <a:defRPr/>
              </a:pPr>
              <a:r>
                <a:rPr lang="en-GB" sz="1600" dirty="0"/>
                <a:t>5</a:t>
              </a:r>
              <a:r>
                <a:rPr lang="en-GB" sz="1600" dirty="0" smtClean="0"/>
                <a:t>%</a:t>
              </a:r>
              <a:endParaRPr lang="en-GB" sz="1600" dirty="0"/>
            </a:p>
          </p:txBody>
        </p:sp>
        <p:sp>
          <p:nvSpPr>
            <p:cNvPr id="19" name="TextBox 18"/>
            <p:cNvSpPr txBox="1"/>
            <p:nvPr/>
          </p:nvSpPr>
          <p:spPr>
            <a:xfrm>
              <a:off x="1382949" y="1208225"/>
              <a:ext cx="1097334" cy="351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spAutoFit/>
            </a:bodyPr>
            <a:lstStyle/>
            <a:p>
              <a:pPr>
                <a:defRPr/>
              </a:pPr>
              <a:r>
                <a:rPr lang="en-GB" sz="1600" dirty="0"/>
                <a:t>Relatively </a:t>
              </a:r>
              <a:r>
                <a:rPr lang="en-GB" sz="1600" dirty="0" smtClean="0"/>
                <a:t>Easy</a:t>
              </a:r>
            </a:p>
            <a:p>
              <a:pPr>
                <a:defRPr/>
              </a:pPr>
              <a:endParaRPr lang="en-GB" sz="1600" dirty="0"/>
            </a:p>
            <a:p>
              <a:pPr>
                <a:defRPr/>
              </a:pPr>
              <a:r>
                <a:rPr lang="en-GB" sz="1600" dirty="0"/>
                <a:t>Systematic</a:t>
              </a:r>
            </a:p>
            <a:p>
              <a:pPr>
                <a:defRPr/>
              </a:pPr>
              <a:endParaRPr lang="en-GB" sz="1600" dirty="0" smtClean="0"/>
            </a:p>
            <a:p>
              <a:pPr>
                <a:defRPr/>
              </a:pPr>
              <a:r>
                <a:rPr lang="en-GB" sz="1600" dirty="0" smtClean="0"/>
                <a:t>Structural</a:t>
              </a:r>
              <a:endParaRPr lang="en-GB" sz="1600" dirty="0"/>
            </a:p>
            <a:p>
              <a:pPr>
                <a:defRPr/>
              </a:pPr>
              <a:r>
                <a:rPr lang="en-GB" sz="1600" dirty="0" smtClean="0"/>
                <a:t>Implementation</a:t>
              </a:r>
              <a:endParaRPr lang="en-GB" sz="1600" dirty="0"/>
            </a:p>
            <a:p>
              <a:pPr>
                <a:defRPr/>
              </a:pPr>
              <a:endParaRPr lang="en-GB" sz="1600" dirty="0" smtClean="0"/>
            </a:p>
            <a:p>
              <a:pPr>
                <a:defRPr/>
              </a:pPr>
              <a:endParaRPr lang="en-GB" sz="1600" dirty="0"/>
            </a:p>
            <a:p>
              <a:pPr>
                <a:defRPr/>
              </a:pPr>
              <a:endParaRPr lang="en-GB" sz="1600" dirty="0" smtClean="0"/>
            </a:p>
            <a:p>
              <a:pPr>
                <a:defRPr/>
              </a:pPr>
              <a:endParaRPr lang="en-GB" sz="1600" dirty="0"/>
            </a:p>
            <a:p>
              <a:pPr>
                <a:defRPr/>
              </a:pPr>
              <a:endParaRPr lang="en-GB" sz="1600" dirty="0"/>
            </a:p>
            <a:p>
              <a:pPr>
                <a:lnSpc>
                  <a:spcPct val="99000"/>
                </a:lnSpc>
              </a:pPr>
              <a:endParaRPr lang="en-GB" sz="1600" dirty="0" err="1" smtClean="0"/>
            </a:p>
          </p:txBody>
        </p:sp>
      </p:grpSp>
      <p:grpSp>
        <p:nvGrpSpPr>
          <p:cNvPr id="25" name="Group 24"/>
          <p:cNvGrpSpPr/>
          <p:nvPr/>
        </p:nvGrpSpPr>
        <p:grpSpPr>
          <a:xfrm>
            <a:off x="2538040" y="652763"/>
            <a:ext cx="2345245" cy="4074045"/>
            <a:chOff x="2538040" y="652763"/>
            <a:chExt cx="2345245" cy="4074045"/>
          </a:xfrm>
        </p:grpSpPr>
        <p:sp>
          <p:nvSpPr>
            <p:cNvPr id="20" name="TextBox 19"/>
            <p:cNvSpPr txBox="1"/>
            <p:nvPr/>
          </p:nvSpPr>
          <p:spPr>
            <a:xfrm>
              <a:off x="2538040" y="652763"/>
              <a:ext cx="2345245" cy="565146"/>
            </a:xfrm>
            <a:prstGeom prst="rect">
              <a:avLst/>
            </a:prstGeom>
          </p:spPr>
          <p:style>
            <a:lnRef idx="1">
              <a:schemeClr val="accent3"/>
            </a:lnRef>
            <a:fillRef idx="2">
              <a:schemeClr val="accent3"/>
            </a:fillRef>
            <a:effectRef idx="1">
              <a:schemeClr val="accent3"/>
            </a:effectRef>
            <a:fontRef idx="minor">
              <a:schemeClr val="dk1"/>
            </a:fontRef>
          </p:style>
          <p:txBody>
            <a:bodyPr wrap="square" lIns="72000" tIns="36000" rIns="72000" bIns="36000" rtlCol="0" anchor="ctr" anchorCtr="0">
              <a:spAutoFit/>
            </a:bodyPr>
            <a:lstStyle/>
            <a:p>
              <a:pPr algn="ctr">
                <a:defRPr/>
              </a:pPr>
              <a:r>
                <a:rPr lang="en-GB" sz="1600" dirty="0" smtClean="0"/>
                <a:t>Educating</a:t>
              </a:r>
              <a:endParaRPr lang="en-GB" sz="1600" dirty="0"/>
            </a:p>
            <a:p>
              <a:pPr algn="ctr">
                <a:defRPr/>
              </a:pPr>
              <a:r>
                <a:rPr lang="en-GB" sz="1600" dirty="0" smtClean="0"/>
                <a:t>15%</a:t>
              </a:r>
              <a:endParaRPr lang="en-GB" sz="1600" dirty="0"/>
            </a:p>
          </p:txBody>
        </p:sp>
        <p:sp>
          <p:nvSpPr>
            <p:cNvPr id="21" name="TextBox 20"/>
            <p:cNvSpPr txBox="1"/>
            <p:nvPr/>
          </p:nvSpPr>
          <p:spPr>
            <a:xfrm>
              <a:off x="2538040" y="1207007"/>
              <a:ext cx="2345245" cy="35198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72000" tIns="36000" rIns="72000" bIns="36000" rtlCol="0" anchor="ctr" anchorCtr="0">
              <a:spAutoFit/>
            </a:bodyPr>
            <a:lstStyle/>
            <a:p>
              <a:pPr>
                <a:defRPr/>
              </a:pPr>
              <a:r>
                <a:rPr lang="en-GB" sz="1600" dirty="0"/>
                <a:t>Hearts and </a:t>
              </a:r>
              <a:r>
                <a:rPr lang="en-GB" sz="1600" dirty="0" smtClean="0"/>
                <a:t>Minds</a:t>
              </a:r>
            </a:p>
            <a:p>
              <a:pPr>
                <a:defRPr/>
              </a:pPr>
              <a:endParaRPr lang="en-GB" sz="1600" dirty="0"/>
            </a:p>
            <a:p>
              <a:pPr>
                <a:defRPr/>
              </a:pPr>
              <a:r>
                <a:rPr lang="en-GB" sz="1600" dirty="0"/>
                <a:t>Must address </a:t>
              </a:r>
              <a:r>
                <a:rPr lang="en-GB" sz="1600" dirty="0" smtClean="0"/>
                <a:t>cultural norms</a:t>
              </a:r>
            </a:p>
            <a:p>
              <a:pPr>
                <a:defRPr/>
              </a:pPr>
              <a:endParaRPr lang="en-GB" sz="1600" dirty="0"/>
            </a:p>
            <a:p>
              <a:pPr>
                <a:defRPr/>
              </a:pPr>
              <a:r>
                <a:rPr lang="en-GB" sz="1600" dirty="0"/>
                <a:t>Must be involving</a:t>
              </a:r>
            </a:p>
            <a:p>
              <a:pPr>
                <a:defRPr/>
              </a:pPr>
              <a:endParaRPr lang="en-GB" sz="1600" dirty="0" smtClean="0"/>
            </a:p>
            <a:p>
              <a:pPr>
                <a:defRPr/>
              </a:pPr>
              <a:r>
                <a:rPr lang="en-GB" sz="1600" dirty="0" smtClean="0"/>
                <a:t>Can </a:t>
              </a:r>
              <a:r>
                <a:rPr lang="en-GB" sz="1600" dirty="0"/>
                <a:t>be Expensive </a:t>
              </a:r>
              <a:r>
                <a:rPr lang="en-GB" sz="1600" dirty="0" smtClean="0"/>
                <a:t> and </a:t>
              </a:r>
              <a:r>
                <a:rPr lang="en-GB" sz="1600" dirty="0"/>
                <a:t>Time </a:t>
              </a:r>
              <a:r>
                <a:rPr lang="en-GB" sz="1600" dirty="0" smtClean="0"/>
                <a:t>Consuming</a:t>
              </a:r>
            </a:p>
            <a:p>
              <a:pPr>
                <a:defRPr/>
              </a:pPr>
              <a:endParaRPr lang="en-GB" sz="1600" dirty="0" smtClean="0"/>
            </a:p>
            <a:p>
              <a:pPr>
                <a:defRPr/>
              </a:pPr>
              <a:endParaRPr lang="en-GB" sz="1600" dirty="0"/>
            </a:p>
            <a:p>
              <a:pPr>
                <a:defRPr/>
              </a:pPr>
              <a:endParaRPr lang="en-GB" sz="1600" dirty="0" smtClean="0"/>
            </a:p>
            <a:p>
              <a:pPr>
                <a:defRPr/>
              </a:pPr>
              <a:endParaRPr lang="en-GB" sz="1600" dirty="0"/>
            </a:p>
            <a:p>
              <a:pPr>
                <a:defRPr/>
              </a:pPr>
              <a:endParaRPr lang="en-GB" sz="1600" dirty="0"/>
            </a:p>
          </p:txBody>
        </p:sp>
      </p:grpSp>
      <p:grpSp>
        <p:nvGrpSpPr>
          <p:cNvPr id="26" name="Group 25"/>
          <p:cNvGrpSpPr/>
          <p:nvPr/>
        </p:nvGrpSpPr>
        <p:grpSpPr>
          <a:xfrm>
            <a:off x="4961106" y="641861"/>
            <a:ext cx="3453321" cy="4083726"/>
            <a:chOff x="4961106" y="641861"/>
            <a:chExt cx="3453321" cy="4083726"/>
          </a:xfrm>
        </p:grpSpPr>
        <p:sp>
          <p:nvSpPr>
            <p:cNvPr id="23" name="TextBox 22"/>
            <p:cNvSpPr txBox="1"/>
            <p:nvPr/>
          </p:nvSpPr>
          <p:spPr>
            <a:xfrm>
              <a:off x="4961107" y="641861"/>
              <a:ext cx="3453320" cy="565146"/>
            </a:xfrm>
            <a:prstGeom prst="rect">
              <a:avLst/>
            </a:prstGeom>
          </p:spPr>
          <p:style>
            <a:lnRef idx="1">
              <a:schemeClr val="accent5"/>
            </a:lnRef>
            <a:fillRef idx="2">
              <a:schemeClr val="accent5"/>
            </a:fillRef>
            <a:effectRef idx="1">
              <a:schemeClr val="accent5"/>
            </a:effectRef>
            <a:fontRef idx="minor">
              <a:schemeClr val="dk1"/>
            </a:fontRef>
          </p:style>
          <p:txBody>
            <a:bodyPr wrap="square" lIns="72000" tIns="36000" rIns="72000" bIns="36000" rtlCol="0" anchor="ctr" anchorCtr="0">
              <a:spAutoFit/>
            </a:bodyPr>
            <a:lstStyle/>
            <a:p>
              <a:pPr algn="ctr">
                <a:defRPr/>
              </a:pPr>
              <a:r>
                <a:rPr lang="en-GB" sz="1600" dirty="0" smtClean="0"/>
                <a:t>Anchoring</a:t>
              </a:r>
              <a:endParaRPr lang="en-GB" sz="1600" dirty="0"/>
            </a:p>
            <a:p>
              <a:pPr algn="ctr">
                <a:defRPr/>
              </a:pPr>
              <a:r>
                <a:rPr lang="en-GB" sz="1600" dirty="0"/>
                <a:t>7</a:t>
              </a:r>
              <a:r>
                <a:rPr lang="en-GB" sz="1600" dirty="0" smtClean="0"/>
                <a:t>5%</a:t>
              </a:r>
              <a:endParaRPr lang="en-GB" sz="1600" dirty="0"/>
            </a:p>
          </p:txBody>
        </p:sp>
        <p:sp>
          <p:nvSpPr>
            <p:cNvPr id="24" name="TextBox 23"/>
            <p:cNvSpPr txBox="1"/>
            <p:nvPr/>
          </p:nvSpPr>
          <p:spPr>
            <a:xfrm>
              <a:off x="4961106" y="1205786"/>
              <a:ext cx="3453320" cy="35198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72000" tIns="36000" rIns="72000" bIns="36000" rtlCol="0" anchor="ctr" anchorCtr="0">
              <a:spAutoFit/>
            </a:bodyPr>
            <a:lstStyle/>
            <a:p>
              <a:pPr>
                <a:defRPr/>
              </a:pPr>
              <a:r>
                <a:rPr lang="en-GB" sz="1600" dirty="0"/>
                <a:t>Alignment with Cultural </a:t>
              </a:r>
              <a:r>
                <a:rPr lang="en-GB" sz="1600" dirty="0" smtClean="0"/>
                <a:t>Norms </a:t>
              </a:r>
              <a:r>
                <a:rPr lang="en-GB" sz="1600" dirty="0"/>
                <a:t>is the key to </a:t>
              </a:r>
              <a:r>
                <a:rPr lang="en-GB" sz="1600" dirty="0" smtClean="0"/>
                <a:t>success</a:t>
              </a:r>
            </a:p>
            <a:p>
              <a:pPr>
                <a:defRPr/>
              </a:pPr>
              <a:endParaRPr lang="en-GB" sz="1600" dirty="0"/>
            </a:p>
            <a:p>
              <a:pPr>
                <a:defRPr/>
              </a:pPr>
              <a:r>
                <a:rPr lang="en-GB" sz="1600" dirty="0"/>
                <a:t>Intense leadership </a:t>
              </a:r>
              <a:r>
                <a:rPr lang="en-GB" sz="1600" dirty="0" smtClean="0"/>
                <a:t>and </a:t>
              </a:r>
              <a:r>
                <a:rPr lang="en-GB" sz="1600" dirty="0"/>
                <a:t>management modelling </a:t>
              </a:r>
              <a:r>
                <a:rPr lang="en-GB" sz="1600" dirty="0" smtClean="0"/>
                <a:t>needed</a:t>
              </a:r>
            </a:p>
            <a:p>
              <a:pPr>
                <a:defRPr/>
              </a:pPr>
              <a:endParaRPr lang="en-GB" sz="1600" dirty="0"/>
            </a:p>
            <a:p>
              <a:pPr>
                <a:defRPr/>
              </a:pPr>
              <a:r>
                <a:rPr lang="en-GB" sz="1600" dirty="0"/>
                <a:t>Cost is often underestimated</a:t>
              </a:r>
            </a:p>
            <a:p>
              <a:pPr>
                <a:defRPr/>
              </a:pPr>
              <a:endParaRPr lang="en-GB" sz="1600" dirty="0" smtClean="0"/>
            </a:p>
            <a:p>
              <a:pPr>
                <a:defRPr/>
              </a:pPr>
              <a:r>
                <a:rPr lang="en-GB" sz="1600" dirty="0" smtClean="0"/>
                <a:t>Reinforcement </a:t>
              </a:r>
              <a:r>
                <a:rPr lang="en-GB" sz="1600" dirty="0"/>
                <a:t>is essential </a:t>
              </a:r>
            </a:p>
            <a:p>
              <a:pPr>
                <a:defRPr/>
              </a:pPr>
              <a:endParaRPr lang="en-GB" sz="1600" dirty="0" smtClean="0"/>
            </a:p>
            <a:p>
              <a:pPr>
                <a:defRPr/>
              </a:pPr>
              <a:r>
                <a:rPr lang="en-GB" sz="1600" dirty="0" smtClean="0"/>
                <a:t>It’s </a:t>
              </a:r>
              <a:r>
                <a:rPr lang="en-GB" sz="1600" dirty="0"/>
                <a:t>about Behaviours and </a:t>
              </a:r>
              <a:r>
                <a:rPr lang="en-GB" sz="1600" dirty="0" smtClean="0"/>
                <a:t>New </a:t>
              </a:r>
              <a:r>
                <a:rPr lang="en-GB" sz="1600" dirty="0"/>
                <a:t>Practices </a:t>
              </a:r>
              <a:endParaRPr lang="en-GB" sz="1600" dirty="0" smtClean="0"/>
            </a:p>
            <a:p>
              <a:pPr>
                <a:defRPr/>
              </a:pPr>
              <a:endParaRPr lang="en-GB" sz="1600" dirty="0"/>
            </a:p>
            <a:p>
              <a:pPr>
                <a:defRPr/>
              </a:pPr>
              <a:r>
                <a:rPr lang="en-GB" sz="1600" dirty="0"/>
                <a:t>Can be a victim of the </a:t>
              </a:r>
              <a:r>
                <a:rPr lang="en-GB" sz="1600" dirty="0" smtClean="0"/>
                <a:t>next initiative</a:t>
              </a:r>
            </a:p>
          </p:txBody>
        </p:sp>
      </p:grpSp>
    </p:spTree>
    <p:extLst>
      <p:ext uri="{BB962C8B-B14F-4D97-AF65-F5344CB8AC3E}">
        <p14:creationId xmlns:p14="http://schemas.microsoft.com/office/powerpoint/2010/main" val="427704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 are the things you are planning to do with regards to Anchoring the change?</a:t>
            </a:r>
            <a:endParaRPr lang="en-GB"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15</a:t>
            </a:fld>
            <a:endParaRPr lang="en-GB" noProof="0" dirty="0"/>
          </a:p>
        </p:txBody>
      </p:sp>
    </p:spTree>
    <p:extLst>
      <p:ext uri="{BB962C8B-B14F-4D97-AF65-F5344CB8AC3E}">
        <p14:creationId xmlns:p14="http://schemas.microsoft.com/office/powerpoint/2010/main" val="355855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Change</a:t>
            </a:r>
            <a:endParaRPr lang="en-GB" dirty="0"/>
          </a:p>
        </p:txBody>
      </p:sp>
      <p:sp>
        <p:nvSpPr>
          <p:cNvPr id="7" name="Content Placeholder 6"/>
          <p:cNvSpPr>
            <a:spLocks noGrp="1"/>
          </p:cNvSpPr>
          <p:nvPr>
            <p:ph sz="quarter" idx="13"/>
          </p:nvPr>
        </p:nvSpPr>
        <p:spPr/>
        <p:txBody>
          <a:bodyPr/>
          <a:lstStyle/>
          <a:p>
            <a:pPr>
              <a:lnSpc>
                <a:spcPct val="110000"/>
              </a:lnSpc>
            </a:pPr>
            <a:r>
              <a:rPr lang="en-GB" altLang="en-US" dirty="0">
                <a:solidFill>
                  <a:srgbClr val="2F3D57"/>
                </a:solidFill>
              </a:rPr>
              <a:t>A specified change is </a:t>
            </a:r>
            <a:r>
              <a:rPr lang="en-GB" altLang="en-US" b="1" i="1" dirty="0">
                <a:solidFill>
                  <a:srgbClr val="2F3D57"/>
                </a:solidFill>
              </a:rPr>
              <a:t>Embedded</a:t>
            </a:r>
            <a:r>
              <a:rPr lang="en-GB" altLang="en-US" dirty="0">
                <a:solidFill>
                  <a:srgbClr val="2F3D57"/>
                </a:solidFill>
              </a:rPr>
              <a:t> when the new practices that you are seeking to introduce are accepted and demonstrated by a majority of those who need to do so. </a:t>
            </a:r>
          </a:p>
          <a:p>
            <a:pPr>
              <a:lnSpc>
                <a:spcPct val="110000"/>
              </a:lnSpc>
            </a:pPr>
            <a:endParaRPr lang="en-GB" altLang="en-US" sz="1800" dirty="0">
              <a:solidFill>
                <a:srgbClr val="2F3D57"/>
              </a:solidFill>
            </a:endParaRPr>
          </a:p>
          <a:p>
            <a:pPr>
              <a:lnSpc>
                <a:spcPct val="110000"/>
              </a:lnSpc>
            </a:pPr>
            <a:r>
              <a:rPr lang="en-GB" altLang="en-US" dirty="0">
                <a:solidFill>
                  <a:srgbClr val="2F3D57"/>
                </a:solidFill>
              </a:rPr>
              <a:t>To embed a new practice in your organisation you need to enable a change in the component of the </a:t>
            </a:r>
            <a:r>
              <a:rPr lang="en-GB" altLang="en-US" b="1" i="1" dirty="0">
                <a:solidFill>
                  <a:srgbClr val="2F3D57"/>
                </a:solidFill>
              </a:rPr>
              <a:t>culture</a:t>
            </a:r>
            <a:r>
              <a:rPr lang="en-GB" altLang="en-US" dirty="0">
                <a:solidFill>
                  <a:srgbClr val="2F3D57"/>
                </a:solidFill>
              </a:rPr>
              <a:t> that impacts upon the new behaviour required of individuals</a:t>
            </a:r>
            <a:r>
              <a:rPr lang="en-GB" altLang="en-US" sz="1800" dirty="0">
                <a:solidFill>
                  <a:srgbClr val="2F3D57"/>
                </a:solidFill>
              </a:rPr>
              <a:t>.</a:t>
            </a:r>
          </a:p>
          <a:p>
            <a:pPr>
              <a:lnSpc>
                <a:spcPct val="110000"/>
              </a:lnSpc>
            </a:pPr>
            <a:endParaRPr lang="en-GB" altLang="en-US" sz="1800" dirty="0">
              <a:solidFill>
                <a:srgbClr val="2F3D57"/>
              </a:solidFill>
            </a:endParaRPr>
          </a:p>
          <a:p>
            <a:pPr>
              <a:lnSpc>
                <a:spcPct val="110000"/>
              </a:lnSpc>
            </a:pPr>
            <a:endParaRPr lang="en-GB" altLang="en-US" sz="1800" dirty="0">
              <a:solidFill>
                <a:srgbClr val="2F3D57"/>
              </a:solidFill>
            </a:endParaRPr>
          </a:p>
          <a:p>
            <a:pPr>
              <a:lnSpc>
                <a:spcPct val="110000"/>
              </a:lnSpc>
            </a:pPr>
            <a:endParaRPr lang="en-GB" altLang="en-US" sz="1800" dirty="0">
              <a:solidFill>
                <a:srgbClr val="2F3D57"/>
              </a:solidFill>
            </a:endParaRPr>
          </a:p>
          <a:p>
            <a:pPr>
              <a:lnSpc>
                <a:spcPct val="110000"/>
              </a:lnSpc>
            </a:pPr>
            <a:endParaRPr lang="en-GB" altLang="en-US" sz="1800" dirty="0">
              <a:solidFill>
                <a:srgbClr val="2F3D57"/>
              </a:solidFill>
            </a:endParaRPr>
          </a:p>
        </p:txBody>
      </p:sp>
    </p:spTree>
    <p:extLst>
      <p:ext uri="{BB962C8B-B14F-4D97-AF65-F5344CB8AC3E}">
        <p14:creationId xmlns:p14="http://schemas.microsoft.com/office/powerpoint/2010/main" val="287250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032" y="1289007"/>
            <a:ext cx="6842125" cy="777600"/>
          </a:xfrm>
        </p:spPr>
        <p:txBody>
          <a:bodyPr/>
          <a:lstStyle/>
          <a:p>
            <a:r>
              <a:rPr lang="en-GB" altLang="en-US" sz="4800" i="1" dirty="0">
                <a:solidFill>
                  <a:srgbClr val="2F3D57"/>
                </a:solidFill>
              </a:rPr>
              <a:t>Culture is simply defined as ‘ the way things  are done around here’ </a:t>
            </a:r>
            <a:br>
              <a:rPr lang="en-GB" altLang="en-US" sz="4800" i="1" dirty="0">
                <a:solidFill>
                  <a:srgbClr val="2F3D57"/>
                </a:solidFill>
              </a:rPr>
            </a:br>
            <a:endParaRPr lang="en-GB" sz="4800" dirty="0"/>
          </a:p>
        </p:txBody>
      </p:sp>
    </p:spTree>
    <p:extLst>
      <p:ext uri="{BB962C8B-B14F-4D97-AF65-F5344CB8AC3E}">
        <p14:creationId xmlns:p14="http://schemas.microsoft.com/office/powerpoint/2010/main" val="26251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Clear Strategic Vision </a:t>
            </a:r>
            <a:endParaRPr lang="en-GB" dirty="0"/>
          </a:p>
        </p:txBody>
      </p:sp>
      <p:sp>
        <p:nvSpPr>
          <p:cNvPr id="7" name="Content Placeholder 6"/>
          <p:cNvSpPr>
            <a:spLocks noGrp="1"/>
          </p:cNvSpPr>
          <p:nvPr>
            <p:ph sz="quarter" idx="13"/>
          </p:nvPr>
        </p:nvSpPr>
        <p:spPr/>
        <p:txBody>
          <a:bodyPr/>
          <a:lstStyle/>
          <a:p>
            <a:pPr>
              <a:lnSpc>
                <a:spcPct val="110000"/>
              </a:lnSpc>
            </a:pPr>
            <a:r>
              <a:rPr lang="en-GB" altLang="en-US" dirty="0" smtClean="0">
                <a:solidFill>
                  <a:srgbClr val="2F3D57"/>
                </a:solidFill>
              </a:rPr>
              <a:t>In </a:t>
            </a:r>
            <a:r>
              <a:rPr lang="en-GB" altLang="en-US" dirty="0">
                <a:solidFill>
                  <a:srgbClr val="2F3D57"/>
                </a:solidFill>
              </a:rPr>
              <a:t>order to make a </a:t>
            </a:r>
            <a:r>
              <a:rPr lang="en-GB" altLang="en-US" b="1" i="1" dirty="0">
                <a:solidFill>
                  <a:srgbClr val="2F3D57"/>
                </a:solidFill>
              </a:rPr>
              <a:t>cultural change </a:t>
            </a:r>
            <a:r>
              <a:rPr lang="en-GB" altLang="en-US" dirty="0">
                <a:solidFill>
                  <a:srgbClr val="2F3D57"/>
                </a:solidFill>
              </a:rPr>
              <a:t>effective a clear vision of the </a:t>
            </a:r>
            <a:r>
              <a:rPr lang="en-GB" altLang="en-US" dirty="0" smtClean="0">
                <a:solidFill>
                  <a:srgbClr val="2F3D57"/>
                </a:solidFill>
              </a:rPr>
              <a:t>Organisation’s </a:t>
            </a:r>
            <a:r>
              <a:rPr lang="en-GB" altLang="en-US" dirty="0">
                <a:solidFill>
                  <a:srgbClr val="2F3D57"/>
                </a:solidFill>
              </a:rPr>
              <a:t>new strategy, shared values and behaviours related to that specific change is needed. This vision provides the intention and direction for the culture change.</a:t>
            </a:r>
          </a:p>
          <a:p>
            <a:pPr marL="0" indent="0">
              <a:buNone/>
            </a:pPr>
            <a:endParaRPr lang="en-GB"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4</a:t>
            </a:fld>
            <a:endParaRPr lang="en-GB" noProof="0" dirty="0"/>
          </a:p>
        </p:txBody>
      </p:sp>
    </p:spTree>
    <p:extLst>
      <p:ext uri="{BB962C8B-B14F-4D97-AF65-F5344CB8AC3E}">
        <p14:creationId xmlns:p14="http://schemas.microsoft.com/office/powerpoint/2010/main" val="326757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Management </a:t>
            </a:r>
            <a:r>
              <a:rPr lang="en-GB" dirty="0" smtClean="0"/>
              <a:t>Commitment</a:t>
            </a:r>
            <a:endParaRPr lang="en-GB" dirty="0"/>
          </a:p>
        </p:txBody>
      </p:sp>
      <p:sp>
        <p:nvSpPr>
          <p:cNvPr id="9" name="Content Placeholder 8"/>
          <p:cNvSpPr>
            <a:spLocks noGrp="1"/>
          </p:cNvSpPr>
          <p:nvPr>
            <p:ph sz="quarter" idx="13"/>
          </p:nvPr>
        </p:nvSpPr>
        <p:spPr/>
        <p:txBody>
          <a:bodyPr/>
          <a:lstStyle/>
          <a:p>
            <a:r>
              <a:rPr lang="en-GB" altLang="en-US" dirty="0" smtClean="0">
                <a:solidFill>
                  <a:srgbClr val="2F3D57"/>
                </a:solidFill>
              </a:rPr>
              <a:t>Culture </a:t>
            </a:r>
            <a:r>
              <a:rPr lang="en-GB" altLang="en-US" dirty="0">
                <a:solidFill>
                  <a:srgbClr val="2F3D57"/>
                </a:solidFill>
              </a:rPr>
              <a:t>change must be managed from the top of the organisation, as willingness to change of the senior management is an important indicator.  </a:t>
            </a:r>
            <a:endParaRPr lang="en-GB" altLang="en-US" dirty="0" smtClean="0">
              <a:solidFill>
                <a:srgbClr val="2F3D57"/>
              </a:solidFill>
            </a:endParaRPr>
          </a:p>
          <a:p>
            <a:r>
              <a:rPr lang="en-GB" altLang="en-US" dirty="0" smtClean="0">
                <a:solidFill>
                  <a:srgbClr val="2F3D57"/>
                </a:solidFill>
              </a:rPr>
              <a:t>The </a:t>
            </a:r>
            <a:r>
              <a:rPr lang="en-GB" altLang="en-US" dirty="0">
                <a:solidFill>
                  <a:srgbClr val="2F3D57"/>
                </a:solidFill>
              </a:rPr>
              <a:t>top of the organisation should be seen and heard to be very much in favour of the change in order to actually implement the change in the rest of the organisation. </a:t>
            </a:r>
          </a:p>
          <a:p>
            <a:endParaRPr lang="en-GB"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5</a:t>
            </a:fld>
            <a:endParaRPr lang="en-GB" noProof="0" dirty="0"/>
          </a:p>
        </p:txBody>
      </p:sp>
    </p:spTree>
    <p:extLst>
      <p:ext uri="{BB962C8B-B14F-4D97-AF65-F5344CB8AC3E}">
        <p14:creationId xmlns:p14="http://schemas.microsoft.com/office/powerpoint/2010/main" val="87644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GB" altLang="en-US" b="1" dirty="0"/>
              <a:t>Model culture change at the highest level</a:t>
            </a:r>
            <a:r>
              <a:rPr lang="en-GB" altLang="en-US" dirty="0"/>
              <a:t>: </a:t>
            </a:r>
          </a:p>
          <a:p>
            <a:r>
              <a:rPr lang="en-GB" altLang="en-US" dirty="0"/>
              <a:t>The behaviour of the senior management needs to symbolize the kinds of values and behaviours that should be realised in the rest of the institution. </a:t>
            </a:r>
          </a:p>
        </p:txBody>
      </p:sp>
      <p:sp>
        <p:nvSpPr>
          <p:cNvPr id="4" name="Content Placeholder 3"/>
          <p:cNvSpPr>
            <a:spLocks noGrp="1"/>
          </p:cNvSpPr>
          <p:nvPr>
            <p:ph sz="quarter" idx="14"/>
          </p:nvPr>
        </p:nvSpPr>
        <p:spPr/>
        <p:txBody>
          <a:bodyPr/>
          <a:lstStyle/>
          <a:p>
            <a:r>
              <a:rPr lang="en-GB" altLang="en-US" b="1" dirty="0"/>
              <a:t>Modify the organisation to support organisational change</a:t>
            </a:r>
            <a:r>
              <a:rPr lang="en-GB" altLang="en-US" dirty="0"/>
              <a:t>. </a:t>
            </a:r>
          </a:p>
          <a:p>
            <a:r>
              <a:rPr lang="en-GB" altLang="en-US" dirty="0"/>
              <a:t>This means addressing what gets in the way of the change required. This includes identifying what current systems, policies, procedures and rules need to be changed in order to align with the new values and desired culture. </a:t>
            </a:r>
          </a:p>
          <a:p>
            <a:endParaRPr lang="en-GB"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6</a:t>
            </a:fld>
            <a:endParaRPr lang="en-GB" noProof="0" dirty="0"/>
          </a:p>
        </p:txBody>
      </p:sp>
    </p:spTree>
    <p:extLst>
      <p:ext uri="{BB962C8B-B14F-4D97-AF65-F5344CB8AC3E}">
        <p14:creationId xmlns:p14="http://schemas.microsoft.com/office/powerpoint/2010/main" val="235113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5900" y="655737"/>
            <a:ext cx="4103687" cy="3852865"/>
          </a:xfrm>
        </p:spPr>
        <p:txBody>
          <a:bodyPr/>
          <a:lstStyle/>
          <a:p>
            <a:r>
              <a:rPr lang="en-GB" altLang="en-US" b="1" dirty="0"/>
              <a:t>Highlight the benefits of the new practices</a:t>
            </a:r>
            <a:r>
              <a:rPr lang="en-GB" altLang="en-US" dirty="0"/>
              <a:t>: </a:t>
            </a:r>
          </a:p>
          <a:p>
            <a:r>
              <a:rPr lang="en-GB" altLang="en-US" dirty="0"/>
              <a:t>The institution’s leaders and managers should be able to articulate the connections between the desired behaviour ( the adoption of new practices)  and how it will impact and improve the organisation’s </a:t>
            </a:r>
            <a:r>
              <a:rPr lang="en-GB" altLang="en-US" dirty="0" smtClean="0"/>
              <a:t>success</a:t>
            </a:r>
            <a:r>
              <a:rPr lang="en-GB" altLang="en-US" dirty="0"/>
              <a:t>.</a:t>
            </a:r>
          </a:p>
        </p:txBody>
      </p:sp>
      <p:sp>
        <p:nvSpPr>
          <p:cNvPr id="4" name="Content Placeholder 3"/>
          <p:cNvSpPr>
            <a:spLocks noGrp="1"/>
          </p:cNvSpPr>
          <p:nvPr>
            <p:ph sz="quarter" idx="14"/>
          </p:nvPr>
        </p:nvSpPr>
        <p:spPr>
          <a:xfrm>
            <a:off x="4824414" y="655738"/>
            <a:ext cx="4103686" cy="3852864"/>
          </a:xfrm>
        </p:spPr>
        <p:txBody>
          <a:bodyPr/>
          <a:lstStyle/>
          <a:p>
            <a:r>
              <a:rPr lang="en-GB" altLang="en-US" b="1" dirty="0"/>
              <a:t>Ensure there is a connection between the interests of the institution and of those affected</a:t>
            </a:r>
            <a:r>
              <a:rPr lang="en-GB" altLang="en-US" dirty="0"/>
              <a:t>. </a:t>
            </a:r>
          </a:p>
          <a:p>
            <a:r>
              <a:rPr lang="en-GB" altLang="en-US" dirty="0"/>
              <a:t>Changes in practice can be seen to be counter to cultural norms and thus can lead to tensions between organisational and individual interests, which can result in ethical concerns for those practitioners involved. </a:t>
            </a:r>
          </a:p>
          <a:p>
            <a:endParaRPr lang="en-GB"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7</a:t>
            </a:fld>
            <a:endParaRPr lang="en-GB" noProof="0" dirty="0"/>
          </a:p>
        </p:txBody>
      </p:sp>
    </p:spTree>
    <p:extLst>
      <p:ext uri="{BB962C8B-B14F-4D97-AF65-F5344CB8AC3E}">
        <p14:creationId xmlns:p14="http://schemas.microsoft.com/office/powerpoint/2010/main" val="31789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Culture and Alignment </a:t>
            </a:r>
            <a:endParaRPr lang="en-GB" dirty="0"/>
          </a:p>
        </p:txBody>
      </p:sp>
      <p:sp>
        <p:nvSpPr>
          <p:cNvPr id="9" name="Content Placeholder 8"/>
          <p:cNvSpPr>
            <a:spLocks noGrp="1"/>
          </p:cNvSpPr>
          <p:nvPr>
            <p:ph sz="quarter" idx="13"/>
          </p:nvPr>
        </p:nvSpPr>
        <p:spPr/>
        <p:txBody>
          <a:bodyPr/>
          <a:lstStyle/>
          <a:p>
            <a:r>
              <a:rPr lang="en-GB" dirty="0"/>
              <a:t>To ensure that the change you wish to implement is going to be successful you will need to analyse the culture of your institution and evaluate how the changes in practices and behaviours you are asking individuals to adopt align with the important cultural norms. </a:t>
            </a:r>
          </a:p>
          <a:p>
            <a:endParaRPr lang="en-GB" dirty="0"/>
          </a:p>
          <a:p>
            <a:r>
              <a:rPr lang="en-GB" dirty="0"/>
              <a:t>If there is a dissonance between the cultural norms and how individuals view the new practice the task can be much harder to achieve.</a:t>
            </a:r>
          </a:p>
          <a:p>
            <a:endParaRPr lang="en-GB" dirty="0"/>
          </a:p>
        </p:txBody>
      </p:sp>
      <p:sp>
        <p:nvSpPr>
          <p:cNvPr id="5" name="Date Placeholder 4"/>
          <p:cNvSpPr>
            <a:spLocks noGrp="1"/>
          </p:cNvSpPr>
          <p:nvPr>
            <p:ph type="dt" sz="half" idx="14"/>
          </p:nvPr>
        </p:nvSpPr>
        <p:spPr/>
        <p:txBody>
          <a:bodyPr/>
          <a:lstStyle/>
          <a:p>
            <a:r>
              <a:rPr lang="en-US" noProof="0" smtClean="0"/>
              <a:t>October 2015</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8</a:t>
            </a:fld>
            <a:endParaRPr lang="en-GB" noProof="0" dirty="0"/>
          </a:p>
        </p:txBody>
      </p:sp>
    </p:spTree>
    <p:extLst>
      <p:ext uri="{BB962C8B-B14F-4D97-AF65-F5344CB8AC3E}">
        <p14:creationId xmlns:p14="http://schemas.microsoft.com/office/powerpoint/2010/main" val="136706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Schein's model</a:t>
            </a:r>
          </a:p>
        </p:txBody>
      </p:sp>
      <p:sp>
        <p:nvSpPr>
          <p:cNvPr id="7" name="Slide Number Placeholder 6"/>
          <p:cNvSpPr>
            <a:spLocks noGrp="1"/>
          </p:cNvSpPr>
          <p:nvPr>
            <p:ph type="sldNum" sz="quarter" idx="12"/>
          </p:nvPr>
        </p:nvSpPr>
        <p:spPr/>
        <p:txBody>
          <a:bodyPr/>
          <a:lstStyle/>
          <a:p>
            <a:fld id="{BC1903E8-1638-4376-A5CE-0131C1204B53}" type="slidenum">
              <a:rPr lang="en-GB" noProof="0" smtClean="0"/>
              <a:pPr/>
              <a:t>9</a:t>
            </a:fld>
            <a:endParaRPr lang="en-GB" noProof="0" dirty="0"/>
          </a:p>
        </p:txBody>
      </p:sp>
      <p:sp>
        <p:nvSpPr>
          <p:cNvPr id="9" name="Oval 8"/>
          <p:cNvSpPr/>
          <p:nvPr/>
        </p:nvSpPr>
        <p:spPr>
          <a:xfrm>
            <a:off x="1653095" y="749030"/>
            <a:ext cx="4018131" cy="4018131"/>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err="1" smtClean="0">
              <a:solidFill>
                <a:schemeClr val="tx2"/>
              </a:solidFill>
            </a:endParaRPr>
          </a:p>
        </p:txBody>
      </p:sp>
      <p:sp>
        <p:nvSpPr>
          <p:cNvPr id="10" name="Oval 9"/>
          <p:cNvSpPr/>
          <p:nvPr/>
        </p:nvSpPr>
        <p:spPr>
          <a:xfrm>
            <a:off x="2363214" y="2120630"/>
            <a:ext cx="2665987" cy="2646531"/>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err="1" smtClean="0">
              <a:solidFill>
                <a:schemeClr val="tx2"/>
              </a:solidFill>
            </a:endParaRPr>
          </a:p>
        </p:txBody>
      </p:sp>
      <p:sp>
        <p:nvSpPr>
          <p:cNvPr id="11" name="Oval 10"/>
          <p:cNvSpPr/>
          <p:nvPr/>
        </p:nvSpPr>
        <p:spPr>
          <a:xfrm>
            <a:off x="2906341" y="3266556"/>
            <a:ext cx="1511637" cy="1500605"/>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err="1" smtClean="0">
              <a:solidFill>
                <a:schemeClr val="tx2"/>
              </a:solidFill>
            </a:endParaRPr>
          </a:p>
        </p:txBody>
      </p:sp>
      <p:sp>
        <p:nvSpPr>
          <p:cNvPr id="12" name="TextBox 11"/>
          <p:cNvSpPr txBox="1"/>
          <p:nvPr/>
        </p:nvSpPr>
        <p:spPr>
          <a:xfrm>
            <a:off x="3696207" y="1358966"/>
            <a:ext cx="3609265" cy="377402"/>
          </a:xfrm>
          <a:prstGeom prst="rect">
            <a:avLst/>
          </a:prstGeom>
        </p:spPr>
        <p:style>
          <a:lnRef idx="3">
            <a:schemeClr val="lt1"/>
          </a:lnRef>
          <a:fillRef idx="1">
            <a:schemeClr val="accent1"/>
          </a:fillRef>
          <a:effectRef idx="1">
            <a:schemeClr val="accent1"/>
          </a:effectRef>
          <a:fontRef idx="minor">
            <a:schemeClr val="lt1"/>
          </a:fontRef>
        </p:style>
        <p:txBody>
          <a:bodyPr wrap="square" lIns="72000" tIns="36000" rIns="72000" bIns="36000" rtlCol="0" anchor="ctr" anchorCtr="0">
            <a:spAutoFit/>
          </a:bodyPr>
          <a:lstStyle/>
          <a:p>
            <a:pPr algn="r">
              <a:lnSpc>
                <a:spcPct val="99000"/>
              </a:lnSpc>
            </a:pPr>
            <a:r>
              <a:rPr lang="en-GB" sz="2000" dirty="0"/>
              <a:t>Artefacts</a:t>
            </a:r>
            <a:endParaRPr lang="en-GB" sz="2000" dirty="0" smtClean="0"/>
          </a:p>
        </p:txBody>
      </p:sp>
      <p:sp>
        <p:nvSpPr>
          <p:cNvPr id="13" name="TextBox 12"/>
          <p:cNvSpPr txBox="1"/>
          <p:nvPr/>
        </p:nvSpPr>
        <p:spPr>
          <a:xfrm>
            <a:off x="3696207" y="2647644"/>
            <a:ext cx="3609265" cy="377402"/>
          </a:xfrm>
          <a:prstGeom prst="rect">
            <a:avLst/>
          </a:prstGeom>
        </p:spPr>
        <p:style>
          <a:lnRef idx="3">
            <a:schemeClr val="lt1"/>
          </a:lnRef>
          <a:fillRef idx="1">
            <a:schemeClr val="accent4"/>
          </a:fillRef>
          <a:effectRef idx="1">
            <a:schemeClr val="accent4"/>
          </a:effectRef>
          <a:fontRef idx="minor">
            <a:schemeClr val="lt1"/>
          </a:fontRef>
        </p:style>
        <p:txBody>
          <a:bodyPr wrap="square" lIns="72000" tIns="36000" rIns="72000" bIns="36000" rtlCol="0" anchor="ctr" anchorCtr="0">
            <a:spAutoFit/>
          </a:bodyPr>
          <a:lstStyle/>
          <a:p>
            <a:pPr algn="r">
              <a:lnSpc>
                <a:spcPct val="99000"/>
              </a:lnSpc>
            </a:pPr>
            <a:r>
              <a:rPr lang="en-GB" sz="2000" dirty="0" smtClean="0"/>
              <a:t>Values</a:t>
            </a:r>
          </a:p>
        </p:txBody>
      </p:sp>
      <p:sp>
        <p:nvSpPr>
          <p:cNvPr id="14" name="TextBox 13"/>
          <p:cNvSpPr txBox="1"/>
          <p:nvPr/>
        </p:nvSpPr>
        <p:spPr>
          <a:xfrm>
            <a:off x="3696207" y="4020926"/>
            <a:ext cx="3609265" cy="377402"/>
          </a:xfrm>
          <a:prstGeom prst="rect">
            <a:avLst/>
          </a:prstGeom>
        </p:spPr>
        <p:style>
          <a:lnRef idx="3">
            <a:schemeClr val="lt1"/>
          </a:lnRef>
          <a:fillRef idx="1">
            <a:schemeClr val="accent5"/>
          </a:fillRef>
          <a:effectRef idx="1">
            <a:schemeClr val="accent5"/>
          </a:effectRef>
          <a:fontRef idx="minor">
            <a:schemeClr val="lt1"/>
          </a:fontRef>
        </p:style>
        <p:txBody>
          <a:bodyPr wrap="square" lIns="72000" tIns="36000" rIns="72000" bIns="36000" rtlCol="0" anchor="ctr" anchorCtr="0">
            <a:spAutoFit/>
          </a:bodyPr>
          <a:lstStyle/>
          <a:p>
            <a:pPr algn="r">
              <a:lnSpc>
                <a:spcPct val="99000"/>
              </a:lnSpc>
            </a:pPr>
            <a:r>
              <a:rPr lang="en-GB" sz="2000" dirty="0" smtClean="0"/>
              <a:t>Tacit Assumptions</a:t>
            </a:r>
          </a:p>
        </p:txBody>
      </p:sp>
    </p:spTree>
    <p:extLst>
      <p:ext uri="{BB962C8B-B14F-4D97-AF65-F5344CB8AC3E}">
        <p14:creationId xmlns:p14="http://schemas.microsoft.com/office/powerpoint/2010/main" val="4136962919"/>
      </p:ext>
    </p:extLst>
  </p:cSld>
  <p:clrMapOvr>
    <a:masterClrMapping/>
  </p:clrMapOvr>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potx" id="{50286163-77F5-45BA-9F5E-C9C9769CFE5D}" vid="{2C6A041A-9C9B-4834-A471-53AF3FDD5D6A}"/>
    </a:ext>
  </a:extLst>
</a:theme>
</file>

<file path=ppt/theme/theme2.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DECC7294-7831-40B8-B091-BE510EAE62FE}"/>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12AB307C-A8C2-4566-B572-2DCF3F72ECA3}"/>
    </a:ext>
  </a:extLst>
</a:theme>
</file>

<file path=ppt/theme/theme4.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CB9054E3-628E-42B1-922A-633C8B3C7ADD}"/>
    </a:ext>
  </a:extLst>
</a:theme>
</file>

<file path=ppt/theme/theme5.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1762B1FF-63CD-4A73-BFB8-4E967E290F22}"/>
    </a:ext>
  </a:extLst>
</a:theme>
</file>

<file path=ppt/theme/theme6.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PPT 16-9.potx" id="{50286163-77F5-45BA-9F5E-C9C9769CFE5D}" vid="{0B1C70F2-1BEE-4235-8679-5F81889BAD8B}"/>
    </a:ext>
  </a:extLst>
</a:theme>
</file>

<file path=ppt/theme/theme7.xml><?xml version="1.0" encoding="utf-8"?>
<a:theme xmlns:a="http://schemas.openxmlformats.org/drawingml/2006/main" name="1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potx" id="{50286163-77F5-45BA-9F5E-C9C9769CFE5D}" vid="{2C6A041A-9C9B-4834-A471-53AF3FDD5D6A}"/>
    </a:ext>
  </a:extLst>
</a:theme>
</file>

<file path=ppt/theme/theme8.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E4A139ECCBD241A442D7CF7EE8F8D4" ma:contentTypeVersion="112" ma:contentTypeDescription="Create a new document." ma:contentTypeScope="" ma:versionID="0d18595db13762463612c962ad17fbd8">
  <xsd:schema xmlns:xsd="http://www.w3.org/2001/XMLSchema" xmlns:xs="http://www.w3.org/2001/XMLSchema" xmlns:p="http://schemas.microsoft.com/office/2006/metadata/properties" xmlns:ns2="217ac18d-a73a-48a9-8bac-9db52278b555" targetNamespace="http://schemas.microsoft.com/office/2006/metadata/properties" ma:root="true" ma:fieldsID="8eb30877eb787bd16b8cc3b1fcdbe53a" ns2:_="">
    <xsd:import namespace="217ac18d-a73a-48a9-8bac-9db52278b55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ac18d-a73a-48a9-8bac-9db52278b55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17ac18d-a73a-48a9-8bac-9db52278b55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9c6cfb5-50bc-4fca-81ee-f60fcea9a646" ContentTypeId="0x0101" PreviousValue="false"/>
</file>

<file path=customXml/itemProps1.xml><?xml version="1.0" encoding="utf-8"?>
<ds:datastoreItem xmlns:ds="http://schemas.openxmlformats.org/officeDocument/2006/customXml" ds:itemID="{4BEB6E6C-195E-43FF-9DEF-F1B587CD2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ac18d-a73a-48a9-8bac-9db52278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FDCB66-D499-40CD-BFFF-C6D1A8D20198}">
  <ds:schemaRefs>
    <ds:schemaRef ds:uri="http://purl.org/dc/dcmitype/"/>
    <ds:schemaRef ds:uri="http://purl.org/dc/terms/"/>
    <ds:schemaRef ds:uri="http://purl.org/dc/elements/1.1/"/>
    <ds:schemaRef ds:uri="217ac18d-a73a-48a9-8bac-9db52278b555"/>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6CDE50B-B5E2-48A1-8B58-ED79EDEDDDDF}">
  <ds:schemaRefs>
    <ds:schemaRef ds:uri="http://schemas.microsoft.com/sharepoint/v3/contenttype/forms"/>
  </ds:schemaRefs>
</ds:datastoreItem>
</file>

<file path=customXml/itemProps4.xml><?xml version="1.0" encoding="utf-8"?>
<ds:datastoreItem xmlns:ds="http://schemas.openxmlformats.org/officeDocument/2006/customXml" ds:itemID="{79A22231-E76A-4775-A611-D5C1298D57ED}">
  <ds:schemaRefs>
    <ds:schemaRef ds:uri="http://schemas.microsoft.com/sharepoint/events"/>
  </ds:schemaRefs>
</ds:datastoreItem>
</file>

<file path=customXml/itemProps5.xml><?xml version="1.0" encoding="utf-8"?>
<ds:datastoreItem xmlns:ds="http://schemas.openxmlformats.org/officeDocument/2006/customXml" ds:itemID="{233A26D1-8BB5-4F6B-B6C3-83D62BC611B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Jisc Standard PPT 16-9</Template>
  <TotalTime>4226</TotalTime>
  <Words>824</Words>
  <Application>Microsoft Office PowerPoint</Application>
  <PresentationFormat>On-screen Show (16:9)</PresentationFormat>
  <Paragraphs>111</Paragraphs>
  <Slides>15</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15</vt:i4>
      </vt:variant>
    </vt:vector>
  </HeadingPairs>
  <TitlesOfParts>
    <vt:vector size="26" baseType="lpstr">
      <vt:lpstr>Arial</vt:lpstr>
      <vt:lpstr>Corbel</vt:lpstr>
      <vt:lpstr>Lucida Grande</vt:lpstr>
      <vt:lpstr>Wingdings</vt:lpstr>
      <vt:lpstr>Jisc Content Slides</vt:lpstr>
      <vt:lpstr>Jisc Cover Slides</vt:lpstr>
      <vt:lpstr>Jisc Closing Slides</vt:lpstr>
      <vt:lpstr>Jisc Divider Sldes</vt:lpstr>
      <vt:lpstr>Jisc Fullscreen Image Slides</vt:lpstr>
      <vt:lpstr>Jisc Colours</vt:lpstr>
      <vt:lpstr>1_Jisc Content Slides</vt:lpstr>
      <vt:lpstr>Identifying Barriers - Sustaining Change</vt:lpstr>
      <vt:lpstr>Change</vt:lpstr>
      <vt:lpstr>Culture is simply defined as ‘ the way things  are done around here’  </vt:lpstr>
      <vt:lpstr>Clear Strategic Vision </vt:lpstr>
      <vt:lpstr>Management Commitment</vt:lpstr>
      <vt:lpstr>PowerPoint Presentation</vt:lpstr>
      <vt:lpstr>PowerPoint Presentation</vt:lpstr>
      <vt:lpstr>Culture and Alignment </vt:lpstr>
      <vt:lpstr>Schein's model</vt:lpstr>
      <vt:lpstr>Artefacts</vt:lpstr>
      <vt:lpstr>Values</vt:lpstr>
      <vt:lpstr>Tacit Assumptions</vt:lpstr>
      <vt:lpstr>Anchoring Change</vt:lpstr>
      <vt:lpstr>PowerPoint Presentation</vt:lpstr>
      <vt:lpstr>What are the things you are planning to do with regards to Anchoring the change?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Harris</dc:creator>
  <cp:lastModifiedBy>Lawrie Phipps</cp:lastModifiedBy>
  <cp:revision>37</cp:revision>
  <cp:lastPrinted>2015-03-16T16:56:25Z</cp:lastPrinted>
  <dcterms:created xsi:type="dcterms:W3CDTF">2015-07-23T16:01:49Z</dcterms:created>
  <dcterms:modified xsi:type="dcterms:W3CDTF">2015-11-25T11:34:52Z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0x0101002FE4A139ECCBD241A442D7CF7EE8F8D4</vt:lpwstr>
  </property>
  <property fmtid="{D5CDD505-2E9C-101B-9397-08002B2CF9AE}" pid="3" name="_dlc_DocIdItemGuid">
    <vt:lpwstr>39e1a14c-b6b3-45a1-83fe-3e6965695426</vt:lpwstr>
  </property>
  <property fmtid="{D5CDD505-2E9C-101B-9397-08002B2CF9AE}" pid="4" name="_dlc_DocId">
    <vt:lpwstr>N7XHR37R3CPZ-174-2</vt:lpwstr>
  </property>
  <property fmtid="{D5CDD505-2E9C-101B-9397-08002B2CF9AE}" pid="5" name="_dlc_DocIdUrl">
    <vt:lpwstr>https://jisc365.sharepoint.com/sites/customerexperience/cscollab/_layouts/15/DocIdRedir.aspx?ID=N7XHR37R3CPZ-174-2, N7XHR37R3CPZ-174-2</vt:lpwstr>
  </property>
</Properties>
</file>