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3" r:id="rId7"/>
    <p:sldMasterId id="2147483684" r:id="rId8"/>
    <p:sldMasterId id="2147483691" r:id="rId9"/>
    <p:sldMasterId id="2147483693" r:id="rId10"/>
    <p:sldMasterId id="2147483698" r:id="rId11"/>
  </p:sldMasterIdLst>
  <p:notesMasterIdLst>
    <p:notesMasterId r:id="rId28"/>
  </p:notesMasterIdLst>
  <p:handoutMasterIdLst>
    <p:handoutMasterId r:id="rId29"/>
  </p:handoutMasterIdLst>
  <p:sldIdLst>
    <p:sldId id="257" r:id="rId12"/>
    <p:sldId id="273" r:id="rId13"/>
    <p:sldId id="267" r:id="rId14"/>
    <p:sldId id="258" r:id="rId15"/>
    <p:sldId id="259" r:id="rId16"/>
    <p:sldId id="260" r:id="rId17"/>
    <p:sldId id="262" r:id="rId18"/>
    <p:sldId id="269" r:id="rId19"/>
    <p:sldId id="274" r:id="rId20"/>
    <p:sldId id="277" r:id="rId21"/>
    <p:sldId id="261" r:id="rId22"/>
    <p:sldId id="275" r:id="rId23"/>
    <p:sldId id="271" r:id="rId24"/>
    <p:sldId id="263" r:id="rId25"/>
    <p:sldId id="265" r:id="rId26"/>
    <p:sldId id="266" r:id="rId27"/>
  </p:sldIdLst>
  <p:sldSz cx="9144000" cy="5143500" type="screen16x9"/>
  <p:notesSz cx="6797675" cy="99282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initials="J" lastIdx="1" clrIdx="0">
    <p:extLst>
      <p:ext uri="{19B8F6BF-5375-455C-9EA6-DF929625EA0E}">
        <p15:presenceInfo xmlns:p15="http://schemas.microsoft.com/office/powerpoint/2012/main" userId="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1A8B"/>
    <a:srgbClr val="FFFFFF"/>
    <a:srgbClr val="000000"/>
    <a:srgbClr val="2C3841"/>
    <a:srgbClr val="458557"/>
    <a:srgbClr val="9BA7B0"/>
    <a:srgbClr val="B9C9D5"/>
    <a:srgbClr val="CADCF0"/>
    <a:srgbClr val="820036"/>
    <a:srgbClr val="8A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40395" autoAdjust="0"/>
  </p:normalViewPr>
  <p:slideViewPr>
    <p:cSldViewPr snapToGrid="0">
      <p:cViewPr varScale="1">
        <p:scale>
          <a:sx n="35" d="100"/>
          <a:sy n="35" d="100"/>
        </p:scale>
        <p:origin x="2310" y="4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97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1T11:54:43.781" idx="1">
    <p:pos x="5397" y="1193"/>
    <p:text>Plan learning to meet learners’ individual needs, particularly those of learners with additional learning needs and those who speak English as an additional language”
•	“There is a need to assess learners’ starting points more thoroughly in order to plan learning and support to meet the different needs of all learners.”
•	“Tutors do not plan a sufficiently wide range of activities and methods that inspire all learners to overcome barriers to learning and make the progress in mathematics and English that they are capable of.”</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a:cxnSpLocks/>
          </p:cNvCxnSpPr>
          <p:nvPr/>
        </p:nvCxnSpPr>
        <p:spPr>
          <a:xfrm>
            <a:off x="347318" y="8990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3451" y="10936683"/>
            <a:ext cx="6423000"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2013_Jisc_Logo_RGB300(19.5m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19" y="275302"/>
            <a:ext cx="673722" cy="429963"/>
          </a:xfrm>
          <a:prstGeom prst="rect">
            <a:avLst/>
          </a:prstGeom>
        </p:spPr>
      </p:pic>
      <p:cxnSp>
        <p:nvCxnSpPr>
          <p:cNvPr id="16" name="Straight Connector 15"/>
          <p:cNvCxnSpPr>
            <a:cxnSpLocks/>
          </p:cNvCxnSpPr>
          <p:nvPr/>
        </p:nvCxnSpPr>
        <p:spPr>
          <a:xfrm>
            <a:off x="347318" y="9459175"/>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2" name="Header Placeholder 1"/>
          <p:cNvSpPr>
            <a:spLocks noGrp="1"/>
          </p:cNvSpPr>
          <p:nvPr>
            <p:ph type="hdr" sz="quarter"/>
          </p:nvPr>
        </p:nvSpPr>
        <p:spPr>
          <a:xfrm>
            <a:off x="3291787" y="273613"/>
            <a:ext cx="3121697" cy="498135"/>
          </a:xfrm>
          <a:prstGeom prst="rect">
            <a:avLst/>
          </a:prstGeom>
        </p:spPr>
        <p:txBody>
          <a:bodyPr vert="horz" lIns="0" tIns="0" rIns="0" bIns="0" rtlCol="0" anchor="t" anchorCtr="0"/>
          <a:lstStyle/>
          <a:p>
            <a:pPr algn="r"/>
            <a:r>
              <a:rPr lang="en-GB" sz="1000" smtClean="0"/>
              <a:t>Title of presentation (Insert &gt; Header &amp; Footer &gt; Notes and Handouts &gt; Header &gt; Apply to all)</a:t>
            </a:r>
            <a:endParaRPr lang="en-GB" sz="1000"/>
          </a:p>
        </p:txBody>
      </p:sp>
      <p:cxnSp>
        <p:nvCxnSpPr>
          <p:cNvPr id="8" name="Straight Connector 7"/>
          <p:cNvCxnSpPr>
            <a:cxnSpLocks/>
          </p:cNvCxnSpPr>
          <p:nvPr/>
        </p:nvCxnSpPr>
        <p:spPr>
          <a:xfrm>
            <a:off x="347318" y="2736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3"/>
          </p:nvPr>
        </p:nvSpPr>
        <p:spPr>
          <a:xfrm>
            <a:off x="3467825" y="9720000"/>
            <a:ext cx="2945659" cy="150377"/>
          </a:xfrm>
          <a:prstGeom prst="rect">
            <a:avLst/>
          </a:prstGeom>
        </p:spPr>
        <p:txBody>
          <a:bodyPr vert="horz" lIns="0" tIns="0" rIns="0" bIns="0" rtlCol="0" anchor="b">
            <a:noAutofit/>
          </a:bodyPr>
          <a:lstStyle>
            <a:lvl1pPr algn="r">
              <a:defRPr sz="1200"/>
            </a:lvl1pPr>
          </a:lstStyle>
          <a:p>
            <a:fld id="{1D5C8E73-0984-4EF3-A086-A5742340CAED}" type="slidenum">
              <a:rPr lang="en-GB" sz="900" smtClean="0"/>
              <a:t>‹#›</a:t>
            </a:fld>
            <a:endParaRPr lang="en-GB" sz="900"/>
          </a:p>
        </p:txBody>
      </p:sp>
      <p:sp>
        <p:nvSpPr>
          <p:cNvPr id="11" name="Date Placeholder 10"/>
          <p:cNvSpPr>
            <a:spLocks noGrp="1"/>
          </p:cNvSpPr>
          <p:nvPr>
            <p:ph type="dt" sz="quarter" idx="1"/>
          </p:nvPr>
        </p:nvSpPr>
        <p:spPr>
          <a:xfrm>
            <a:off x="346128" y="9720000"/>
            <a:ext cx="2945659" cy="138499"/>
          </a:xfrm>
          <a:prstGeom prst="rect">
            <a:avLst/>
          </a:prstGeom>
          <a:ln>
            <a:noFill/>
          </a:ln>
        </p:spPr>
        <p:txBody>
          <a:bodyPr vert="horz" lIns="0" tIns="0" rIns="0" bIns="0" rtlCol="0">
            <a:spAutoFit/>
          </a:bodyPr>
          <a:lstStyle>
            <a:lvl1pPr algn="r">
              <a:defRPr sz="1200"/>
            </a:lvl1pPr>
          </a:lstStyle>
          <a:p>
            <a:pPr algn="l"/>
            <a:fld id="{C8122765-08A7-4A96-93ED-3AA143E8D676}" type="datetime1">
              <a:rPr lang="en-GB" sz="900" smtClean="0"/>
              <a:t>24/11/2015</a:t>
            </a:fld>
            <a:endParaRPr lang="en-GB" sz="900"/>
          </a:p>
        </p:txBody>
      </p:sp>
    </p:spTree>
    <p:extLst>
      <p:ext uri="{BB962C8B-B14F-4D97-AF65-F5344CB8AC3E}">
        <p14:creationId xmlns:p14="http://schemas.microsoft.com/office/powerpoint/2010/main" val="538137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7318" y="9750052"/>
            <a:ext cx="2945659" cy="150377"/>
          </a:xfrm>
          <a:prstGeom prst="rect">
            <a:avLst/>
          </a:prstGeom>
        </p:spPr>
        <p:txBody>
          <a:bodyPr vert="horz" lIns="0" tIns="0" rIns="0" bIns="0" rtlCol="0">
            <a:noAutofit/>
          </a:bodyPr>
          <a:lstStyle>
            <a:lvl1pPr algn="l">
              <a:defRPr sz="900"/>
            </a:lvl1pPr>
          </a:lstStyle>
          <a:p>
            <a:fld id="{0DEA9136-672D-43C3-A343-5A1BEF044E58}" type="datetime1">
              <a:rPr lang="en-GB" smtClean="0"/>
              <a:t>24/11/2015</a:t>
            </a:fld>
            <a:endParaRPr lang="en-GB"/>
          </a:p>
        </p:txBody>
      </p:sp>
      <p:sp>
        <p:nvSpPr>
          <p:cNvPr id="4" name="Slide Image Placeholder 3"/>
          <p:cNvSpPr>
            <a:spLocks noGrp="1" noRot="1" noChangeAspect="1"/>
          </p:cNvSpPr>
          <p:nvPr>
            <p:ph type="sldImg" idx="2"/>
          </p:nvPr>
        </p:nvSpPr>
        <p:spPr>
          <a:xfrm>
            <a:off x="792163" y="665163"/>
            <a:ext cx="5213350" cy="2933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47318" y="3811948"/>
            <a:ext cx="6066167" cy="487524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467825" y="9748423"/>
            <a:ext cx="2945659" cy="150377"/>
          </a:xfrm>
          <a:prstGeom prst="rect">
            <a:avLst/>
          </a:prstGeom>
        </p:spPr>
        <p:txBody>
          <a:bodyPr vert="horz" lIns="0" tIns="0" rIns="0" bIns="0" rtlCol="0">
            <a:noAutofit/>
          </a:bodyPr>
          <a:lstStyle>
            <a:lvl1pPr algn="r">
              <a:defRPr lang="en-GB" sz="900" smtClean="0"/>
            </a:lvl1pPr>
          </a:lstStyle>
          <a:p>
            <a:fld id="{059CA28E-C823-46A7-ACC3-740ED2E57C53}" type="slidenum">
              <a:rPr lang="en-GB" smtClean="0"/>
              <a:pPr/>
              <a:t>‹#›</a:t>
            </a:fld>
            <a:endParaRPr lang="en-GB" dirty="0"/>
          </a:p>
        </p:txBody>
      </p:sp>
      <p:sp>
        <p:nvSpPr>
          <p:cNvPr id="13" name="Header Placeholder 12"/>
          <p:cNvSpPr>
            <a:spLocks noGrp="1"/>
          </p:cNvSpPr>
          <p:nvPr>
            <p:ph type="hdr" sz="quarter"/>
          </p:nvPr>
        </p:nvSpPr>
        <p:spPr>
          <a:xfrm>
            <a:off x="3467825" y="0"/>
            <a:ext cx="2945659" cy="498135"/>
          </a:xfrm>
          <a:prstGeom prst="rect">
            <a:avLst/>
          </a:prstGeom>
        </p:spPr>
        <p:txBody>
          <a:bodyPr vert="horz" lIns="0" tIns="0" rIns="0" bIns="0" rtlCol="0"/>
          <a:lstStyle>
            <a:lvl1pPr algn="r">
              <a:defRPr sz="1000"/>
            </a:lvl1pPr>
          </a:lstStyle>
          <a:p>
            <a:r>
              <a:rPr lang="en-GB" smtClean="0"/>
              <a:t>Title of presentation (Insert &gt; Header &amp; Footer &gt; Notes and Handouts &gt; Header &gt; Apply to all)</a:t>
            </a:r>
            <a:endParaRPr lang="en-GB"/>
          </a:p>
        </p:txBody>
      </p:sp>
      <p:cxnSp>
        <p:nvCxnSpPr>
          <p:cNvPr id="11" name="Straight Connector 10"/>
          <p:cNvCxnSpPr>
            <a:cxnSpLocks/>
          </p:cNvCxnSpPr>
          <p:nvPr/>
        </p:nvCxnSpPr>
        <p:spPr>
          <a:xfrm>
            <a:off x="347318" y="9750051"/>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944206"/>
      </p:ext>
    </p:extLst>
  </p:cSld>
  <p:clrMap bg1="lt1" tx1="dk1" bg2="lt2" tx2="dk2" accent1="accent1" accent2="accent2" accent3="accent3" accent4="accent4" accent5="accent5" accent6="accent6" hlink="hlink" folHlink="folHlink"/>
  <p:hf ftr="0"/>
  <p:notesStyle>
    <a:lvl1pPr marL="108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1pPr>
    <a:lvl2pPr marL="216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2pPr>
    <a:lvl3pPr marL="324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3pPr>
    <a:lvl4pPr marL="432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4pPr>
    <a:lvl5pPr marL="540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earningapps.co.uk/moodle/xertetoolkits/play.php?template_id=1352#topic5"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jisc.ac.uk/guides/e-portfolios/widening-participation" TargetMode="External"/><Relationship Id="rId5" Type="http://schemas.openxmlformats.org/officeDocument/2006/relationships/hyperlink" Target="https://jisc.ac.uk/blog/how-technology-can-help-dyslexic-learners-help-themselves-05-nov-2015" TargetMode="External"/><Relationship Id="rId4" Type="http://schemas.openxmlformats.org/officeDocument/2006/relationships/hyperlink" Target="https://www.jisc.ac.uk/guides/getting-started-with-accessibility-and-inclus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oodle.org/plugins/view/block_accessibility"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learningapps.co.uk/moodle/xertetoolkits/play.php?template_id=1146&amp;slide=3" TargetMode="External"/><Relationship Id="rId4" Type="http://schemas.openxmlformats.org/officeDocument/2006/relationships/hyperlink" Target="https://www.jisc.ac.uk/guides/using-assistive-and-accessible-technology-in-teaching-and-learning/free-and-open-source-softwar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jisc.ac.uk/guides/enhancing-the-digital-student-experience" TargetMode="External"/><Relationship Id="rId3" Type="http://schemas.openxmlformats.org/officeDocument/2006/relationships/hyperlink" Target="https://www.jisc.ac.uk/guides/enhancing-staff-support-for-learners-with-disabilities" TargetMode="External"/><Relationship Id="rId7" Type="http://schemas.openxmlformats.org/officeDocument/2006/relationships/hyperlink" Target="https://www.jisc.ac.uk/guides/making-assessments-accessible" TargetMode="External"/><Relationship Id="rId12" Type="http://schemas.openxmlformats.org/officeDocument/2006/relationships/hyperlink" Target="https://www.jisc.ac.uk/rd/projects/digital-studen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jisc.ac.uk/guides/digital-exam-papers-for-people-with-print-disabilities" TargetMode="External"/><Relationship Id="rId11" Type="http://schemas.openxmlformats.org/officeDocument/2006/relationships/hyperlink" Target="https://www.jisc.ac.uk/guides/enhancing-the-digital-student-experience/deliver-an-inclusive-digital-student-experience" TargetMode="External"/><Relationship Id="rId5" Type="http://schemas.openxmlformats.org/officeDocument/2006/relationships/hyperlink" Target="https://www.jisc.ac.uk/guides/using-assistive-and-accessible-technology-in-teaching-and-learning" TargetMode="External"/><Relationship Id="rId10" Type="http://schemas.openxmlformats.org/officeDocument/2006/relationships/hyperlink" Target="https://www.jisc.ac.uk/guides/using-assistive-and-accessible-technology-in-teaching-and-learning/alternative-formats" TargetMode="External"/><Relationship Id="rId4" Type="http://schemas.openxmlformats.org/officeDocument/2006/relationships/hyperlink" Target="https://www.jisc.ac.uk/guides/meeting-the-requirements-of-learners-with-special-educational-needs" TargetMode="External"/><Relationship Id="rId9" Type="http://schemas.openxmlformats.org/officeDocument/2006/relationships/hyperlink" Target="https://www.jisc.ac.uk/guides/widening-particip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youtube.com/user/JISCTechDis" TargetMode="External"/><Relationship Id="rId3" Type="http://schemas.openxmlformats.org/officeDocument/2006/relationships/hyperlink" Target="https://www.jisc.ac.uk/guides/getting-started-with-accessibility-and-inclusion" TargetMode="External"/><Relationship Id="rId7" Type="http://schemas.openxmlformats.org/officeDocument/2006/relationships/hyperlink" Target="https://jisc.ac.uk/guides/meeting-the-requirements-of-learners-with-special-educational-need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jisc.ac.uk/guides/enhancing-the-digital-student-experience/deliver-an-inclusive-digital-student-experience" TargetMode="External"/><Relationship Id="rId5" Type="http://schemas.openxmlformats.org/officeDocument/2006/relationships/hyperlink" Target="http://www.jisc.ac.uk/guides/enhancing-staff-support-for-learners-with-disabilities" TargetMode="External"/><Relationship Id="rId4" Type="http://schemas.openxmlformats.org/officeDocument/2006/relationships/hyperlink" Target="https://www.jisc.ac.uk/guides/using-assistive-and-accessible-technology-in-teaching-and-learning" TargetMode="External"/><Relationship Id="rId9" Type="http://schemas.openxmlformats.org/officeDocument/2006/relationships/hyperlink" Target="http://www.toolbox.heacademy.ac.uk/"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Julia.taylor@jisc.ac.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earningapps.co.uk/moodle/xertetoolkits/play.php?template_id=135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isc365.sharepoint.com/sites/customerexperience/ukcustsupp/_layouts/15/guestaccess.aspx?guestaccesstoken=uEtcIcdVNDD0WdjhVmarIfDXpgiP0myy0Fl/cHzal5w%3d&amp;docid=2_18858d42c23cc424988a7ae8c745b9c4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jisc.ac.uk/guides/using-assistive-and-accessible-technology-in-teaching-and-learning/free-and-open-source-softwar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earningapps.co.uk/moodle/xertetoolkits/play.php?template_id=1352#topic5"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jisc.ac.uk/guides/e-portfolios/widening-participation" TargetMode="External"/><Relationship Id="rId5" Type="http://schemas.openxmlformats.org/officeDocument/2006/relationships/hyperlink" Target="https://www.jisc.ac.uk/blog/how-can-you-make-resources-accessible-for-those-with-disabilities-13-jul-2015" TargetMode="External"/><Relationship Id="rId4" Type="http://schemas.openxmlformats.org/officeDocument/2006/relationships/hyperlink" Target="https://www.jisc.ac.uk/guides/getting-started-with-accessibility-and-inclus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900" kern="1200" dirty="0" smtClean="0">
                <a:solidFill>
                  <a:schemeClr val="tx1"/>
                </a:solidFill>
                <a:effectLst/>
                <a:latin typeface="+mn-lt"/>
                <a:ea typeface="+mn-ea"/>
                <a:cs typeface="+mn-cs"/>
              </a:rPr>
              <a:t>Learning</a:t>
            </a:r>
            <a:r>
              <a:rPr lang="en-GB" sz="900" kern="1200" baseline="0" dirty="0" smtClean="0">
                <a:solidFill>
                  <a:schemeClr val="tx1"/>
                </a:solidFill>
                <a:effectLst/>
                <a:latin typeface="+mn-lt"/>
                <a:ea typeface="+mn-ea"/>
                <a:cs typeface="+mn-cs"/>
              </a:rPr>
              <a:t> outcomes:</a:t>
            </a:r>
          </a:p>
          <a:p>
            <a:pPr marL="0" indent="0">
              <a:buNone/>
            </a:pPr>
            <a:r>
              <a:rPr lang="en-GB" sz="900" kern="1200" dirty="0" smtClean="0">
                <a:solidFill>
                  <a:schemeClr val="tx1"/>
                </a:solidFill>
                <a:effectLst/>
                <a:latin typeface="+mn-lt"/>
                <a:ea typeface="+mn-ea"/>
                <a:cs typeface="+mn-cs"/>
              </a:rPr>
              <a:t>Improved awareness of the organisational benefits of inclusive practice</a:t>
            </a:r>
          </a:p>
          <a:p>
            <a:pPr marL="0" indent="0">
              <a:buNone/>
            </a:pPr>
            <a:r>
              <a:rPr lang="en-GB" sz="900" kern="1200" dirty="0" smtClean="0">
                <a:solidFill>
                  <a:schemeClr val="tx1"/>
                </a:solidFill>
                <a:effectLst/>
                <a:latin typeface="+mn-lt"/>
                <a:ea typeface="+mn-ea"/>
                <a:cs typeface="+mn-cs"/>
              </a:rPr>
              <a:t>Increased knowledge of the role of technology in supporting inclusive practice </a:t>
            </a:r>
          </a:p>
          <a:p>
            <a:pPr marL="0" indent="0">
              <a:buNone/>
            </a:pPr>
            <a:r>
              <a:rPr lang="en-GB" sz="900" kern="1200" dirty="0" smtClean="0">
                <a:solidFill>
                  <a:schemeClr val="tx1"/>
                </a:solidFill>
                <a:effectLst/>
                <a:latin typeface="+mn-lt"/>
                <a:ea typeface="+mn-ea"/>
                <a:cs typeface="+mn-cs"/>
              </a:rPr>
              <a:t>Understanding of how inclusive policy can underpin organisational and cost efficiencies</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8B49F191-30E9-4843-9EAF-EB656ABD0AC0}"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98734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900" b="1" kern="1200" dirty="0" smtClean="0">
                <a:solidFill>
                  <a:schemeClr val="tx1"/>
                </a:solidFill>
                <a:effectLst/>
                <a:latin typeface="+mn-lt"/>
                <a:ea typeface="+mn-ea"/>
                <a:cs typeface="+mn-cs"/>
              </a:rPr>
              <a:t>HE Residential - Scenario / Challenge Changes to DSA funding.</a:t>
            </a:r>
            <a:endParaRPr lang="en-GB" sz="900" kern="1200" dirty="0" smtClean="0">
              <a:solidFill>
                <a:schemeClr val="tx1"/>
              </a:solidFill>
              <a:effectLst/>
              <a:latin typeface="+mn-lt"/>
              <a:ea typeface="+mn-ea"/>
              <a:cs typeface="+mn-cs"/>
            </a:endParaRPr>
          </a:p>
          <a:p>
            <a:pPr marL="0" indent="0">
              <a:buNone/>
            </a:pPr>
            <a:r>
              <a:rPr lang="en-GB" sz="900" kern="1200" dirty="0" smtClean="0">
                <a:solidFill>
                  <a:schemeClr val="tx1"/>
                </a:solidFill>
                <a:effectLst/>
                <a:latin typeface="+mn-lt"/>
                <a:ea typeface="+mn-ea"/>
                <a:cs typeface="+mn-cs"/>
              </a:rPr>
              <a:t>Proposed changes in the way that some disabled people are funded for non-medical support will impact particularly on people with dyslexia. This could be as many as 60% of those currently receiving DSA in your institution. The impact on HE library and LR provision will be huge as the requirement for alternative formats and study support will still need to be met for these learners. </a:t>
            </a:r>
          </a:p>
          <a:p>
            <a:pPr marL="0" indent="0">
              <a:buNone/>
            </a:pPr>
            <a:r>
              <a:rPr lang="en-GB" sz="900" kern="1200" dirty="0" smtClean="0">
                <a:solidFill>
                  <a:schemeClr val="tx1"/>
                </a:solidFill>
                <a:effectLst/>
                <a:latin typeface="+mn-lt"/>
                <a:ea typeface="+mn-ea"/>
                <a:cs typeface="+mn-cs"/>
              </a:rPr>
              <a:t> </a:t>
            </a:r>
          </a:p>
          <a:p>
            <a:pPr marL="0" indent="0">
              <a:buNone/>
            </a:pPr>
            <a:r>
              <a:rPr lang="en-GB" sz="900" kern="1200" dirty="0" smtClean="0">
                <a:solidFill>
                  <a:schemeClr val="tx1"/>
                </a:solidFill>
                <a:effectLst/>
                <a:latin typeface="+mn-lt"/>
                <a:ea typeface="+mn-ea"/>
                <a:cs typeface="+mn-cs"/>
              </a:rPr>
              <a:t>There is an expectation, from Government that support for services such as note-taking and common assistive technology will be provided by the institution now.</a:t>
            </a:r>
            <a:r>
              <a:rPr lang="en-GB" sz="900" kern="1200" baseline="0" dirty="0" smtClean="0">
                <a:solidFill>
                  <a:schemeClr val="tx1"/>
                </a:solidFill>
                <a:effectLst/>
                <a:latin typeface="+mn-lt"/>
                <a:ea typeface="+mn-ea"/>
                <a:cs typeface="+mn-cs"/>
              </a:rPr>
              <a:t> T</a:t>
            </a:r>
            <a:r>
              <a:rPr lang="en-GB" sz="900" kern="1200" dirty="0" smtClean="0">
                <a:solidFill>
                  <a:schemeClr val="tx1"/>
                </a:solidFill>
                <a:effectLst/>
                <a:latin typeface="+mn-lt"/>
                <a:ea typeface="+mn-ea"/>
                <a:cs typeface="+mn-cs"/>
              </a:rPr>
              <a:t>herefore technology has a large role to play. </a:t>
            </a:r>
          </a:p>
          <a:p>
            <a:pPr marL="0" indent="0">
              <a:buNone/>
            </a:pPr>
            <a:r>
              <a:rPr lang="en-GB" sz="900" kern="1200" dirty="0" smtClean="0">
                <a:solidFill>
                  <a:schemeClr val="tx1"/>
                </a:solidFill>
                <a:effectLst/>
                <a:latin typeface="+mn-lt"/>
                <a:ea typeface="+mn-ea"/>
                <a:cs typeface="+mn-cs"/>
              </a:rPr>
              <a:t> </a:t>
            </a:r>
          </a:p>
          <a:p>
            <a:pPr marL="0" indent="0">
              <a:buNone/>
            </a:pPr>
            <a:r>
              <a:rPr lang="en-GB" sz="900" kern="1200" dirty="0" smtClean="0">
                <a:solidFill>
                  <a:schemeClr val="tx1"/>
                </a:solidFill>
                <a:effectLst/>
                <a:latin typeface="+mn-lt"/>
                <a:ea typeface="+mn-ea"/>
                <a:cs typeface="+mn-cs"/>
              </a:rPr>
              <a:t>These challenges will require a strategic approach to policy and procurement as it is a reasonable expectation that all course materials can be accessed by all learners.</a:t>
            </a:r>
          </a:p>
          <a:p>
            <a:pPr marL="0" indent="0">
              <a:buNone/>
            </a:pPr>
            <a:r>
              <a:rPr lang="en-GB" sz="900" kern="1200" dirty="0" smtClean="0">
                <a:solidFill>
                  <a:schemeClr val="tx1"/>
                </a:solidFill>
                <a:effectLst/>
                <a:latin typeface="+mn-lt"/>
                <a:ea typeface="+mn-ea"/>
                <a:cs typeface="+mn-cs"/>
              </a:rPr>
              <a:t> </a:t>
            </a:r>
          </a:p>
          <a:p>
            <a:pPr marL="0" indent="0">
              <a:buNone/>
            </a:pPr>
            <a:r>
              <a:rPr lang="en-GB" sz="900" i="1" kern="1200" dirty="0" smtClean="0">
                <a:solidFill>
                  <a:schemeClr val="tx1"/>
                </a:solidFill>
                <a:effectLst/>
                <a:latin typeface="+mn-lt"/>
                <a:ea typeface="+mn-ea"/>
                <a:cs typeface="+mn-cs"/>
              </a:rPr>
              <a:t>Jisc A&amp;I SSs offer advice on making better use of existing built-in and free resources and in preparation for Sept 2016 when changes come into effect. (Some doubt about date as consultation was extended but strategic preparation needs to be done now anyway)</a:t>
            </a:r>
          </a:p>
          <a:p>
            <a:pPr marL="0" indent="0">
              <a:buNone/>
            </a:pPr>
            <a:r>
              <a:rPr lang="en-GB" sz="900" b="1" u="none" strike="noStrike" kern="1200" dirty="0" smtClean="0">
                <a:solidFill>
                  <a:schemeClr val="tx1"/>
                </a:solidFill>
                <a:effectLst/>
                <a:latin typeface="+mn-lt"/>
                <a:ea typeface="+mn-ea"/>
                <a:cs typeface="+mn-cs"/>
                <a:hlinkClick r:id="rId3"/>
              </a:rPr>
              <a:t>Technology, Policy and accessible practice</a:t>
            </a:r>
            <a:r>
              <a:rPr lang="en-GB" sz="900" kern="1200" dirty="0" smtClean="0">
                <a:solidFill>
                  <a:schemeClr val="tx1"/>
                </a:solidFill>
                <a:effectLst/>
                <a:latin typeface="+mn-lt"/>
                <a:ea typeface="+mn-ea"/>
                <a:cs typeface="+mn-cs"/>
              </a:rPr>
              <a:t> </a:t>
            </a:r>
          </a:p>
          <a:p>
            <a:pPr marL="0" indent="0">
              <a:buNone/>
            </a:pPr>
            <a:r>
              <a:rPr lang="en-GB" sz="900" b="1" u="none" strike="noStrike" kern="1200" dirty="0" smtClean="0">
                <a:solidFill>
                  <a:schemeClr val="tx1"/>
                </a:solidFill>
                <a:effectLst/>
                <a:latin typeface="+mn-lt"/>
                <a:ea typeface="+mn-ea"/>
                <a:cs typeface="+mn-cs"/>
                <a:hlinkClick r:id="rId4"/>
              </a:rPr>
              <a:t>How you organisation can support</a:t>
            </a:r>
            <a:r>
              <a:rPr lang="en-GB" sz="900" kern="1200" dirty="0" smtClean="0">
                <a:solidFill>
                  <a:schemeClr val="tx1"/>
                </a:solidFill>
                <a:effectLst/>
                <a:latin typeface="+mn-lt"/>
                <a:ea typeface="+mn-ea"/>
                <a:cs typeface="+mn-cs"/>
              </a:rPr>
              <a:t> learners with disabilities using technology</a:t>
            </a:r>
          </a:p>
          <a:p>
            <a:pPr marL="0" indent="0">
              <a:buNone/>
            </a:pPr>
            <a:r>
              <a:rPr lang="en-GB" sz="900" b="1" u="none" strike="noStrike" kern="1200" dirty="0" smtClean="0">
                <a:solidFill>
                  <a:schemeClr val="tx1"/>
                </a:solidFill>
                <a:effectLst/>
                <a:latin typeface="+mn-lt"/>
                <a:ea typeface="+mn-ea"/>
                <a:cs typeface="+mn-cs"/>
                <a:hlinkClick r:id="rId5"/>
              </a:rPr>
              <a:t>Helping Learners to help themselves</a:t>
            </a:r>
            <a:endParaRPr lang="en-GB" sz="900" b="1" u="none" strike="noStrike" kern="1200" dirty="0" smtClean="0">
              <a:solidFill>
                <a:schemeClr val="tx1"/>
              </a:solidFill>
              <a:effectLst/>
              <a:latin typeface="+mn-lt"/>
              <a:ea typeface="+mn-ea"/>
              <a:cs typeface="+mn-cs"/>
            </a:endParaRP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sz="900" b="1" u="sng" kern="1200" dirty="0" smtClean="0">
                <a:solidFill>
                  <a:schemeClr val="tx1"/>
                </a:solidFill>
                <a:effectLst/>
                <a:latin typeface="+mn-lt"/>
                <a:ea typeface="+mn-ea"/>
                <a:cs typeface="+mn-cs"/>
                <a:hlinkClick r:id="rId6"/>
              </a:rPr>
              <a:t>Widening participation</a:t>
            </a:r>
            <a:endParaRPr lang="en-GB" sz="900" b="1" kern="1200" dirty="0" smtClean="0">
              <a:solidFill>
                <a:schemeClr val="tx1"/>
              </a:solidFill>
              <a:effectLst/>
              <a:latin typeface="+mn-lt"/>
              <a:ea typeface="+mn-ea"/>
              <a:cs typeface="+mn-cs"/>
            </a:endParaRPr>
          </a:p>
          <a:p>
            <a:pPr marL="0" indent="0">
              <a:buNone/>
            </a:pPr>
            <a:endParaRPr lang="en-GB" sz="9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281D4FC9-219A-4E65-B747-0196D3B8BA04}"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25973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Action planning activity Hand outs</a:t>
            </a:r>
          </a:p>
          <a:p>
            <a:pPr marL="0" indent="0">
              <a:buNone/>
            </a:pPr>
            <a:endParaRPr lang="en-GB" dirty="0" smtClean="0"/>
          </a:p>
          <a:p>
            <a:pPr marL="0" indent="0">
              <a:buNone/>
            </a:pPr>
            <a:r>
              <a:rPr lang="en-GB" dirty="0" smtClean="0"/>
              <a:t>It’s </a:t>
            </a:r>
            <a:r>
              <a:rPr lang="en-GB" dirty="0" smtClean="0"/>
              <a:t>crucial</a:t>
            </a:r>
            <a:r>
              <a:rPr lang="en-GB" baseline="0" dirty="0" smtClean="0"/>
              <a:t> to d</a:t>
            </a:r>
            <a:r>
              <a:rPr lang="en-GB" dirty="0" smtClean="0"/>
              <a:t>evelop</a:t>
            </a:r>
            <a:r>
              <a:rPr lang="en-GB" baseline="0" dirty="0" smtClean="0"/>
              <a:t> </a:t>
            </a:r>
            <a:r>
              <a:rPr lang="en-GB" dirty="0" smtClean="0"/>
              <a:t>policy</a:t>
            </a:r>
            <a:r>
              <a:rPr lang="en-GB" baseline="0" dirty="0" smtClean="0"/>
              <a:t> and practice that supports learner i</a:t>
            </a:r>
            <a:r>
              <a:rPr lang="en-GB" dirty="0" smtClean="0"/>
              <a:t>ndependence and reduces their dependence on your</a:t>
            </a:r>
            <a:r>
              <a:rPr lang="en-GB" baseline="0" dirty="0" smtClean="0"/>
              <a:t> staff</a:t>
            </a:r>
            <a:r>
              <a:rPr lang="en-GB" dirty="0" smtClean="0"/>
              <a:t>:</a:t>
            </a:r>
          </a:p>
          <a:p>
            <a:pPr marL="0" indent="0">
              <a:buNone/>
            </a:pPr>
            <a:r>
              <a:rPr lang="en-GB" dirty="0" smtClean="0"/>
              <a:t>Questions:</a:t>
            </a:r>
            <a:endParaRPr lang="en-GB" dirty="0" smtClean="0"/>
          </a:p>
          <a:p>
            <a:pPr marL="0" indent="0">
              <a:buNone/>
            </a:pPr>
            <a:r>
              <a:rPr lang="en-GB" b="1" dirty="0" smtClean="0"/>
              <a:t>Do</a:t>
            </a:r>
            <a:r>
              <a:rPr lang="en-GB" b="1" baseline="0" dirty="0" smtClean="0"/>
              <a:t> </a:t>
            </a:r>
            <a:r>
              <a:rPr lang="en-GB" b="1" baseline="0" dirty="0" smtClean="0"/>
              <a:t>staff use </a:t>
            </a:r>
            <a:r>
              <a:rPr lang="en-GB" b="1" dirty="0" smtClean="0"/>
              <a:t>Built-in features EOA – and on </a:t>
            </a:r>
            <a:r>
              <a:rPr lang="en-GB" b="1" dirty="0" smtClean="0"/>
              <a:t>devices</a:t>
            </a:r>
            <a:endParaRPr lang="en-GB" b="1" dirty="0" smtClean="0"/>
          </a:p>
          <a:p>
            <a:pPr marL="0" indent="0">
              <a:buNone/>
            </a:pPr>
            <a:r>
              <a:rPr lang="en-GB" b="1" dirty="0" smtClean="0"/>
              <a:t>Virtual learning environments – </a:t>
            </a:r>
            <a:r>
              <a:rPr lang="en-GB" sz="900" kern="1200" dirty="0" smtClean="0">
                <a:solidFill>
                  <a:schemeClr val="tx1"/>
                </a:solidFill>
                <a:effectLst/>
                <a:latin typeface="+mn-lt"/>
                <a:ea typeface="+mn-ea"/>
                <a:cs typeface="+mn-cs"/>
              </a:rPr>
              <a:t> </a:t>
            </a:r>
            <a:r>
              <a:rPr lang="en-GB" sz="900" b="1" u="none" strike="noStrike" kern="1200" dirty="0" smtClean="0">
                <a:solidFill>
                  <a:schemeClr val="tx1"/>
                </a:solidFill>
                <a:effectLst/>
                <a:latin typeface="+mn-lt"/>
                <a:ea typeface="+mn-ea"/>
                <a:cs typeface="+mn-cs"/>
                <a:hlinkClick r:id="rId3"/>
              </a:rPr>
              <a:t>Accessibility Block for Moodle</a:t>
            </a:r>
            <a:r>
              <a:rPr lang="en-GB" sz="900" b="1" u="none" strike="noStrike" kern="1200" dirty="0" smtClean="0">
                <a:solidFill>
                  <a:schemeClr val="tx1"/>
                </a:solidFill>
                <a:effectLst/>
                <a:latin typeface="+mn-lt"/>
                <a:ea typeface="+mn-ea"/>
                <a:cs typeface="+mn-cs"/>
              </a:rPr>
              <a:t> </a:t>
            </a:r>
            <a:r>
              <a:rPr lang="en-GB" b="0" dirty="0" smtClean="0"/>
              <a:t>or statement </a:t>
            </a:r>
            <a:r>
              <a:rPr lang="en-GB" b="0" dirty="0" smtClean="0"/>
              <a:t>/ </a:t>
            </a:r>
            <a:r>
              <a:rPr lang="en-GB" b="0" dirty="0" smtClean="0"/>
              <a:t>signposting to </a:t>
            </a:r>
            <a:r>
              <a:rPr lang="en-GB" b="0" dirty="0" smtClean="0"/>
              <a:t>AT</a:t>
            </a:r>
            <a:endParaRPr lang="en-GB" b="0" dirty="0" smtClean="0"/>
          </a:p>
          <a:p>
            <a:pPr marL="0" indent="0">
              <a:buNone/>
            </a:pPr>
            <a:r>
              <a:rPr lang="en-GB" b="1" dirty="0" smtClean="0"/>
              <a:t>Template </a:t>
            </a:r>
            <a:r>
              <a:rPr lang="en-GB" b="1" dirty="0" smtClean="0"/>
              <a:t>for accessible documents - </a:t>
            </a:r>
          </a:p>
          <a:p>
            <a:pPr marL="0" indent="0">
              <a:buNone/>
            </a:pPr>
            <a:r>
              <a:rPr lang="en-GB" b="1" dirty="0" smtClean="0"/>
              <a:t>Software tools (FOSS) </a:t>
            </a:r>
            <a:r>
              <a:rPr lang="en-GB" b="0" dirty="0" smtClean="0"/>
              <a:t>Base line provision guidance </a:t>
            </a:r>
            <a:r>
              <a:rPr lang="en-GB" sz="900" b="1" u="none" strike="noStrike" kern="1200" dirty="0" smtClean="0">
                <a:solidFill>
                  <a:schemeClr val="tx1"/>
                </a:solidFill>
                <a:effectLst/>
                <a:latin typeface="+mn-lt"/>
                <a:ea typeface="+mn-ea"/>
                <a:cs typeface="+mn-cs"/>
                <a:hlinkClick r:id="rId4"/>
              </a:rPr>
              <a:t>recommended free and open source tools</a:t>
            </a:r>
            <a:r>
              <a:rPr lang="en-GB" sz="900" b="1" u="none" strike="noStrike" kern="1200" dirty="0" smtClean="0">
                <a:solidFill>
                  <a:schemeClr val="tx1"/>
                </a:solidFill>
                <a:effectLst/>
                <a:latin typeface="+mn-lt"/>
                <a:ea typeface="+mn-ea"/>
                <a:cs typeface="+mn-cs"/>
              </a:rPr>
              <a:t> (List?)</a:t>
            </a:r>
            <a:endParaRPr lang="en-GB" b="0" dirty="0" smtClean="0"/>
          </a:p>
          <a:p>
            <a:pPr marL="0" indent="0">
              <a:buNone/>
            </a:pPr>
            <a:r>
              <a:rPr lang="en-GB" b="1" dirty="0" smtClean="0"/>
              <a:t>Allow Browser plug-ins (for Google Chrome)</a:t>
            </a:r>
          </a:p>
          <a:p>
            <a:pPr marL="0" indent="0">
              <a:buNone/>
            </a:pPr>
            <a:r>
              <a:rPr lang="en-GB" b="1" dirty="0" smtClean="0"/>
              <a:t>Set up Text to speech in </a:t>
            </a:r>
            <a:r>
              <a:rPr lang="en-GB" b="1" dirty="0" err="1" smtClean="0"/>
              <a:t>MicroSoft</a:t>
            </a:r>
            <a:r>
              <a:rPr lang="en-GB" b="1" dirty="0" smtClean="0"/>
              <a:t> Word</a:t>
            </a:r>
          </a:p>
          <a:p>
            <a:pPr marL="0" indent="0">
              <a:buNone/>
            </a:pPr>
            <a:r>
              <a:rPr lang="en-GB" b="1" dirty="0" smtClean="0"/>
              <a:t>Policy:</a:t>
            </a:r>
          </a:p>
          <a:p>
            <a:pPr marL="0" indent="0">
              <a:buNone/>
            </a:pPr>
            <a:r>
              <a:rPr lang="en-GB" b="1" dirty="0" smtClean="0"/>
              <a:t>Procurement – </a:t>
            </a:r>
            <a:r>
              <a:rPr lang="en-GB" b="1" dirty="0" err="1" smtClean="0"/>
              <a:t>ebooks</a:t>
            </a:r>
            <a:r>
              <a:rPr lang="en-GB" b="1" dirty="0" smtClean="0"/>
              <a:t> </a:t>
            </a:r>
            <a:r>
              <a:rPr lang="en-GB" sz="900" b="1" u="none" strike="noStrike" kern="1200" dirty="0" smtClean="0">
                <a:solidFill>
                  <a:schemeClr val="tx1"/>
                </a:solidFill>
                <a:effectLst/>
                <a:latin typeface="+mn-lt"/>
                <a:ea typeface="+mn-ea"/>
                <a:cs typeface="+mn-cs"/>
                <a:hlinkClick r:id="rId5"/>
              </a:rPr>
              <a:t>guidance on the key questions to ask</a:t>
            </a:r>
            <a:r>
              <a:rPr lang="en-GB" sz="900" kern="1200" dirty="0" smtClean="0">
                <a:solidFill>
                  <a:schemeClr val="tx1"/>
                </a:solidFill>
                <a:effectLst/>
                <a:latin typeface="+mn-lt"/>
                <a:ea typeface="+mn-ea"/>
                <a:cs typeface="+mn-cs"/>
              </a:rPr>
              <a:t> </a:t>
            </a:r>
            <a:endParaRPr lang="en-GB" b="1" dirty="0" smtClean="0"/>
          </a:p>
          <a:p>
            <a:pPr marL="0" indent="0">
              <a:buNone/>
            </a:pPr>
            <a:r>
              <a:rPr lang="en-GB" b="1" dirty="0" smtClean="0"/>
              <a:t>Exams https://www.jisc.ac.uk/guides/digital-exam-papers-for-people-with-print-disabilities </a:t>
            </a:r>
            <a:endParaRPr lang="en-GB" b="0" i="0" dirty="0" smtClean="0">
              <a:solidFill>
                <a:schemeClr val="bg1"/>
              </a:solidFill>
            </a:endParaRPr>
          </a:p>
        </p:txBody>
      </p:sp>
      <p:sp>
        <p:nvSpPr>
          <p:cNvPr id="4" name="Date Placeholder 3"/>
          <p:cNvSpPr>
            <a:spLocks noGrp="1"/>
          </p:cNvSpPr>
          <p:nvPr>
            <p:ph type="dt" idx="10"/>
          </p:nvPr>
        </p:nvSpPr>
        <p:spPr/>
        <p:txBody>
          <a:bodyPr/>
          <a:lstStyle/>
          <a:p>
            <a:fld id="{BFFE930B-9DDE-4EDD-AF3D-C63BD027E7AA}"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8130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What constitutes a reasonable adjustment?</a:t>
            </a:r>
          </a:p>
          <a:p>
            <a:pPr marL="0" indent="0">
              <a:buNone/>
            </a:pPr>
            <a:r>
              <a:rPr lang="en-GB" dirty="0" smtClean="0"/>
              <a:t>Some suggestions:</a:t>
            </a:r>
          </a:p>
          <a:p>
            <a:pPr marL="0" indent="0">
              <a:buNone/>
            </a:pPr>
            <a:r>
              <a:rPr lang="en-GB" dirty="0" smtClean="0"/>
              <a:t>Choose </a:t>
            </a:r>
            <a:r>
              <a:rPr lang="en-GB" dirty="0" err="1" smtClean="0"/>
              <a:t>eText</a:t>
            </a:r>
            <a:r>
              <a:rPr lang="en-GB" dirty="0" smtClean="0"/>
              <a:t> books</a:t>
            </a:r>
            <a:r>
              <a:rPr lang="en-GB" baseline="0" dirty="0" smtClean="0"/>
              <a:t> and</a:t>
            </a:r>
            <a:r>
              <a:rPr lang="en-GB" dirty="0" smtClean="0"/>
              <a:t> digital formats. Find out about load2learn so you can share intermediate copies</a:t>
            </a:r>
          </a:p>
          <a:p>
            <a:pPr marL="0" indent="0">
              <a:buNone/>
            </a:pPr>
            <a:r>
              <a:rPr lang="en-GB" dirty="0" smtClean="0"/>
              <a:t>Customisable learning materials with headings and styles – provide a template</a:t>
            </a:r>
          </a:p>
          <a:p>
            <a:pPr marL="0" indent="0">
              <a:buNone/>
            </a:pPr>
            <a:r>
              <a:rPr lang="en-GB" dirty="0" smtClean="0"/>
              <a:t>All course notes on the VLE all</a:t>
            </a:r>
            <a:r>
              <a:rPr lang="en-GB" baseline="0" dirty="0" smtClean="0"/>
              <a:t> the time</a:t>
            </a:r>
            <a:r>
              <a:rPr lang="en-GB" dirty="0" smtClean="0"/>
              <a:t> – If it is accessible then learners can make</a:t>
            </a:r>
            <a:r>
              <a:rPr lang="en-GB" baseline="0" dirty="0" smtClean="0"/>
              <a:t> use of materials when they need them</a:t>
            </a:r>
            <a:endParaRPr lang="en-GB" dirty="0" smtClean="0"/>
          </a:p>
          <a:p>
            <a:pPr marL="0" indent="0">
              <a:buNone/>
            </a:pPr>
            <a:r>
              <a:rPr lang="en-GB" dirty="0" smtClean="0"/>
              <a:t>Accessible digital assets like eBooks and platforms</a:t>
            </a:r>
          </a:p>
          <a:p>
            <a:pPr marL="0" indent="0">
              <a:buNone/>
            </a:pPr>
            <a:r>
              <a:rPr lang="en-GB" dirty="0" smtClean="0"/>
              <a:t>Video, blogs and audio are used to supplement printed text</a:t>
            </a:r>
          </a:p>
          <a:p>
            <a:pPr marL="0" indent="0">
              <a:buNone/>
            </a:pPr>
            <a:r>
              <a:rPr lang="en-GB" dirty="0" smtClean="0"/>
              <a:t>Text to speech is available on web pages, docs and VLE using browser plug-ins and FOSS</a:t>
            </a:r>
          </a:p>
          <a:p>
            <a:pPr marL="0" indent="0">
              <a:buNone/>
            </a:pPr>
            <a:endParaRPr lang="en-GB" dirty="0" smtClean="0"/>
          </a:p>
          <a:p>
            <a:pPr marL="0" indent="0">
              <a:buNone/>
            </a:pPr>
            <a:r>
              <a:rPr lang="en-GB" dirty="0" smtClean="0"/>
              <a:t>http://padlet.com/julia_taylor1/zwh5xx1tdb5z</a:t>
            </a:r>
            <a:endParaRPr lang="en-GB" dirty="0"/>
          </a:p>
        </p:txBody>
      </p:sp>
      <p:sp>
        <p:nvSpPr>
          <p:cNvPr id="4" name="Date Placeholder 3"/>
          <p:cNvSpPr>
            <a:spLocks noGrp="1"/>
          </p:cNvSpPr>
          <p:nvPr>
            <p:ph type="dt" idx="10"/>
          </p:nvPr>
        </p:nvSpPr>
        <p:spPr/>
        <p:txBody>
          <a:bodyPr/>
          <a:lstStyle/>
          <a:p>
            <a:fld id="{68DC6DF2-C54B-4FA4-8FD4-5E3154A8DD68}"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82610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Accessibility and inclusive practice is effectively embedded within the strategic and operational management of the provider - </a:t>
            </a:r>
            <a:r>
              <a:rPr lang="en-GB" sz="900" b="1" kern="1200" dirty="0" smtClean="0">
                <a:solidFill>
                  <a:schemeClr val="tx1"/>
                </a:solidFill>
                <a:effectLst/>
                <a:latin typeface="+mn-lt"/>
                <a:ea typeface="+mn-ea"/>
                <a:cs typeface="+mn-cs"/>
              </a:rPr>
              <a:t> </a:t>
            </a:r>
            <a:r>
              <a:rPr lang="en-GB" sz="900" b="1" u="none" strike="noStrike" kern="1200" dirty="0" smtClean="0">
                <a:solidFill>
                  <a:schemeClr val="tx1"/>
                </a:solidFill>
                <a:effectLst/>
                <a:latin typeface="+mn-lt"/>
                <a:ea typeface="+mn-ea"/>
                <a:cs typeface="+mn-cs"/>
                <a:hlinkClick r:id="rId3"/>
              </a:rPr>
              <a:t>Jisc guide</a:t>
            </a:r>
            <a:r>
              <a:rPr lang="en-GB" sz="900" b="1" kern="1200" dirty="0" smtClean="0">
                <a:solidFill>
                  <a:schemeClr val="tx1"/>
                </a:solidFill>
                <a:effectLst/>
                <a:latin typeface="+mn-lt"/>
                <a:ea typeface="+mn-ea"/>
                <a:cs typeface="+mn-cs"/>
              </a:rPr>
              <a:t> on enhancing staff support for learners with disabilities</a:t>
            </a:r>
            <a:endParaRPr lang="en-GB" dirty="0" smtClean="0">
              <a:effectLst/>
            </a:endParaRPr>
          </a:p>
          <a:p>
            <a:pPr marL="0" indent="0">
              <a:buNone/>
            </a:pP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Support for individual learners with special educational needs is effectively agreed and delivered - </a:t>
            </a:r>
            <a:r>
              <a:rPr lang="en-GB" sz="900" b="1" u="none" strike="noStrike" kern="1200" dirty="0" smtClean="0">
                <a:solidFill>
                  <a:schemeClr val="tx1"/>
                </a:solidFill>
                <a:effectLst/>
                <a:latin typeface="+mn-lt"/>
                <a:ea typeface="+mn-ea"/>
                <a:cs typeface="+mn-cs"/>
                <a:hlinkClick r:id="rId4"/>
              </a:rPr>
              <a:t>Jisc guide on meeting the needs of learners with special needs</a:t>
            </a: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The provider ensures equitable access to digital resources, content and alternative formats as well as providing a voice for all students - </a:t>
            </a:r>
            <a:r>
              <a:rPr lang="en-GB" sz="900" b="1" u="none" strike="noStrike" kern="1200" dirty="0" smtClean="0">
                <a:solidFill>
                  <a:schemeClr val="tx1"/>
                </a:solidFill>
                <a:effectLst/>
                <a:latin typeface="+mn-lt"/>
                <a:ea typeface="+mn-ea"/>
                <a:cs typeface="+mn-cs"/>
                <a:hlinkClick r:id="rId5"/>
              </a:rPr>
              <a:t>Jisc guide</a:t>
            </a:r>
            <a:r>
              <a:rPr lang="en-GB" sz="900" b="1" u="none" strike="noStrike" kern="1200" dirty="0" smtClean="0">
                <a:solidFill>
                  <a:schemeClr val="tx1"/>
                </a:solidFill>
                <a:effectLst/>
                <a:latin typeface="+mn-lt"/>
                <a:ea typeface="+mn-ea"/>
                <a:cs typeface="+mn-cs"/>
              </a:rPr>
              <a:t> on Assistive technology in teaching and learning,  </a:t>
            </a:r>
            <a:r>
              <a:rPr lang="en-GB" sz="900" b="1" u="none" strike="noStrike" kern="1200" dirty="0" smtClean="0">
                <a:solidFill>
                  <a:schemeClr val="tx1"/>
                </a:solidFill>
                <a:effectLst/>
                <a:latin typeface="+mn-lt"/>
                <a:ea typeface="+mn-ea"/>
                <a:cs typeface="+mn-cs"/>
                <a:hlinkClick r:id="rId6"/>
              </a:rPr>
              <a:t>digital exams</a:t>
            </a:r>
            <a:r>
              <a:rPr lang="en-GB" sz="900" b="1" u="none" strike="noStrike" kern="1200" dirty="0" smtClean="0">
                <a:solidFill>
                  <a:schemeClr val="tx1"/>
                </a:solidFill>
                <a:effectLst/>
                <a:latin typeface="+mn-lt"/>
                <a:ea typeface="+mn-ea"/>
                <a:cs typeface="+mn-cs"/>
              </a:rPr>
              <a:t> and </a:t>
            </a:r>
            <a:r>
              <a:rPr lang="en-GB" sz="900" b="1" u="none" strike="noStrike" kern="1200" dirty="0" smtClean="0">
                <a:solidFill>
                  <a:schemeClr val="tx1"/>
                </a:solidFill>
                <a:effectLst/>
                <a:latin typeface="+mn-lt"/>
                <a:ea typeface="+mn-ea"/>
                <a:cs typeface="+mn-cs"/>
                <a:hlinkClick r:id="rId7"/>
              </a:rPr>
              <a:t>inclusive assessment</a:t>
            </a:r>
            <a:r>
              <a:rPr lang="en-GB" sz="900" b="1" u="none" strike="noStrike" kern="1200" dirty="0" smtClean="0">
                <a:solidFill>
                  <a:schemeClr val="tx1"/>
                </a:solidFill>
                <a:effectLst/>
                <a:latin typeface="+mn-lt"/>
                <a:ea typeface="+mn-ea"/>
                <a:cs typeface="+mn-cs"/>
              </a:rPr>
              <a:t> and </a:t>
            </a:r>
            <a:r>
              <a:rPr lang="en-GB" sz="900" b="1" u="none" strike="noStrike" kern="1200" dirty="0" smtClean="0">
                <a:solidFill>
                  <a:schemeClr val="tx1"/>
                </a:solidFill>
                <a:effectLst/>
                <a:latin typeface="+mn-lt"/>
                <a:ea typeface="+mn-ea"/>
                <a:cs typeface="+mn-cs"/>
                <a:hlinkClick r:id="rId8"/>
              </a:rPr>
              <a:t>digital student voice</a:t>
            </a:r>
            <a:endParaRPr lang="en-GB" dirty="0" smtClean="0"/>
          </a:p>
          <a:p>
            <a:pPr marL="0" indent="0" rtl="0" eaLnBrk="1" fontAlgn="t" latinLnBrk="0" hangingPunct="1">
              <a:buNone/>
            </a:pPr>
            <a:endParaRPr lang="en-GB" sz="900" b="0" i="0" u="none" strike="noStrike" kern="1200" dirty="0" smtClean="0">
              <a:solidFill>
                <a:schemeClr val="tx1"/>
              </a:solidFill>
              <a:effectLst/>
              <a:latin typeface="+mn-lt"/>
              <a:ea typeface="+mn-ea"/>
              <a:cs typeface="+mn-cs"/>
            </a:endParaRPr>
          </a:p>
          <a:p>
            <a:pPr marL="0" indent="0" rtl="0" eaLnBrk="1" fontAlgn="base" latinLnBrk="0" hangingPunct="1">
              <a:buNone/>
            </a:pPr>
            <a:r>
              <a:rPr lang="en-GB" sz="900" b="0" i="0" u="none" strike="noStrike" kern="1200" dirty="0" smtClean="0">
                <a:solidFill>
                  <a:schemeClr val="tx1"/>
                </a:solidFill>
                <a:effectLst/>
                <a:latin typeface="+mn-lt"/>
                <a:ea typeface="+mn-ea"/>
                <a:cs typeface="+mn-cs"/>
              </a:rPr>
              <a:t>Relevant Jisc products and services </a:t>
            </a:r>
          </a:p>
          <a:p>
            <a:pPr marL="0" indent="0" rtl="0" eaLnBrk="1" fontAlgn="base" latinLnBrk="0" hangingPunct="1">
              <a:buNone/>
            </a:pPr>
            <a:r>
              <a:rPr lang="en-GB" sz="900" b="0" i="0" u="sng" strike="noStrike" kern="1200" dirty="0" smtClean="0">
                <a:solidFill>
                  <a:schemeClr val="tx1"/>
                </a:solidFill>
                <a:effectLst/>
                <a:latin typeface="+mn-lt"/>
                <a:ea typeface="+mn-ea"/>
                <a:cs typeface="+mn-cs"/>
                <a:hlinkClick r:id="rId3"/>
              </a:rPr>
              <a:t>Jisc guide</a:t>
            </a:r>
            <a:r>
              <a:rPr lang="en-GB" sz="900" b="0" i="0" u="none" strike="noStrike" kern="1200" dirty="0" smtClean="0">
                <a:solidFill>
                  <a:schemeClr val="tx1"/>
                </a:solidFill>
                <a:effectLst/>
                <a:latin typeface="+mn-lt"/>
                <a:ea typeface="+mn-ea"/>
                <a:cs typeface="+mn-cs"/>
              </a:rPr>
              <a:t> on enhancing staff support for learners with disabilities and quick guide on </a:t>
            </a:r>
            <a:r>
              <a:rPr lang="en-GB" sz="900" b="0" i="0" u="sng" strike="noStrike" kern="1200" dirty="0" smtClean="0">
                <a:solidFill>
                  <a:schemeClr val="tx1"/>
                </a:solidFill>
                <a:effectLst/>
                <a:latin typeface="+mn-lt"/>
                <a:ea typeface="+mn-ea"/>
                <a:cs typeface="+mn-cs"/>
                <a:hlinkClick r:id="rId9"/>
              </a:rPr>
              <a:t>widening participation</a:t>
            </a:r>
            <a:r>
              <a:rPr lang="en-GB" sz="900" b="0" i="0" u="none" strike="noStrike" kern="1200" dirty="0" smtClean="0">
                <a:solidFill>
                  <a:schemeClr val="tx1"/>
                </a:solidFill>
                <a:effectLst/>
                <a:latin typeface="+mn-lt"/>
                <a:ea typeface="+mn-ea"/>
                <a:cs typeface="+mn-cs"/>
              </a:rPr>
              <a:t>.   </a:t>
            </a:r>
          </a:p>
          <a:p>
            <a:pPr marL="0" indent="0" rtl="0" eaLnBrk="1" fontAlgn="base" latinLnBrk="0" hangingPunct="1">
              <a:buNone/>
            </a:pPr>
            <a:r>
              <a:rPr lang="en-GB" sz="900" b="0" i="0" u="none" strike="noStrike" kern="1200" dirty="0" smtClean="0">
                <a:solidFill>
                  <a:schemeClr val="tx1"/>
                </a:solidFill>
                <a:effectLst/>
                <a:latin typeface="+mn-lt"/>
                <a:ea typeface="+mn-ea"/>
                <a:cs typeface="+mn-cs"/>
              </a:rPr>
              <a:t>  </a:t>
            </a:r>
          </a:p>
          <a:p>
            <a:pPr marL="0" indent="0" rtl="0" eaLnBrk="1" fontAlgn="base" latinLnBrk="0" hangingPunct="1">
              <a:buNone/>
            </a:pPr>
            <a:r>
              <a:rPr lang="en-GB" sz="900" b="0" i="0" u="none" strike="noStrike" kern="1200" dirty="0" smtClean="0">
                <a:solidFill>
                  <a:schemeClr val="tx1"/>
                </a:solidFill>
                <a:effectLst/>
                <a:latin typeface="+mn-lt"/>
                <a:ea typeface="+mn-ea"/>
                <a:cs typeface="+mn-cs"/>
              </a:rPr>
              <a:t>Jisc guide on </a:t>
            </a:r>
            <a:r>
              <a:rPr lang="en-GB" sz="900" b="0" i="0" u="sng" strike="noStrike" kern="1200" dirty="0" smtClean="0">
                <a:solidFill>
                  <a:schemeClr val="tx1"/>
                </a:solidFill>
                <a:effectLst/>
                <a:latin typeface="+mn-lt"/>
                <a:ea typeface="+mn-ea"/>
                <a:cs typeface="+mn-cs"/>
                <a:hlinkClick r:id="rId4"/>
              </a:rPr>
              <a:t>meeting the needs of learners with special educational</a:t>
            </a:r>
            <a:r>
              <a:rPr lang="en-GB" sz="900" b="0" i="0" u="none" strike="noStrike" kern="1200" dirty="0" smtClean="0">
                <a:solidFill>
                  <a:schemeClr val="tx1"/>
                </a:solidFill>
                <a:effectLst/>
                <a:latin typeface="+mn-lt"/>
                <a:ea typeface="+mn-ea"/>
                <a:cs typeface="+mn-cs"/>
              </a:rPr>
              <a:t> needs.   </a:t>
            </a:r>
          </a:p>
          <a:p>
            <a:pPr marL="0" indent="0" rtl="0" eaLnBrk="1" fontAlgn="base" latinLnBrk="0" hangingPunct="1">
              <a:buNone/>
            </a:pPr>
            <a:r>
              <a:rPr lang="en-GB" sz="900" b="0" i="0" u="none" strike="noStrike" kern="1200" dirty="0" smtClean="0">
                <a:solidFill>
                  <a:schemeClr val="tx1"/>
                </a:solidFill>
                <a:effectLst/>
                <a:latin typeface="+mn-lt"/>
                <a:ea typeface="+mn-ea"/>
                <a:cs typeface="+mn-cs"/>
              </a:rPr>
              <a:t>Jisc Guide on </a:t>
            </a:r>
            <a:r>
              <a:rPr lang="en-GB" sz="900" b="0" i="0" u="sng" strike="noStrike" kern="1200" dirty="0" smtClean="0">
                <a:solidFill>
                  <a:schemeClr val="tx1"/>
                </a:solidFill>
                <a:effectLst/>
                <a:latin typeface="+mn-lt"/>
                <a:ea typeface="+mn-ea"/>
                <a:cs typeface="+mn-cs"/>
                <a:hlinkClick r:id="rId10"/>
              </a:rPr>
              <a:t>Alternative formats</a:t>
            </a:r>
            <a:r>
              <a:rPr lang="en-GB" sz="900" b="0" i="0" u="none" strike="noStrike" kern="1200" dirty="0" smtClean="0">
                <a:solidFill>
                  <a:schemeClr val="tx1"/>
                </a:solidFill>
                <a:effectLst/>
                <a:latin typeface="+mn-lt"/>
                <a:ea typeface="+mn-ea"/>
                <a:cs typeface="+mn-cs"/>
              </a:rPr>
              <a:t>,  </a:t>
            </a:r>
            <a:r>
              <a:rPr lang="en-GB" sz="900" b="0" i="0" u="sng" strike="noStrike" kern="1200" dirty="0" smtClean="0">
                <a:solidFill>
                  <a:schemeClr val="tx1"/>
                </a:solidFill>
                <a:effectLst/>
                <a:latin typeface="+mn-lt"/>
                <a:ea typeface="+mn-ea"/>
                <a:cs typeface="+mn-cs"/>
                <a:hlinkClick r:id="rId11"/>
              </a:rPr>
              <a:t>providing an inclusive digital</a:t>
            </a:r>
            <a:r>
              <a:rPr lang="en-GB" sz="900" b="0" i="0" u="none" strike="noStrike" kern="1200" dirty="0" smtClean="0">
                <a:solidFill>
                  <a:schemeClr val="tx1"/>
                </a:solidFill>
                <a:effectLst/>
                <a:latin typeface="+mn-lt"/>
                <a:ea typeface="+mn-ea"/>
                <a:cs typeface="+mn-cs"/>
              </a:rPr>
              <a:t> experience and the Jisc </a:t>
            </a:r>
            <a:r>
              <a:rPr lang="en-GB" sz="900" b="0" i="0" u="sng" strike="noStrike" kern="1200" dirty="0" smtClean="0">
                <a:solidFill>
                  <a:schemeClr val="tx1"/>
                </a:solidFill>
                <a:effectLst/>
                <a:latin typeface="+mn-lt"/>
                <a:ea typeface="+mn-ea"/>
                <a:cs typeface="+mn-cs"/>
                <a:hlinkClick r:id="rId12"/>
              </a:rPr>
              <a:t>Digital Student</a:t>
            </a:r>
            <a:r>
              <a:rPr lang="en-GB" sz="900" b="0" i="0" u="none" strike="noStrike" kern="1200" dirty="0" smtClean="0">
                <a:solidFill>
                  <a:schemeClr val="tx1"/>
                </a:solidFill>
                <a:effectLst/>
                <a:latin typeface="+mn-lt"/>
                <a:ea typeface="+mn-ea"/>
                <a:cs typeface="+mn-cs"/>
              </a:rPr>
              <a:t> work.   </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dirty="0" smtClean="0"/>
          </a:p>
          <a:p>
            <a:pPr marL="0" indent="0">
              <a:buNone/>
            </a:pPr>
            <a:endParaRPr lang="en-GB" dirty="0" smtClean="0"/>
          </a:p>
          <a:p>
            <a:pPr marL="0" indent="0">
              <a:buNone/>
            </a:pPr>
            <a:endParaRPr lang="en-GB" dirty="0"/>
          </a:p>
        </p:txBody>
      </p:sp>
      <p:sp>
        <p:nvSpPr>
          <p:cNvPr id="4" name="Date Placeholder 3"/>
          <p:cNvSpPr>
            <a:spLocks noGrp="1"/>
          </p:cNvSpPr>
          <p:nvPr>
            <p:ph type="dt" idx="10"/>
          </p:nvPr>
        </p:nvSpPr>
        <p:spPr/>
        <p:txBody>
          <a:bodyPr/>
          <a:lstStyle/>
          <a:p>
            <a:fld id="{BE5538F0-CF0E-4F9C-B7DF-540889888C3A}"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39871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900" b="1" kern="1200" dirty="0" smtClean="0">
                <a:solidFill>
                  <a:schemeClr val="tx1"/>
                </a:solidFill>
                <a:effectLst/>
                <a:latin typeface="+mn-lt"/>
                <a:ea typeface="+mn-ea"/>
                <a:cs typeface="+mn-cs"/>
              </a:rPr>
              <a:t>How do you embed inclusion?</a:t>
            </a:r>
          </a:p>
          <a:p>
            <a:pPr marL="0" indent="0">
              <a:buNone/>
            </a:pPr>
            <a:r>
              <a:rPr lang="en-GB" sz="900" kern="1200" dirty="0" smtClean="0">
                <a:solidFill>
                  <a:schemeClr val="tx1"/>
                </a:solidFill>
                <a:effectLst/>
                <a:latin typeface="+mn-lt"/>
                <a:ea typeface="+mn-ea"/>
                <a:cs typeface="+mn-cs"/>
              </a:rPr>
              <a:t>By knowing what technology can do and planning to make best use of technology at the earliest stage.</a:t>
            </a:r>
          </a:p>
          <a:p>
            <a:pPr marL="0" indent="0">
              <a:buNone/>
            </a:pPr>
            <a:r>
              <a:rPr lang="en-GB" sz="900" kern="1200" dirty="0" smtClean="0">
                <a:solidFill>
                  <a:schemeClr val="tx1"/>
                </a:solidFill>
                <a:effectLst/>
                <a:latin typeface="+mn-lt"/>
                <a:ea typeface="+mn-ea"/>
                <a:cs typeface="+mn-cs"/>
              </a:rPr>
              <a:t>Accessibility could be reflected in key policies including your marketing and promotion strategy. So everyone knows what’s valued and expected. </a:t>
            </a:r>
          </a:p>
          <a:p>
            <a:pPr marL="0" indent="0">
              <a:buNone/>
            </a:pPr>
            <a:r>
              <a:rPr lang="en-GB" sz="900" kern="1200" dirty="0" smtClean="0">
                <a:solidFill>
                  <a:schemeClr val="tx1"/>
                </a:solidFill>
                <a:effectLst/>
                <a:latin typeface="+mn-lt"/>
                <a:ea typeface="+mn-ea"/>
                <a:cs typeface="+mn-cs"/>
              </a:rPr>
              <a:t>Procurement policies</a:t>
            </a:r>
            <a:r>
              <a:rPr lang="en-GB" sz="900" b="1"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are proactive, digital investments are checked for accessibility and usability at the start of the process and Equality policy actively suggests inclusive practices. </a:t>
            </a:r>
          </a:p>
          <a:p>
            <a:pPr marL="0" indent="0">
              <a:buNone/>
            </a:pPr>
            <a:r>
              <a:rPr lang="en-GB" sz="900" kern="1200" dirty="0" smtClean="0">
                <a:solidFill>
                  <a:schemeClr val="tx1"/>
                </a:solidFill>
                <a:effectLst/>
                <a:latin typeface="+mn-lt"/>
                <a:ea typeface="+mn-ea"/>
                <a:cs typeface="+mn-cs"/>
              </a:rPr>
              <a:t>E-learning plans include inclusive criteria so courses and curricula are designed to be accessible. For example, there is appropriate flexibility about learning and assessment activities and digital exams can be supported.</a:t>
            </a:r>
          </a:p>
          <a:p>
            <a:pPr marL="0" indent="0">
              <a:buNone/>
            </a:pPr>
            <a:r>
              <a:rPr lang="en-GB" sz="900" kern="1200" dirty="0" smtClean="0">
                <a:solidFill>
                  <a:schemeClr val="tx1"/>
                </a:solidFill>
                <a:effectLst/>
                <a:latin typeface="+mn-lt"/>
                <a:ea typeface="+mn-ea"/>
                <a:cs typeface="+mn-cs"/>
              </a:rPr>
              <a:t>IT policy aims for the infrastructure to support accessible Mobile / BYOD and widely available Assistive technologies and productivity tools. </a:t>
            </a:r>
          </a:p>
          <a:p>
            <a:pPr marL="0" indent="0">
              <a:buNone/>
            </a:pPr>
            <a:r>
              <a:rPr lang="en-GB" sz="900" kern="1200" dirty="0" smtClean="0">
                <a:solidFill>
                  <a:schemeClr val="tx1"/>
                </a:solidFill>
                <a:effectLst/>
                <a:latin typeface="+mn-lt"/>
                <a:ea typeface="+mn-ea"/>
                <a:cs typeface="+mn-cs"/>
              </a:rPr>
              <a:t>Staff are using and buying accessible assets such as software and library platforms and using whiteboards and devices to support inclusion because there are criteria in Teaching &amp; Learning and Quality Assurance policies. They are encouraged to have awareness of basic inclusive practice through formal CPD and performance review </a:t>
            </a:r>
          </a:p>
          <a:p>
            <a:pPr marL="0" indent="0">
              <a:buNone/>
            </a:pPr>
            <a:r>
              <a:rPr lang="en-GB" sz="900" kern="1200" dirty="0" smtClean="0">
                <a:solidFill>
                  <a:schemeClr val="tx1"/>
                </a:solidFill>
                <a:effectLst/>
                <a:latin typeface="+mn-lt"/>
                <a:ea typeface="+mn-ea"/>
                <a:cs typeface="+mn-cs"/>
              </a:rPr>
              <a:t>There are effective systems for assessing and responding to learners needs and staff have the incentive to develop the skills they need in AT and accessible documents.</a:t>
            </a:r>
          </a:p>
          <a:p>
            <a:pPr marL="0" indent="0">
              <a:buNone/>
            </a:pPr>
            <a:r>
              <a:rPr lang="en-GB" sz="900" kern="1200" dirty="0" smtClean="0">
                <a:solidFill>
                  <a:schemeClr val="tx1"/>
                </a:solidFill>
                <a:effectLst/>
                <a:latin typeface="+mn-lt"/>
                <a:ea typeface="+mn-ea"/>
                <a:cs typeface="+mn-cs"/>
              </a:rPr>
              <a:t>Encourage the use of e-text books and provide templates for staff to create accessible documents that can go up on the VLE  Subscribe to Jisc collections.</a:t>
            </a:r>
          </a:p>
          <a:p>
            <a:pPr marL="0" indent="0">
              <a:buNone/>
            </a:pPr>
            <a:r>
              <a:rPr lang="en-GB" sz="900" kern="1200" dirty="0" smtClean="0">
                <a:solidFill>
                  <a:schemeClr val="tx1"/>
                </a:solidFill>
                <a:effectLst/>
                <a:latin typeface="+mn-lt"/>
                <a:ea typeface="+mn-ea"/>
                <a:cs typeface="+mn-cs"/>
              </a:rPr>
              <a:t>Ensure learners and staff have access to Assistive Technology, personal productivity tools and Free Open Source Software even at home.</a:t>
            </a:r>
          </a:p>
          <a:p>
            <a:pPr marL="0" indent="0">
              <a:buNone/>
            </a:pPr>
            <a:r>
              <a:rPr lang="en-GB" sz="900" kern="1200" dirty="0" smtClean="0">
                <a:solidFill>
                  <a:schemeClr val="tx1"/>
                </a:solidFill>
                <a:effectLst/>
                <a:latin typeface="+mn-lt"/>
                <a:ea typeface="+mn-ea"/>
                <a:cs typeface="+mn-cs"/>
              </a:rPr>
              <a:t>Ensure the VLEs and network support the use of rich media and staff have CPD on Inclusive practice. Online, accredited or built into performance reviews and evaluated. </a:t>
            </a:r>
            <a:endParaRPr lang="en-GB" b="1" dirty="0" smtClean="0"/>
          </a:p>
          <a:p>
            <a:endParaRPr lang="en-GB" dirty="0" smtClean="0">
              <a:solidFill>
                <a:schemeClr val="tx1">
                  <a:lumMod val="20000"/>
                  <a:lumOff val="80000"/>
                </a:schemeClr>
              </a:solidFill>
            </a:endParaRPr>
          </a:p>
          <a:p>
            <a:endParaRPr lang="en-GB" dirty="0"/>
          </a:p>
        </p:txBody>
      </p:sp>
      <p:sp>
        <p:nvSpPr>
          <p:cNvPr id="4" name="Date Placeholder 3"/>
          <p:cNvSpPr>
            <a:spLocks noGrp="1"/>
          </p:cNvSpPr>
          <p:nvPr>
            <p:ph type="dt" idx="10"/>
          </p:nvPr>
        </p:nvSpPr>
        <p:spPr/>
        <p:txBody>
          <a:bodyPr/>
          <a:lstStyle/>
          <a:p>
            <a:fld id="{3C37EA82-8C60-4FE7-B0EF-B1A8CC798AAD}"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5572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Any</a:t>
            </a:r>
            <a:r>
              <a:rPr lang="en-GB" baseline="0" dirty="0" smtClean="0"/>
              <a:t> questions</a:t>
            </a:r>
            <a:endParaRPr lang="en-GB" dirty="0" smtClean="0"/>
          </a:p>
          <a:p>
            <a:pPr marL="0" indent="0">
              <a:buNone/>
            </a:pPr>
            <a:endParaRPr lang="en-GB" dirty="0" smtClean="0"/>
          </a:p>
          <a:p>
            <a:pPr marL="0" indent="0">
              <a:buNone/>
            </a:pPr>
            <a:r>
              <a:rPr lang="en-US" sz="900" kern="1200" dirty="0" smtClean="0">
                <a:solidFill>
                  <a:schemeClr val="tx1"/>
                </a:solidFill>
                <a:effectLst/>
                <a:latin typeface="+mn-lt"/>
                <a:ea typeface="+mn-ea"/>
                <a:cs typeface="+mn-cs"/>
              </a:rPr>
              <a:t>Quick guide: </a:t>
            </a:r>
            <a:r>
              <a:rPr lang="en-US" sz="900" u="sng" kern="1200" dirty="0" smtClean="0">
                <a:solidFill>
                  <a:schemeClr val="tx1"/>
                </a:solidFill>
                <a:effectLst/>
                <a:latin typeface="+mn-lt"/>
                <a:ea typeface="+mn-ea"/>
                <a:cs typeface="+mn-cs"/>
              </a:rPr>
              <a:t>G</a:t>
            </a:r>
            <a:r>
              <a:rPr lang="en-US" sz="900" u="sng" kern="1200" dirty="0" smtClean="0">
                <a:solidFill>
                  <a:schemeClr val="tx1"/>
                </a:solidFill>
                <a:effectLst/>
                <a:latin typeface="+mn-lt"/>
                <a:ea typeface="+mn-ea"/>
                <a:cs typeface="+mn-cs"/>
                <a:hlinkClick r:id="rId3"/>
              </a:rPr>
              <a:t>etting Started with Accessibility &amp; Inclusion</a:t>
            </a:r>
            <a:r>
              <a:rPr lang="en-US" sz="900" kern="1200" dirty="0" smtClean="0">
                <a:solidFill>
                  <a:schemeClr val="tx1"/>
                </a:solidFill>
                <a:effectLst/>
                <a:latin typeface="+mn-lt"/>
                <a:ea typeface="+mn-ea"/>
                <a:cs typeface="+mn-cs"/>
              </a:rPr>
              <a:t> - What is accessibility? What you can do to overcome barriers.</a:t>
            </a:r>
            <a:endParaRPr lang="en-GB" sz="900" kern="1200" dirty="0" smtClean="0">
              <a:solidFill>
                <a:schemeClr val="tx1"/>
              </a:solidFill>
              <a:effectLst/>
              <a:latin typeface="+mn-lt"/>
              <a:ea typeface="+mn-ea"/>
              <a:cs typeface="+mn-cs"/>
            </a:endParaRPr>
          </a:p>
          <a:p>
            <a:pPr marL="0" indent="0">
              <a:buNone/>
            </a:pPr>
            <a:r>
              <a:rPr lang="en-US" sz="900" kern="1200" dirty="0" smtClean="0">
                <a:solidFill>
                  <a:schemeClr val="tx1"/>
                </a:solidFill>
                <a:effectLst/>
                <a:latin typeface="+mn-lt"/>
                <a:ea typeface="+mn-ea"/>
                <a:cs typeface="+mn-cs"/>
              </a:rPr>
              <a:t> </a:t>
            </a:r>
          </a:p>
          <a:p>
            <a:pPr marL="0" indent="0">
              <a:buNone/>
            </a:pPr>
            <a:r>
              <a:rPr lang="en-US" sz="900" kern="1200" dirty="0" smtClean="0">
                <a:solidFill>
                  <a:schemeClr val="tx1"/>
                </a:solidFill>
                <a:effectLst/>
                <a:latin typeface="+mn-lt"/>
                <a:ea typeface="+mn-ea"/>
                <a:cs typeface="+mn-cs"/>
              </a:rPr>
              <a:t>Quick guide: </a:t>
            </a:r>
            <a:r>
              <a:rPr lang="en-US" sz="900" kern="1200" dirty="0" smtClean="0">
                <a:solidFill>
                  <a:schemeClr val="tx1"/>
                </a:solidFill>
                <a:effectLst/>
                <a:latin typeface="+mn-lt"/>
                <a:ea typeface="+mn-ea"/>
                <a:cs typeface="+mn-cs"/>
                <a:hlinkClick r:id="rId4"/>
              </a:rPr>
              <a:t>Using assistive and accessible technology in teaching and learning</a:t>
            </a:r>
            <a:endParaRPr lang="en-GB" sz="900" kern="1200" dirty="0" smtClean="0">
              <a:solidFill>
                <a:schemeClr val="tx1"/>
              </a:solidFill>
              <a:effectLst/>
              <a:latin typeface="+mn-lt"/>
              <a:ea typeface="+mn-ea"/>
              <a:cs typeface="+mn-cs"/>
            </a:endParaRPr>
          </a:p>
          <a:p>
            <a:pPr marL="0" indent="0">
              <a:buNone/>
            </a:pPr>
            <a:r>
              <a:rPr lang="en-GB" sz="900" kern="1200" dirty="0" smtClean="0">
                <a:solidFill>
                  <a:schemeClr val="tx1"/>
                </a:solidFill>
                <a:effectLst/>
                <a:latin typeface="+mn-lt"/>
                <a:ea typeface="+mn-ea"/>
                <a:cs typeface="+mn-cs"/>
              </a:rPr>
              <a:t>A guide to the assistive technologies that can support learners with special educational needs.</a:t>
            </a:r>
          </a:p>
          <a:p>
            <a:pPr marL="0" indent="0">
              <a:buNone/>
            </a:pPr>
            <a:r>
              <a:rPr lang="en-US" sz="900" kern="1200" dirty="0" smtClean="0">
                <a:solidFill>
                  <a:schemeClr val="tx1"/>
                </a:solidFill>
                <a:effectLst/>
                <a:latin typeface="+mn-lt"/>
                <a:ea typeface="+mn-ea"/>
                <a:cs typeface="+mn-cs"/>
              </a:rPr>
              <a:t> </a:t>
            </a:r>
          </a:p>
          <a:p>
            <a:pPr marL="0" indent="0">
              <a:buNone/>
            </a:pPr>
            <a:r>
              <a:rPr lang="en-US" sz="900" kern="1200" dirty="0" smtClean="0">
                <a:solidFill>
                  <a:schemeClr val="tx1"/>
                </a:solidFill>
                <a:effectLst/>
                <a:latin typeface="+mn-lt"/>
                <a:ea typeface="+mn-ea"/>
                <a:cs typeface="+mn-cs"/>
              </a:rPr>
              <a:t>Detailed guide: </a:t>
            </a:r>
            <a:r>
              <a:rPr lang="en-US" sz="900" u="sng" kern="1200" dirty="0" smtClean="0">
                <a:solidFill>
                  <a:schemeClr val="tx1"/>
                </a:solidFill>
                <a:effectLst/>
                <a:latin typeface="+mn-lt"/>
                <a:ea typeface="+mn-ea"/>
                <a:cs typeface="+mn-cs"/>
                <a:hlinkClick r:id="rId5"/>
              </a:rPr>
              <a:t>Enhancing Staff Support for Learners with Disabilities</a:t>
            </a:r>
            <a:r>
              <a:rPr lang="en-GB" sz="900" kern="1200" dirty="0" smtClean="0">
                <a:solidFill>
                  <a:schemeClr val="tx1"/>
                </a:solidFill>
                <a:effectLst/>
                <a:latin typeface="+mn-lt"/>
                <a:ea typeface="+mn-ea"/>
                <a:cs typeface="+mn-cs"/>
              </a:rPr>
              <a:t> - A guide to what different roles in an organisation can do to support disabled learners.</a:t>
            </a:r>
          </a:p>
          <a:p>
            <a:pPr marL="0" indent="0">
              <a:buNone/>
            </a:pPr>
            <a:r>
              <a:rPr lang="en-US" sz="900" kern="1200" dirty="0" smtClean="0">
                <a:solidFill>
                  <a:schemeClr val="tx1"/>
                </a:solidFill>
                <a:effectLst/>
                <a:latin typeface="+mn-lt"/>
                <a:ea typeface="+mn-ea"/>
                <a:cs typeface="+mn-cs"/>
              </a:rPr>
              <a:t> </a:t>
            </a:r>
          </a:p>
          <a:p>
            <a:pPr marL="0" indent="0">
              <a:buNone/>
            </a:pPr>
            <a:r>
              <a:rPr lang="en-US" sz="900" kern="1200" dirty="0" smtClean="0">
                <a:solidFill>
                  <a:schemeClr val="tx1"/>
                </a:solidFill>
                <a:effectLst/>
                <a:latin typeface="+mn-lt"/>
                <a:ea typeface="+mn-ea"/>
                <a:cs typeface="+mn-cs"/>
              </a:rPr>
              <a:t>Detailed guide: </a:t>
            </a:r>
            <a:r>
              <a:rPr lang="en-US" sz="900" u="sng" kern="1200" dirty="0" smtClean="0">
                <a:solidFill>
                  <a:schemeClr val="tx1"/>
                </a:solidFill>
                <a:effectLst/>
                <a:latin typeface="+mn-lt"/>
                <a:ea typeface="+mn-ea"/>
                <a:cs typeface="+mn-cs"/>
                <a:hlinkClick r:id="rId6"/>
              </a:rPr>
              <a:t>Delivering an Inclusive Digital experience</a:t>
            </a:r>
            <a:r>
              <a:rPr lang="en-GB" sz="900" kern="1200" dirty="0" smtClean="0">
                <a:solidFill>
                  <a:schemeClr val="tx1"/>
                </a:solidFill>
                <a:effectLst/>
                <a:latin typeface="+mn-lt"/>
                <a:ea typeface="+mn-ea"/>
                <a:cs typeface="+mn-cs"/>
              </a:rPr>
              <a:t> -  Tips on enhancing the student experience inclusively.</a:t>
            </a:r>
          </a:p>
          <a:p>
            <a:pPr marL="0" indent="0">
              <a:buNone/>
            </a:pPr>
            <a:r>
              <a:rPr lang="en-GB" sz="900" kern="1200" dirty="0" smtClean="0">
                <a:solidFill>
                  <a:schemeClr val="tx1"/>
                </a:solidFill>
                <a:effectLst/>
                <a:latin typeface="+mn-lt"/>
                <a:ea typeface="+mn-ea"/>
                <a:cs typeface="+mn-cs"/>
              </a:rPr>
              <a:t> </a:t>
            </a:r>
          </a:p>
          <a:p>
            <a:pPr marL="0" indent="0">
              <a:buNone/>
            </a:pPr>
            <a:r>
              <a:rPr lang="en-US" sz="900" kern="1200" dirty="0" smtClean="0">
                <a:solidFill>
                  <a:schemeClr val="tx1"/>
                </a:solidFill>
                <a:effectLst/>
                <a:latin typeface="+mn-lt"/>
                <a:ea typeface="+mn-ea"/>
                <a:cs typeface="+mn-cs"/>
              </a:rPr>
              <a:t>Detailed guide: </a:t>
            </a:r>
            <a:r>
              <a:rPr lang="en-US" sz="900" kern="1200" dirty="0" smtClean="0">
                <a:solidFill>
                  <a:schemeClr val="tx1"/>
                </a:solidFill>
                <a:effectLst/>
                <a:latin typeface="+mn-lt"/>
                <a:ea typeface="+mn-ea"/>
                <a:cs typeface="+mn-cs"/>
                <a:hlinkClick r:id="rId7"/>
              </a:rPr>
              <a:t>Meeting the requirements of all students</a:t>
            </a:r>
            <a:r>
              <a:rPr lang="en-GB" sz="900" kern="1200" dirty="0" smtClean="0">
                <a:solidFill>
                  <a:schemeClr val="tx1"/>
                </a:solidFill>
                <a:effectLst/>
                <a:latin typeface="+mn-lt"/>
                <a:ea typeface="+mn-ea"/>
                <a:cs typeface="+mn-cs"/>
              </a:rPr>
              <a:t> - Understanding 'User needs' and how you can support disabled learners.</a:t>
            </a:r>
          </a:p>
          <a:p>
            <a:pPr marL="0" indent="0">
              <a:buNone/>
            </a:pPr>
            <a:r>
              <a:rPr lang="en-GB" sz="900" kern="1200" dirty="0" smtClean="0">
                <a:solidFill>
                  <a:schemeClr val="tx1"/>
                </a:solidFill>
                <a:effectLst/>
                <a:latin typeface="+mn-lt"/>
                <a:ea typeface="+mn-ea"/>
                <a:cs typeface="+mn-cs"/>
              </a:rPr>
              <a:t> </a:t>
            </a:r>
          </a:p>
          <a:p>
            <a:pPr marL="0" indent="0">
              <a:buNone/>
            </a:pPr>
            <a:r>
              <a:rPr lang="en-GB" sz="900" kern="1200" dirty="0" smtClean="0">
                <a:solidFill>
                  <a:schemeClr val="tx1"/>
                </a:solidFill>
                <a:effectLst/>
                <a:latin typeface="+mn-lt"/>
                <a:ea typeface="+mn-ea"/>
                <a:cs typeface="+mn-cs"/>
              </a:rPr>
              <a:t>Jisc </a:t>
            </a:r>
            <a:r>
              <a:rPr lang="en-GB" sz="900" kern="1200" dirty="0" err="1" smtClean="0">
                <a:solidFill>
                  <a:schemeClr val="tx1"/>
                </a:solidFill>
                <a:effectLst/>
                <a:latin typeface="+mn-lt"/>
                <a:ea typeface="+mn-ea"/>
                <a:cs typeface="+mn-cs"/>
              </a:rPr>
              <a:t>techdis</a:t>
            </a:r>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hlinkClick r:id="rId8"/>
              </a:rPr>
              <a:t>YouTube video playlists</a:t>
            </a:r>
            <a:r>
              <a:rPr lang="en-GB" sz="900" kern="1200" dirty="0" smtClean="0">
                <a:solidFill>
                  <a:schemeClr val="tx1"/>
                </a:solidFill>
                <a:effectLst/>
                <a:latin typeface="+mn-lt"/>
                <a:ea typeface="+mn-ea"/>
                <a:cs typeface="+mn-cs"/>
              </a:rPr>
              <a:t> - </a:t>
            </a:r>
            <a:r>
              <a:rPr lang="en-US" sz="900" kern="1200" dirty="0" smtClean="0">
                <a:solidFill>
                  <a:schemeClr val="tx1"/>
                </a:solidFill>
                <a:effectLst/>
                <a:latin typeface="+mn-lt"/>
                <a:ea typeface="+mn-ea"/>
                <a:cs typeface="+mn-cs"/>
              </a:rPr>
              <a:t>Widely Available broad based vide and screen cast advice that can be searched and repeated for CPD</a:t>
            </a:r>
            <a:r>
              <a:rPr lang="en-GB" sz="900" kern="1200" dirty="0" smtClean="0">
                <a:solidFill>
                  <a:schemeClr val="tx1"/>
                </a:solidFill>
                <a:effectLst/>
                <a:latin typeface="+mn-lt"/>
                <a:ea typeface="+mn-ea"/>
                <a:cs typeface="+mn-cs"/>
              </a:rPr>
              <a:t>.</a:t>
            </a:r>
          </a:p>
          <a:p>
            <a:pPr marL="0" indent="0">
              <a:buNone/>
            </a:pPr>
            <a:r>
              <a:rPr lang="en-GB" sz="900" kern="1200" dirty="0" smtClean="0">
                <a:solidFill>
                  <a:schemeClr val="tx1"/>
                </a:solidFill>
                <a:effectLst/>
                <a:latin typeface="+mn-lt"/>
                <a:ea typeface="+mn-ea"/>
                <a:cs typeface="+mn-cs"/>
              </a:rPr>
              <a:t> </a:t>
            </a:r>
          </a:p>
          <a:p>
            <a:pPr marL="0" indent="0">
              <a:buNone/>
            </a:pPr>
            <a:r>
              <a:rPr lang="en-US" sz="900" kern="1200" dirty="0" smtClean="0">
                <a:solidFill>
                  <a:schemeClr val="tx1"/>
                </a:solidFill>
                <a:effectLst/>
                <a:latin typeface="+mn-lt"/>
                <a:ea typeface="+mn-ea"/>
                <a:cs typeface="+mn-cs"/>
              </a:rPr>
              <a:t>(</a:t>
            </a:r>
            <a:r>
              <a:rPr lang="en-US" sz="900" kern="1200" dirty="0" err="1" smtClean="0">
                <a:solidFill>
                  <a:schemeClr val="tx1"/>
                </a:solidFill>
                <a:effectLst/>
                <a:latin typeface="+mn-lt"/>
                <a:ea typeface="+mn-ea"/>
                <a:cs typeface="+mn-cs"/>
              </a:rPr>
              <a:t>JiscTechDis</a:t>
            </a:r>
            <a:r>
              <a:rPr lang="en-US" sz="900" kern="1200" dirty="0" smtClean="0">
                <a:solidFill>
                  <a:schemeClr val="tx1"/>
                </a:solidFill>
                <a:effectLst/>
                <a:latin typeface="+mn-lt"/>
                <a:ea typeface="+mn-ea"/>
                <a:cs typeface="+mn-cs"/>
              </a:rPr>
              <a:t>) BIS Toolbox is now hosted by HEA  </a:t>
            </a:r>
            <a:r>
              <a:rPr lang="en-GB" sz="900" u="sng" kern="1200" dirty="0" smtClean="0">
                <a:solidFill>
                  <a:schemeClr val="tx1"/>
                </a:solidFill>
                <a:effectLst/>
                <a:latin typeface="+mn-lt"/>
                <a:ea typeface="+mn-ea"/>
                <a:cs typeface="+mn-cs"/>
                <a:hlinkClick r:id="rId9"/>
              </a:rPr>
              <a:t>http://www.toolbox.heacademy.ac.uk/</a:t>
            </a:r>
            <a:endParaRPr lang="en-GB" sz="900" kern="1200" dirty="0" smtClean="0">
              <a:solidFill>
                <a:schemeClr val="tx1"/>
              </a:solidFill>
              <a:effectLst/>
              <a:latin typeface="+mn-lt"/>
              <a:ea typeface="+mn-ea"/>
              <a:cs typeface="+mn-cs"/>
            </a:endParaRPr>
          </a:p>
          <a:p>
            <a:pPr marL="0" indent="0">
              <a:buNone/>
            </a:pPr>
            <a:endParaRPr lang="en-GB" b="1" dirty="0" smtClean="0"/>
          </a:p>
          <a:p>
            <a:endParaRPr lang="en-GB" b="1" dirty="0" smtClean="0"/>
          </a:p>
        </p:txBody>
      </p:sp>
      <p:sp>
        <p:nvSpPr>
          <p:cNvPr id="4" name="Slide Number Placeholder 3"/>
          <p:cNvSpPr>
            <a:spLocks noGrp="1"/>
          </p:cNvSpPr>
          <p:nvPr>
            <p:ph type="sldNum" sz="quarter" idx="10"/>
          </p:nvPr>
        </p:nvSpPr>
        <p:spPr/>
        <p:txBody>
          <a:bodyPr/>
          <a:lstStyle/>
          <a:p>
            <a:fld id="{6B37C837-5377-6648-AD34-4D4FC0F568FB}" type="slidenum">
              <a:rPr lang="en-GB" smtClean="0"/>
              <a:pPr/>
              <a:t>15</a:t>
            </a:fld>
            <a:endParaRPr lang="en-GB" dirty="0"/>
          </a:p>
        </p:txBody>
      </p:sp>
    </p:spTree>
    <p:extLst>
      <p:ext uri="{BB962C8B-B14F-4D97-AF65-F5344CB8AC3E}">
        <p14:creationId xmlns:p14="http://schemas.microsoft.com/office/powerpoint/2010/main" val="131518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rgbClr val="2C3841"/>
                </a:solidFill>
                <a:effectLst/>
                <a:latin typeface="Corbel"/>
                <a:ea typeface="+mn-ea"/>
                <a:cs typeface="Corbel"/>
                <a:hlinkClick r:id="rId3"/>
              </a:rPr>
              <a:t>Julia.taylor@jisc.ac.uk</a:t>
            </a:r>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 07468727212</a:t>
            </a:r>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16</a:t>
            </a:fld>
            <a:endParaRPr lang="en-GB" dirty="0"/>
          </a:p>
        </p:txBody>
      </p:sp>
    </p:spTree>
    <p:extLst>
      <p:ext uri="{BB962C8B-B14F-4D97-AF65-F5344CB8AC3E}">
        <p14:creationId xmlns:p14="http://schemas.microsoft.com/office/powerpoint/2010/main" val="5780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aseline="0" dirty="0" smtClean="0"/>
              <a:t>Planning…using what criteria?</a:t>
            </a: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(Ice breaker.) </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What criteria you use to choose</a:t>
            </a:r>
            <a:r>
              <a:rPr lang="en-GB" baseline="0" dirty="0" smtClean="0"/>
              <a:t> a phone? Who do you consider and have you ever regretted a technology </a:t>
            </a:r>
            <a:r>
              <a:rPr lang="en-GB" baseline="0" dirty="0" smtClean="0"/>
              <a:t>purchase because it turned </a:t>
            </a:r>
            <a:r>
              <a:rPr lang="en-GB" baseline="0" dirty="0" smtClean="0"/>
              <a:t>out not to meet all your needs?</a:t>
            </a:r>
            <a:endParaRPr lang="en-GB" dirty="0" smtClean="0"/>
          </a:p>
          <a:p>
            <a:endParaRPr lang="en-GB" baseline="0" dirty="0" smtClean="0"/>
          </a:p>
          <a:p>
            <a:endParaRPr lang="en-GB" baseline="0" dirty="0" smtClean="0"/>
          </a:p>
        </p:txBody>
      </p:sp>
      <p:sp>
        <p:nvSpPr>
          <p:cNvPr id="4" name="Date Placeholder 3"/>
          <p:cNvSpPr>
            <a:spLocks noGrp="1"/>
          </p:cNvSpPr>
          <p:nvPr>
            <p:ph type="dt" idx="10"/>
          </p:nvPr>
        </p:nvSpPr>
        <p:spPr/>
        <p:txBody>
          <a:bodyPr/>
          <a:lstStyle/>
          <a:p>
            <a:fld id="{B81C52BD-7CB0-4C8E-8849-74F9E6C137D5}"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34503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sz="900" kern="1200" dirty="0" smtClean="0">
                <a:solidFill>
                  <a:schemeClr val="tx1"/>
                </a:solidFill>
                <a:effectLst/>
                <a:latin typeface="+mn-lt"/>
                <a:ea typeface="+mn-ea"/>
                <a:cs typeface="+mn-cs"/>
              </a:rPr>
              <a:t>Building a digital vision and strategy – policy defines practice</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US" dirty="0" smtClean="0"/>
              <a:t>Resource Take</a:t>
            </a:r>
            <a:r>
              <a:rPr lang="en-US" baseline="0" dirty="0" smtClean="0"/>
              <a:t> a c</a:t>
            </a:r>
            <a:r>
              <a:rPr lang="en-US" dirty="0" smtClean="0"/>
              <a:t>ultural approach – Ensure engagement across the organization Using</a:t>
            </a:r>
            <a:r>
              <a:rPr lang="en-US" baseline="0" dirty="0" smtClean="0"/>
              <a:t> the McKinsey management model </a:t>
            </a:r>
            <a:r>
              <a:rPr lang="en-GB" sz="900" b="0" i="0" kern="1200" dirty="0" smtClean="0">
                <a:solidFill>
                  <a:schemeClr val="tx1"/>
                </a:solidFill>
                <a:effectLst/>
                <a:latin typeface="+mn-lt"/>
                <a:ea typeface="+mn-ea"/>
                <a:cs typeface="+mn-cs"/>
                <a:hlinkClick r:id="rId3"/>
              </a:rPr>
              <a:t>http://www.learningapps.co.uk/moodle/xertetoolkits/play.php?template_id=1352</a:t>
            </a:r>
            <a:r>
              <a:rPr lang="en-GB" sz="900" b="0" i="0" kern="1200" dirty="0" smtClean="0">
                <a:solidFill>
                  <a:schemeClr val="tx1"/>
                </a:solidFill>
                <a:effectLst/>
                <a:latin typeface="+mn-lt"/>
                <a:ea typeface="+mn-ea"/>
                <a:cs typeface="+mn-cs"/>
              </a:rPr>
              <a:t> </a:t>
            </a:r>
            <a:endParaRPr lang="en-US" dirty="0" smtClean="0"/>
          </a:p>
          <a:p>
            <a:pPr marL="0" indent="0">
              <a:buNone/>
            </a:pPr>
            <a:endParaRPr lang="en-US" baseline="0"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US" dirty="0" smtClean="0"/>
              <a:t>Do </a:t>
            </a:r>
            <a:r>
              <a:rPr lang="en-US" b="1" baseline="0" dirty="0" smtClean="0"/>
              <a:t>s</a:t>
            </a:r>
            <a:r>
              <a:rPr lang="en-US" b="1" dirty="0" smtClean="0"/>
              <a:t>hared values</a:t>
            </a:r>
            <a:r>
              <a:rPr lang="en-US" b="1" i="0" baseline="0" dirty="0" smtClean="0"/>
              <a:t> </a:t>
            </a:r>
            <a:r>
              <a:rPr lang="en-US" i="0" baseline="0" dirty="0" smtClean="0"/>
              <a:t>include</a:t>
            </a:r>
            <a:r>
              <a:rPr lang="en-US" i="0" dirty="0" smtClean="0"/>
              <a:t> </a:t>
            </a:r>
            <a:r>
              <a:rPr lang="en-US" b="1" i="0" dirty="0" smtClean="0"/>
              <a:t>learner independence </a:t>
            </a:r>
            <a:r>
              <a:rPr lang="en-US" b="0" i="0" dirty="0" smtClean="0"/>
              <a:t>should do because it</a:t>
            </a:r>
            <a:r>
              <a:rPr lang="en-US" b="0" i="0" baseline="0" dirty="0" smtClean="0"/>
              <a:t> </a:t>
            </a:r>
            <a:r>
              <a:rPr lang="en-US" i="0" dirty="0" smtClean="0"/>
              <a:t>means reduced need for support</a:t>
            </a:r>
          </a:p>
          <a:p>
            <a:pPr marL="0" marR="0" indent="0" algn="l" defTabSz="685800" rtl="0" eaLnBrk="1" fontAlgn="auto" latinLnBrk="0" hangingPunct="1">
              <a:lnSpc>
                <a:spcPct val="90000"/>
              </a:lnSpc>
              <a:spcBef>
                <a:spcPts val="450"/>
              </a:spcBef>
              <a:spcAft>
                <a:spcPts val="0"/>
              </a:spcAft>
              <a:buClr>
                <a:schemeClr val="accent1"/>
              </a:buClr>
              <a:buSzPct val="120000"/>
              <a:buNone/>
              <a:tabLst/>
              <a:defRPr/>
            </a:pPr>
            <a:r>
              <a:rPr lang="en-US" i="0" dirty="0" smtClean="0"/>
              <a:t>Is your </a:t>
            </a:r>
            <a:r>
              <a:rPr lang="en-US" b="1" i="0" baseline="0" dirty="0" smtClean="0"/>
              <a:t>s</a:t>
            </a:r>
            <a:r>
              <a:rPr lang="en-US" b="1" i="0" dirty="0" smtClean="0"/>
              <a:t>tructure</a:t>
            </a:r>
            <a:r>
              <a:rPr lang="en-US" i="0" dirty="0" smtClean="0"/>
              <a:t> </a:t>
            </a:r>
            <a:r>
              <a:rPr lang="en-US" i="0" baseline="0" dirty="0" smtClean="0"/>
              <a:t>responsive to a disabled learners needs for AT, alternative format or digital exam paper?</a:t>
            </a:r>
            <a:endParaRPr lang="en-US" i="0" dirty="0" smtClean="0"/>
          </a:p>
          <a:p>
            <a:pPr marL="0" indent="0">
              <a:buNone/>
            </a:pPr>
            <a:r>
              <a:rPr lang="en-US" i="0" dirty="0" smtClean="0"/>
              <a:t>Do the </a:t>
            </a:r>
            <a:r>
              <a:rPr lang="en-US" b="1" i="0" baseline="0" dirty="0" smtClean="0"/>
              <a:t>s</a:t>
            </a:r>
            <a:r>
              <a:rPr lang="en-US" b="1" i="0" dirty="0" smtClean="0"/>
              <a:t>ystems</a:t>
            </a:r>
            <a:r>
              <a:rPr lang="en-US" i="0" dirty="0" smtClean="0"/>
              <a:t> you use to</a:t>
            </a:r>
            <a:r>
              <a:rPr lang="en-US" i="0" baseline="0" dirty="0" smtClean="0"/>
              <a:t> </a:t>
            </a:r>
            <a:r>
              <a:rPr lang="en-US" i="0" dirty="0" smtClean="0"/>
              <a:t>improve efficiencies and academic results actively help avoid</a:t>
            </a:r>
            <a:r>
              <a:rPr lang="en-US" i="0" baseline="0" dirty="0" smtClean="0"/>
              <a:t> </a:t>
            </a:r>
            <a:r>
              <a:rPr lang="en-US" i="0" dirty="0" smtClean="0"/>
              <a:t>additional expense of </a:t>
            </a:r>
            <a:r>
              <a:rPr lang="en-US" i="1" dirty="0" smtClean="0"/>
              <a:t>meeting a disabled</a:t>
            </a:r>
            <a:r>
              <a:rPr lang="en-US" i="1" baseline="0" dirty="0" smtClean="0"/>
              <a:t> users needs </a:t>
            </a:r>
            <a:r>
              <a:rPr lang="en-US" i="1" dirty="0" smtClean="0"/>
              <a:t> </a:t>
            </a:r>
            <a:r>
              <a:rPr lang="en-US" dirty="0" smtClean="0"/>
              <a:t>– e.g. </a:t>
            </a:r>
            <a:r>
              <a:rPr lang="en-US" dirty="0" err="1" smtClean="0"/>
              <a:t>ebooks</a:t>
            </a:r>
            <a:r>
              <a:rPr lang="en-US" dirty="0" smtClean="0"/>
              <a:t>. What</a:t>
            </a:r>
            <a:r>
              <a:rPr lang="en-US" baseline="0" dirty="0" smtClean="0"/>
              <a:t> c</a:t>
            </a:r>
            <a:r>
              <a:rPr lang="en-US" dirty="0" smtClean="0"/>
              <a:t>riteria could you use to ensure they do? </a:t>
            </a:r>
          </a:p>
          <a:p>
            <a:pPr marL="0" indent="0">
              <a:buNone/>
            </a:pPr>
            <a:r>
              <a:rPr lang="en-US" b="0" dirty="0" smtClean="0"/>
              <a:t>C</a:t>
            </a:r>
            <a:r>
              <a:rPr lang="en-US" dirty="0" smtClean="0"/>
              <a:t>an staff and learners improve their </a:t>
            </a:r>
            <a:r>
              <a:rPr lang="en-US" b="1" dirty="0" smtClean="0"/>
              <a:t>skills </a:t>
            </a:r>
            <a:r>
              <a:rPr lang="en-US" dirty="0" smtClean="0"/>
              <a:t>and </a:t>
            </a:r>
            <a:r>
              <a:rPr lang="en-US" i="0" dirty="0" smtClean="0"/>
              <a:t>good practice in technology – can all staff support disabled learners to support themselves?</a:t>
            </a:r>
          </a:p>
          <a:p>
            <a:pPr marL="0" indent="0">
              <a:buNone/>
            </a:pPr>
            <a:r>
              <a:rPr lang="en-US" b="1" dirty="0" smtClean="0"/>
              <a:t>Can Staff see the benefit of CPD</a:t>
            </a:r>
            <a:r>
              <a:rPr lang="en-US" dirty="0" smtClean="0"/>
              <a:t> – are they enabled, rewarded and incentivized to </a:t>
            </a:r>
            <a:r>
              <a:rPr lang="en-US" baseline="0" dirty="0" smtClean="0"/>
              <a:t>have an impact on disabled leaners independence and achievement?</a:t>
            </a:r>
            <a:endParaRPr lang="en-US" dirty="0" smtClean="0"/>
          </a:p>
          <a:p>
            <a:pPr marL="0" indent="0">
              <a:buNone/>
            </a:pPr>
            <a:r>
              <a:rPr lang="en-US" dirty="0" smtClean="0"/>
              <a:t>– Is</a:t>
            </a:r>
            <a:r>
              <a:rPr lang="en-US" baseline="0" dirty="0" smtClean="0"/>
              <a:t> the </a:t>
            </a:r>
            <a:r>
              <a:rPr lang="en-US" b="1" dirty="0" smtClean="0"/>
              <a:t>Style of </a:t>
            </a:r>
            <a:r>
              <a:rPr lang="en-US" baseline="0" dirty="0" smtClean="0"/>
              <a:t>the organization agile and </a:t>
            </a:r>
            <a:r>
              <a:rPr lang="en-US" i="0" dirty="0" smtClean="0"/>
              <a:t>responsive</a:t>
            </a:r>
            <a:r>
              <a:rPr lang="en-US" i="0" baseline="0" dirty="0" smtClean="0"/>
              <a:t> – to everyone’s needs how is that assessed and monitored?</a:t>
            </a:r>
            <a:endParaRPr lang="en-US" i="0" dirty="0" smtClean="0"/>
          </a:p>
          <a:p>
            <a:pPr marL="0" indent="0">
              <a:buNone/>
            </a:pPr>
            <a:r>
              <a:rPr lang="en-US" dirty="0" smtClean="0"/>
              <a:t>It’s </a:t>
            </a:r>
            <a:r>
              <a:rPr lang="en-US" b="1" dirty="0" smtClean="0"/>
              <a:t>strategy </a:t>
            </a:r>
            <a:r>
              <a:rPr lang="en-US" baseline="0" dirty="0" smtClean="0"/>
              <a:t> and p</a:t>
            </a:r>
            <a:r>
              <a:rPr lang="en-US" dirty="0" smtClean="0"/>
              <a:t>olicy that defines</a:t>
            </a:r>
            <a:r>
              <a:rPr lang="en-US" baseline="0" dirty="0" smtClean="0"/>
              <a:t> practice – defining what is entitlement and what is an individual (tutor) preference, skill or interest in disability or technology.</a:t>
            </a:r>
          </a:p>
        </p:txBody>
      </p:sp>
      <p:sp>
        <p:nvSpPr>
          <p:cNvPr id="4" name="Date Placeholder 3"/>
          <p:cNvSpPr>
            <a:spLocks noGrp="1"/>
          </p:cNvSpPr>
          <p:nvPr>
            <p:ph type="dt" idx="10"/>
          </p:nvPr>
        </p:nvSpPr>
        <p:spPr/>
        <p:txBody>
          <a:bodyPr/>
          <a:lstStyle/>
          <a:p>
            <a:fld id="{3717BE30-8229-4B52-8413-7E8D266CCF95}"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83745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smtClean="0"/>
              <a:t>What is the case for inclusion?</a:t>
            </a:r>
          </a:p>
          <a:p>
            <a:endParaRPr lang="en-GB" dirty="0" smtClean="0"/>
          </a:p>
          <a:p>
            <a:pPr marL="0" indent="0">
              <a:buNone/>
            </a:pPr>
            <a:r>
              <a:rPr lang="en-GB" dirty="0" smtClean="0"/>
              <a:t>FE - Common Inspection Framework – </a:t>
            </a:r>
            <a:r>
              <a:rPr lang="en-GB" dirty="0" smtClean="0"/>
              <a:t>at inspection there </a:t>
            </a:r>
            <a:r>
              <a:rPr lang="en-GB" dirty="0" smtClean="0"/>
              <a:t>are frequent observations</a:t>
            </a:r>
            <a:r>
              <a:rPr lang="en-GB" baseline="0" dirty="0" smtClean="0"/>
              <a:t> on the lack of support for ILPs. </a:t>
            </a:r>
          </a:p>
          <a:p>
            <a:pPr marL="0" indent="0">
              <a:buNone/>
            </a:pPr>
            <a:r>
              <a:rPr lang="en-GB" baseline="0" dirty="0" smtClean="0"/>
              <a:t>HE - TEF Teaching Excellence Framework in HE. </a:t>
            </a:r>
            <a:r>
              <a:rPr lang="en-GB" baseline="0" dirty="0" smtClean="0"/>
              <a:t>Will need </a:t>
            </a:r>
            <a:r>
              <a:rPr lang="en-GB" baseline="0" dirty="0" smtClean="0"/>
              <a:t>to demonstrate recruitment, retention success and satisfaction of disadvantaged students.</a:t>
            </a:r>
          </a:p>
          <a:p>
            <a:pPr marL="0" indent="0">
              <a:buNone/>
            </a:pPr>
            <a:r>
              <a:rPr lang="en-GB" dirty="0" smtClean="0"/>
              <a:t>Legal requirements – The Equality Act , disability law,</a:t>
            </a:r>
            <a:r>
              <a:rPr lang="en-GB" baseline="0" dirty="0" smtClean="0"/>
              <a:t> new </a:t>
            </a:r>
            <a:r>
              <a:rPr lang="en-GB" dirty="0" smtClean="0"/>
              <a:t>copyright exceptions. </a:t>
            </a:r>
          </a:p>
          <a:p>
            <a:pPr marL="0" indent="0">
              <a:buNone/>
            </a:pPr>
            <a:r>
              <a:rPr lang="en-GB" dirty="0" smtClean="0"/>
              <a:t>HE</a:t>
            </a:r>
            <a:r>
              <a:rPr lang="en-GB" baseline="0" dirty="0" smtClean="0"/>
              <a:t> provision – the proposed </a:t>
            </a:r>
            <a:r>
              <a:rPr lang="en-GB" dirty="0" smtClean="0"/>
              <a:t>DSA changes will impact on study support</a:t>
            </a:r>
            <a:r>
              <a:rPr lang="en-GB" baseline="0" dirty="0" smtClean="0"/>
              <a:t> and alt formats</a:t>
            </a:r>
            <a:endParaRPr lang="en-GB" dirty="0" smtClean="0"/>
          </a:p>
          <a:p>
            <a:pPr marL="0" indent="0">
              <a:buNone/>
            </a:pPr>
            <a:r>
              <a:rPr lang="en-GB" dirty="0" smtClean="0"/>
              <a:t>SEN</a:t>
            </a:r>
            <a:r>
              <a:rPr lang="en-GB" baseline="0" dirty="0" smtClean="0"/>
              <a:t> COP require ‘Best endeavours’ not just reasonable adjustments. </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Cost </a:t>
            </a:r>
            <a:r>
              <a:rPr lang="en-GB" dirty="0" smtClean="0"/>
              <a:t>efficiencies. </a:t>
            </a:r>
            <a:r>
              <a:rPr lang="en-GB" dirty="0" smtClean="0"/>
              <a:t>Supporting and promoting learner independence can save your</a:t>
            </a:r>
            <a:r>
              <a:rPr lang="en-GB" baseline="0" dirty="0" smtClean="0"/>
              <a:t> </a:t>
            </a:r>
            <a:r>
              <a:rPr lang="en-GB" dirty="0" smtClean="0"/>
              <a:t>staff time and therefore money and allow you to focus on those who need most support.</a:t>
            </a:r>
          </a:p>
          <a:p>
            <a:pPr marL="0" indent="0">
              <a:buNone/>
            </a:pPr>
            <a:r>
              <a:rPr lang="en-GB" dirty="0" smtClean="0"/>
              <a:t>Why not? Inclusion </a:t>
            </a:r>
            <a:r>
              <a:rPr lang="en-GB" baseline="0" dirty="0" smtClean="0"/>
              <a:t>in m</a:t>
            </a:r>
            <a:r>
              <a:rPr lang="en-GB" dirty="0" smtClean="0"/>
              <a:t>ainstream will benefit</a:t>
            </a:r>
            <a:r>
              <a:rPr lang="en-GB" baseline="0" dirty="0" smtClean="0"/>
              <a:t> </a:t>
            </a:r>
            <a:r>
              <a:rPr lang="en-GB" baseline="0" dirty="0" smtClean="0"/>
              <a:t>more </a:t>
            </a:r>
            <a:r>
              <a:rPr lang="en-GB" baseline="0" dirty="0" smtClean="0"/>
              <a:t>people than can be targeted as individuals. Those with disabilities, the undisclosed and many others who may not have come for help and the consequence of that? </a:t>
            </a:r>
            <a:r>
              <a:rPr lang="en-GB" baseline="0" dirty="0" smtClean="0"/>
              <a:t> They </a:t>
            </a:r>
            <a:r>
              <a:rPr lang="en-GB" baseline="0" dirty="0" smtClean="0"/>
              <a:t>may just fall </a:t>
            </a:r>
            <a:r>
              <a:rPr lang="en-GB" baseline="0" dirty="0" smtClean="0"/>
              <a:t>off the course or fail, </a:t>
            </a:r>
            <a:r>
              <a:rPr lang="en-GB" baseline="0" dirty="0" smtClean="0"/>
              <a:t>effecting your retention and achievement </a:t>
            </a:r>
            <a:r>
              <a:rPr lang="en-GB" baseline="0" dirty="0" smtClean="0"/>
              <a:t>statistics.</a:t>
            </a: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There’s the ‘moral </a:t>
            </a:r>
            <a:r>
              <a:rPr lang="en-GB" dirty="0" smtClean="0"/>
              <a:t>case’,</a:t>
            </a:r>
            <a:r>
              <a:rPr lang="en-GB" baseline="0" dirty="0" smtClean="0"/>
              <a:t> w</a:t>
            </a:r>
            <a:r>
              <a:rPr lang="en-GB" dirty="0" smtClean="0"/>
              <a:t>hy </a:t>
            </a:r>
            <a:r>
              <a:rPr lang="en-GB" dirty="0" smtClean="0"/>
              <a:t>exclude when you don’t have to? Technology means you can</a:t>
            </a:r>
            <a:r>
              <a:rPr lang="en-GB" baseline="0" dirty="0" smtClean="0"/>
              <a:t> include many more </a:t>
            </a:r>
            <a:r>
              <a:rPr lang="en-GB" baseline="0" dirty="0" smtClean="0"/>
              <a:t>people. Have </a:t>
            </a:r>
            <a:r>
              <a:rPr lang="en-GB" baseline="0" dirty="0" smtClean="0"/>
              <a:t>you made a reasonable effort if you ignore what technology can do?</a:t>
            </a:r>
            <a:endParaRPr lang="en-GB" dirty="0" smtClean="0"/>
          </a:p>
          <a:p>
            <a:endParaRPr lang="en-GB" dirty="0"/>
          </a:p>
        </p:txBody>
      </p:sp>
      <p:sp>
        <p:nvSpPr>
          <p:cNvPr id="4" name="Date Placeholder 3"/>
          <p:cNvSpPr>
            <a:spLocks noGrp="1"/>
          </p:cNvSpPr>
          <p:nvPr>
            <p:ph type="dt" idx="10"/>
          </p:nvPr>
        </p:nvSpPr>
        <p:spPr/>
        <p:txBody>
          <a:bodyPr/>
          <a:lstStyle/>
          <a:p>
            <a:fld id="{C4D0E023-5FC2-477A-95C0-9AE8B7C99861}"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10869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smtClean="0"/>
              <a:t>Who are these people who need to be included ? </a:t>
            </a:r>
            <a:r>
              <a:rPr lang="en-GB" b="1" dirty="0" smtClean="0"/>
              <a:t>Digital visitor or resident?</a:t>
            </a:r>
            <a:endParaRPr lang="en-GB" b="1" dirty="0" smtClean="0"/>
          </a:p>
          <a:p>
            <a:pPr marL="0" indent="0">
              <a:buNone/>
            </a:pPr>
            <a:r>
              <a:rPr lang="en-GB" dirty="0" smtClean="0"/>
              <a:t>Many are disabled </a:t>
            </a:r>
            <a:r>
              <a:rPr lang="en-GB" baseline="0" dirty="0" smtClean="0"/>
              <a:t>(they may be digital </a:t>
            </a:r>
            <a:r>
              <a:rPr lang="en-GB" baseline="0" dirty="0" smtClean="0"/>
              <a:t>residents, fluent users of </a:t>
            </a:r>
            <a:r>
              <a:rPr lang="en-GB" baseline="0" dirty="0" smtClean="0"/>
              <a:t>the technology </a:t>
            </a:r>
            <a:r>
              <a:rPr lang="en-GB" baseline="0" dirty="0" smtClean="0"/>
              <a:t>they use to support </a:t>
            </a:r>
            <a:r>
              <a:rPr lang="en-GB" baseline="0" dirty="0" smtClean="0"/>
              <a:t>themselves) </a:t>
            </a:r>
            <a:r>
              <a:rPr lang="en-GB" baseline="0" dirty="0" smtClean="0"/>
              <a:t>though </a:t>
            </a:r>
            <a:r>
              <a:rPr lang="en-GB" dirty="0" smtClean="0"/>
              <a:t>many are disadvantaged in other ways. </a:t>
            </a:r>
            <a:r>
              <a:rPr lang="en-GB" baseline="0" dirty="0" smtClean="0"/>
              <a:t> </a:t>
            </a:r>
            <a:r>
              <a:rPr lang="en-GB" dirty="0" smtClean="0"/>
              <a:t>Are we treating them all </a:t>
            </a:r>
            <a:r>
              <a:rPr lang="en-GB" baseline="0" dirty="0" smtClean="0"/>
              <a:t>as visitors </a:t>
            </a:r>
            <a:r>
              <a:rPr lang="en-GB" baseline="0" dirty="0" smtClean="0"/>
              <a:t>trying </a:t>
            </a:r>
            <a:r>
              <a:rPr lang="en-GB" baseline="0" dirty="0" smtClean="0"/>
              <a:t>to get in to </a:t>
            </a:r>
            <a:r>
              <a:rPr lang="en-GB" baseline="0" dirty="0" smtClean="0"/>
              <a:t>‘our</a:t>
            </a:r>
            <a:r>
              <a:rPr lang="en-GB" baseline="0" dirty="0" smtClean="0"/>
              <a:t>’ education </a:t>
            </a:r>
            <a:r>
              <a:rPr lang="en-GB" baseline="0" dirty="0" smtClean="0"/>
              <a:t>system (the social </a:t>
            </a:r>
            <a:r>
              <a:rPr lang="en-GB" baseline="0" dirty="0" smtClean="0"/>
              <a:t>model of disability</a:t>
            </a:r>
            <a:r>
              <a:rPr lang="en-GB" baseline="0" dirty="0" smtClean="0"/>
              <a:t>). </a:t>
            </a:r>
            <a:r>
              <a:rPr lang="en-GB" baseline="0" dirty="0" smtClean="0"/>
              <a:t>Are we creating the barriers and then providing ladders and bridges.</a:t>
            </a:r>
            <a:endParaRPr lang="en-GB" dirty="0" smtClean="0"/>
          </a:p>
          <a:p>
            <a:pPr marL="0" indent="0">
              <a:buNone/>
            </a:pPr>
            <a:endParaRPr lang="en-GB" baseline="0" dirty="0" smtClean="0"/>
          </a:p>
          <a:p>
            <a:pPr marL="0" indent="0">
              <a:buNone/>
            </a:pPr>
            <a:r>
              <a:rPr lang="en-GB" baseline="0" dirty="0" smtClean="0"/>
              <a:t>Whoever they are, </a:t>
            </a:r>
            <a:r>
              <a:rPr lang="en-GB" baseline="0" dirty="0" smtClean="0"/>
              <a:t>digital </a:t>
            </a:r>
            <a:r>
              <a:rPr lang="en-GB" baseline="0" dirty="0" smtClean="0"/>
              <a:t>native, visitor or resident, the educators role is to help everyone to support themselves in an increasing digital world now and in the future. </a:t>
            </a:r>
          </a:p>
          <a:p>
            <a:pPr marL="0" indent="0">
              <a:buNone/>
            </a:pPr>
            <a:endParaRPr lang="en-GB" baseline="0" dirty="0" smtClean="0"/>
          </a:p>
          <a:p>
            <a:pPr marL="0" indent="0">
              <a:buNone/>
            </a:pPr>
            <a:r>
              <a:rPr lang="en-GB" baseline="0" dirty="0" smtClean="0"/>
              <a:t>This is about </a:t>
            </a:r>
            <a:r>
              <a:rPr lang="en-GB" b="1" baseline="0" dirty="0" smtClean="0"/>
              <a:t>Digital literacy / capability</a:t>
            </a:r>
            <a:r>
              <a:rPr lang="en-GB" b="0" baseline="0" dirty="0" smtClean="0"/>
              <a:t> </a:t>
            </a:r>
            <a:r>
              <a:rPr lang="en-GB" b="0" baseline="0" dirty="0" smtClean="0"/>
              <a:t>in a fast </a:t>
            </a:r>
            <a:r>
              <a:rPr lang="en-GB" b="0" baseline="0" dirty="0" smtClean="0"/>
              <a:t>changing digital </a:t>
            </a:r>
            <a:r>
              <a:rPr lang="en-GB" b="0" baseline="0" dirty="0" smtClean="0"/>
              <a:t>landscape. T</a:t>
            </a:r>
            <a:r>
              <a:rPr lang="en-GB" baseline="0" dirty="0" smtClean="0"/>
              <a:t>he </a:t>
            </a:r>
            <a:r>
              <a:rPr lang="en-GB" baseline="0" dirty="0" smtClean="0"/>
              <a:t>best plan is to try and keep the field level in the first place.</a:t>
            </a:r>
          </a:p>
        </p:txBody>
      </p:sp>
      <p:sp>
        <p:nvSpPr>
          <p:cNvPr id="4" name="Slide Number Placeholder 3"/>
          <p:cNvSpPr>
            <a:spLocks noGrp="1"/>
          </p:cNvSpPr>
          <p:nvPr>
            <p:ph type="sldNum" sz="quarter" idx="10"/>
          </p:nvPr>
        </p:nvSpPr>
        <p:spPr/>
        <p:txBody>
          <a:bodyPr/>
          <a:lstStyle/>
          <a:p>
            <a:fld id="{33488584-041E-4934-A60A-BEFFE1E3483D}" type="slidenum">
              <a:rPr lang="en-GB" smtClean="0"/>
              <a:t>5</a:t>
            </a:fld>
            <a:endParaRPr lang="en-GB"/>
          </a:p>
        </p:txBody>
      </p:sp>
    </p:spTree>
    <p:extLst>
      <p:ext uri="{BB962C8B-B14F-4D97-AF65-F5344CB8AC3E}">
        <p14:creationId xmlns:p14="http://schemas.microsoft.com/office/powerpoint/2010/main" val="34371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It’s not just about disabled people,</a:t>
            </a:r>
            <a:r>
              <a:rPr lang="en-GB" baseline="0" dirty="0" smtClean="0"/>
              <a:t> </a:t>
            </a:r>
            <a:r>
              <a:rPr lang="en-GB" dirty="0" smtClean="0"/>
              <a:t>even in seemingly alike groups there is </a:t>
            </a:r>
            <a:r>
              <a:rPr lang="en-GB" dirty="0" smtClean="0"/>
              <a:t>difference. </a:t>
            </a:r>
            <a:endParaRPr lang="en-GB" baseline="0"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Technology</a:t>
            </a:r>
            <a:r>
              <a:rPr lang="en-GB" baseline="0" dirty="0" smtClean="0"/>
              <a:t> allows us to meet more </a:t>
            </a:r>
            <a:r>
              <a:rPr lang="en-GB" dirty="0" smtClean="0"/>
              <a:t>peoples needs than ever before.</a:t>
            </a:r>
            <a:r>
              <a:rPr lang="en-GB" baseline="0" dirty="0" smtClean="0"/>
              <a:t> </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Technology is a fantastic tool for inclusion and </a:t>
            </a:r>
            <a:r>
              <a:rPr lang="en-GB" dirty="0" smtClean="0"/>
              <a:t>differentiation.</a:t>
            </a:r>
            <a:r>
              <a:rPr lang="en-GB" baseline="0" dirty="0" smtClean="0"/>
              <a:t> It’s </a:t>
            </a:r>
            <a:r>
              <a:rPr lang="en-GB" baseline="0" dirty="0" smtClean="0"/>
              <a:t>flexible, widely available, </a:t>
            </a:r>
            <a:r>
              <a:rPr lang="en-GB" baseline="0" dirty="0" smtClean="0"/>
              <a:t>24 7 </a:t>
            </a:r>
            <a:r>
              <a:rPr lang="en-GB" baseline="0" dirty="0" smtClean="0"/>
              <a:t>all over the world, whenever and </a:t>
            </a:r>
            <a:r>
              <a:rPr lang="en-GB" baseline="0" dirty="0" smtClean="0"/>
              <a:t>wherever </a:t>
            </a:r>
            <a:r>
              <a:rPr lang="en-GB" baseline="0" dirty="0" smtClean="0"/>
              <a:t>its needed. Digital resources are portable, searchable and customisable into alternative </a:t>
            </a:r>
            <a:r>
              <a:rPr lang="en-GB" baseline="0" dirty="0" smtClean="0"/>
              <a:t>formats to suit individual needs.</a:t>
            </a:r>
            <a:endParaRPr lang="en-GB" baseline="0"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aseline="0" dirty="0" smtClean="0"/>
              <a:t>Digital devices </a:t>
            </a:r>
            <a:r>
              <a:rPr lang="en-GB" baseline="0" dirty="0" smtClean="0"/>
              <a:t>can personalised with apps and access options so that </a:t>
            </a:r>
            <a:r>
              <a:rPr lang="en-GB" baseline="0" dirty="0" smtClean="0"/>
              <a:t>they support </a:t>
            </a:r>
            <a:r>
              <a:rPr lang="en-GB" dirty="0" smtClean="0"/>
              <a:t>independence and differentiation.</a:t>
            </a:r>
            <a:endParaRPr lang="en-GB" b="0" baseline="0"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baseline="0"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aseline="0" dirty="0" smtClean="0"/>
              <a:t>Online collaboration has massive t</a:t>
            </a:r>
            <a:r>
              <a:rPr lang="en-GB" dirty="0" smtClean="0"/>
              <a:t>eaching potential for differentiation at a </a:t>
            </a:r>
            <a:r>
              <a:rPr lang="en-GB" dirty="0" smtClean="0"/>
              <a:t>reduced cost.</a:t>
            </a:r>
            <a:r>
              <a:rPr lang="en-GB" baseline="0" dirty="0" smtClean="0"/>
              <a:t> </a:t>
            </a:r>
            <a:r>
              <a:rPr lang="en-GB" baseline="0" dirty="0" smtClean="0"/>
              <a:t>The </a:t>
            </a:r>
            <a:r>
              <a:rPr lang="en-GB" dirty="0" smtClean="0"/>
              <a:t>scope for interaction </a:t>
            </a:r>
            <a:r>
              <a:rPr lang="en-GB" dirty="0" smtClean="0"/>
              <a:t>with learners</a:t>
            </a:r>
            <a:r>
              <a:rPr lang="en-GB" baseline="0" dirty="0" smtClean="0"/>
              <a:t> contributing </a:t>
            </a:r>
            <a:r>
              <a:rPr lang="en-GB" baseline="0" dirty="0" smtClean="0"/>
              <a:t>to their own learning is </a:t>
            </a:r>
            <a:r>
              <a:rPr lang="en-GB" dirty="0" smtClean="0"/>
              <a:t>under-exploited</a:t>
            </a:r>
            <a:r>
              <a:rPr lang="en-GB" baseline="0" dirty="0" smtClean="0"/>
              <a:t>.</a:t>
            </a:r>
            <a:endParaRPr lang="en-GB" dirty="0" smtClean="0"/>
          </a:p>
          <a:p>
            <a:pPr marL="0" indent="0">
              <a:buNone/>
            </a:pPr>
            <a:r>
              <a:rPr lang="en-GB" baseline="0" dirty="0" smtClean="0"/>
              <a:t>Technology allows us to address different learning styles with rich media. Adding video, audio and interactive activities, even </a:t>
            </a:r>
            <a:r>
              <a:rPr lang="en-GB" baseline="0" dirty="0" smtClean="0"/>
              <a:t>using social </a:t>
            </a:r>
            <a:r>
              <a:rPr lang="en-GB" baseline="0" dirty="0" smtClean="0"/>
              <a:t>media to create variable </a:t>
            </a:r>
            <a:r>
              <a:rPr lang="en-GB" baseline="0" dirty="0" smtClean="0"/>
              <a:t>resources, teaching </a:t>
            </a:r>
            <a:r>
              <a:rPr lang="en-GB" baseline="0" dirty="0" smtClean="0"/>
              <a:t>and assessment </a:t>
            </a:r>
            <a:r>
              <a:rPr lang="en-GB" baseline="0" dirty="0" smtClean="0"/>
              <a:t>activities and keep people engaged.</a:t>
            </a:r>
            <a:endParaRPr lang="en-GB" baseline="0" dirty="0" smtClean="0"/>
          </a:p>
          <a:p>
            <a:pPr marL="0" indent="0">
              <a:buNone/>
            </a:pPr>
            <a:r>
              <a:rPr lang="en-GB" baseline="0" dirty="0" smtClean="0"/>
              <a:t>Online delivery extends access to much wider communities who wouldn’t otherwise achieve or even attend a course because of other commitments, costs, isolated location.</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Please</a:t>
            </a:r>
            <a:r>
              <a:rPr lang="en-GB" baseline="0" dirty="0" smtClean="0"/>
              <a:t> see my Jisc </a:t>
            </a:r>
            <a:r>
              <a:rPr lang="en-GB" dirty="0" smtClean="0"/>
              <a:t>blogpost </a:t>
            </a:r>
            <a:r>
              <a:rPr lang="en-GB" dirty="0" smtClean="0"/>
              <a:t>on </a:t>
            </a:r>
            <a:r>
              <a:rPr lang="en-GB" dirty="0" smtClean="0"/>
              <a:t>Dyslexia</a:t>
            </a:r>
            <a:r>
              <a:rPr lang="en-GB" baseline="0" dirty="0" smtClean="0"/>
              <a:t>. Helping learners to help themselves</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https</a:t>
            </a:r>
            <a:r>
              <a:rPr lang="en-GB" dirty="0" smtClean="0"/>
              <a:t>://www.jisc.ac.uk/blog/how-technology-can-help-dyslexic-learners-help-themselves-05-nov-2015 </a:t>
            </a:r>
          </a:p>
          <a:p>
            <a:endParaRPr lang="en-GB" baseline="0" dirty="0" smtClean="0"/>
          </a:p>
          <a:p>
            <a:pPr marL="108000" indent="-108000"/>
            <a:endParaRPr lang="en-GB" dirty="0" smtClean="0"/>
          </a:p>
          <a:p>
            <a:endParaRPr lang="en-GB" dirty="0"/>
          </a:p>
        </p:txBody>
      </p:sp>
      <p:sp>
        <p:nvSpPr>
          <p:cNvPr id="4" name="Date Placeholder 3"/>
          <p:cNvSpPr>
            <a:spLocks noGrp="1"/>
          </p:cNvSpPr>
          <p:nvPr>
            <p:ph type="dt" idx="10"/>
          </p:nvPr>
        </p:nvSpPr>
        <p:spPr/>
        <p:txBody>
          <a:bodyPr/>
          <a:lstStyle/>
          <a:p>
            <a:fld id="{22A05406-F2A8-4294-8014-B5FE4F8955F9}"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28000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b="1" dirty="0" smtClean="0"/>
              <a:t>Students have expectations</a:t>
            </a:r>
            <a:r>
              <a:rPr lang="en-GB" b="1" baseline="0" dirty="0" smtClean="0"/>
              <a:t> regarding technology.</a:t>
            </a:r>
            <a:endParaRPr lang="en-GB" dirty="0" smtClean="0"/>
          </a:p>
          <a:p>
            <a:pPr marL="0" indent="0">
              <a:buFont typeface="Wingdings" panose="05000000000000000000" pitchFamily="2" charset="2"/>
              <a:buNone/>
            </a:pPr>
            <a:r>
              <a:rPr lang="en-GB" dirty="0" smtClean="0"/>
              <a:t>They expect to be</a:t>
            </a:r>
            <a:r>
              <a:rPr lang="en-GB" baseline="0" dirty="0" smtClean="0"/>
              <a:t> able to use their own devices. </a:t>
            </a:r>
            <a:r>
              <a:rPr lang="en-GB" dirty="0" smtClean="0"/>
              <a:t>What</a:t>
            </a:r>
            <a:r>
              <a:rPr lang="en-GB" baseline="0" dirty="0" smtClean="0"/>
              <a:t> policies and procurement criteria will ensure this?</a:t>
            </a: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They may be increasingly dependent on their</a:t>
            </a:r>
            <a:r>
              <a:rPr lang="en-GB" baseline="0" dirty="0" smtClean="0"/>
              <a:t> devices to support their independence. </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Personas: 4 examples of why learners “can’t live” without their phones. People for whom their technology is a life line. Link to </a:t>
            </a:r>
            <a:r>
              <a:rPr lang="en-GB" sz="900" u="sng" kern="1200" dirty="0" smtClean="0">
                <a:solidFill>
                  <a:schemeClr val="tx1"/>
                </a:solidFill>
                <a:effectLst/>
                <a:latin typeface="+mn-lt"/>
                <a:ea typeface="+mn-ea"/>
                <a:cs typeface="+mn-cs"/>
                <a:hlinkClick r:id="rId3"/>
              </a:rPr>
              <a:t>Transcripts</a:t>
            </a:r>
            <a:endParaRPr lang="en-GB" sz="900" u="sng" kern="1200" dirty="0" smtClean="0">
              <a:solidFill>
                <a:schemeClr val="tx1"/>
              </a:solidFill>
              <a:effectLst/>
              <a:latin typeface="+mn-lt"/>
              <a:ea typeface="+mn-ea"/>
              <a:cs typeface="+mn-cs"/>
            </a:endParaRP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baseline="0"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aseline="0" dirty="0" smtClean="0"/>
              <a:t>Text to Speech can be crucial to dyslexics who have problems decoding text and planning and organising. </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aseline="0" dirty="0" smtClean="0"/>
              <a:t>Others can also benefit from</a:t>
            </a:r>
            <a:r>
              <a:rPr lang="en-GB" dirty="0" smtClean="0"/>
              <a:t> TTS captured from webpages (</a:t>
            </a:r>
            <a:r>
              <a:rPr lang="en-GB" baseline="0" dirty="0" smtClean="0"/>
              <a:t>ESOL,</a:t>
            </a:r>
            <a:r>
              <a:rPr lang="en-GB" dirty="0" smtClean="0"/>
              <a:t> ASD, and VI</a:t>
            </a:r>
            <a:r>
              <a:rPr lang="en-GB" baseline="0" dirty="0" smtClean="0"/>
              <a:t> ) </a:t>
            </a:r>
            <a:r>
              <a:rPr lang="en-GB" dirty="0" smtClean="0"/>
              <a:t>and sent as</a:t>
            </a:r>
            <a:r>
              <a:rPr lang="en-GB" baseline="0" dirty="0" smtClean="0"/>
              <a:t> an</a:t>
            </a:r>
            <a:r>
              <a:rPr lang="en-GB" dirty="0" smtClean="0"/>
              <a:t> MP3 on their phones</a:t>
            </a:r>
            <a:r>
              <a:rPr lang="en-GB" baseline="0" dirty="0" smtClean="0"/>
              <a:t> using </a:t>
            </a:r>
            <a:r>
              <a:rPr lang="en-GB" i="1" baseline="0" dirty="0" err="1" smtClean="0"/>
              <a:t>Balabolka</a:t>
            </a:r>
            <a:r>
              <a:rPr lang="en-GB" baseline="0" dirty="0" smtClean="0"/>
              <a:t> or other </a:t>
            </a:r>
            <a:r>
              <a:rPr lang="en-GB" sz="900" u="sng" kern="1200" dirty="0" smtClean="0">
                <a:solidFill>
                  <a:schemeClr val="tx1"/>
                </a:solidFill>
                <a:effectLst/>
                <a:latin typeface="+mn-lt"/>
                <a:ea typeface="+mn-ea"/>
                <a:cs typeface="+mn-cs"/>
                <a:hlinkClick r:id="rId4"/>
              </a:rPr>
              <a:t>Free and Open source</a:t>
            </a:r>
            <a:r>
              <a:rPr lang="en-GB" sz="900" kern="1200" dirty="0" smtClean="0">
                <a:solidFill>
                  <a:schemeClr val="tx1"/>
                </a:solidFill>
                <a:effectLst/>
                <a:latin typeface="+mn-lt"/>
                <a:ea typeface="+mn-ea"/>
                <a:cs typeface="+mn-cs"/>
              </a:rPr>
              <a:t> </a:t>
            </a:r>
            <a:r>
              <a:rPr lang="en-GB" baseline="0" dirty="0" smtClean="0"/>
              <a:t>software</a:t>
            </a:r>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endParaRPr lang="en-GB" b="1"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b="1" dirty="0" smtClean="0"/>
              <a:t>What are the consequences of not meeting their needs and expectations? </a:t>
            </a: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For the organisation: Extra </a:t>
            </a:r>
            <a:r>
              <a:rPr lang="en-GB" dirty="0" smtClean="0"/>
              <a:t>cost; </a:t>
            </a:r>
            <a:r>
              <a:rPr lang="en-GB" dirty="0" smtClean="0"/>
              <a:t>personal</a:t>
            </a:r>
            <a:r>
              <a:rPr lang="en-GB" baseline="0" dirty="0" smtClean="0"/>
              <a:t> </a:t>
            </a:r>
            <a:r>
              <a:rPr lang="en-GB" dirty="0" smtClean="0"/>
              <a:t>support with note-taking, study skills, reading, exams. The</a:t>
            </a:r>
            <a:r>
              <a:rPr lang="en-GB" baseline="0" dirty="0" smtClean="0"/>
              <a:t> cost of specialist software, equipment loan and management. </a:t>
            </a:r>
            <a:endParaRPr lang="en-GB" dirty="0" smtClean="0"/>
          </a:p>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dirty="0" smtClean="0"/>
              <a:t>For</a:t>
            </a:r>
            <a:r>
              <a:rPr lang="en-GB" baseline="0" dirty="0" smtClean="0"/>
              <a:t> the learner: Mi</a:t>
            </a:r>
            <a:r>
              <a:rPr lang="en-GB" dirty="0" smtClean="0"/>
              <a:t>ssed opportunities</a:t>
            </a:r>
            <a:r>
              <a:rPr lang="en-GB" baseline="0" dirty="0" smtClean="0"/>
              <a:t> and repeated mistakes, extra time wasted and lower achievement. </a:t>
            </a:r>
            <a:r>
              <a:rPr lang="en-GB" dirty="0" smtClean="0"/>
              <a:t>That’s not even counting those with sensory, cognitive or mobility</a:t>
            </a:r>
            <a:r>
              <a:rPr lang="en-GB" baseline="0" dirty="0" smtClean="0"/>
              <a:t> </a:t>
            </a:r>
            <a:r>
              <a:rPr lang="en-GB" baseline="0" dirty="0" smtClean="0"/>
              <a:t>impairments, where </a:t>
            </a:r>
            <a:r>
              <a:rPr lang="en-GB" baseline="0" dirty="0" smtClean="0"/>
              <a:t>technology can save on costs for </a:t>
            </a:r>
            <a:r>
              <a:rPr lang="en-GB" baseline="0" dirty="0" smtClean="0"/>
              <a:t>communicating, </a:t>
            </a:r>
            <a:r>
              <a:rPr lang="en-GB" dirty="0" smtClean="0"/>
              <a:t>signers, travel support and</a:t>
            </a:r>
            <a:r>
              <a:rPr lang="en-GB" baseline="0" dirty="0" smtClean="0"/>
              <a:t> expensive equipment like AAC devices, readers or magnifiers.</a:t>
            </a:r>
            <a:r>
              <a:rPr lang="en-GB" dirty="0" smtClean="0"/>
              <a:t> </a:t>
            </a:r>
            <a:endParaRPr lang="en-GB" dirty="0"/>
          </a:p>
        </p:txBody>
      </p:sp>
      <p:sp>
        <p:nvSpPr>
          <p:cNvPr id="4" name="Date Placeholder 3"/>
          <p:cNvSpPr>
            <a:spLocks noGrp="1"/>
          </p:cNvSpPr>
          <p:nvPr>
            <p:ph type="dt" idx="10"/>
          </p:nvPr>
        </p:nvSpPr>
        <p:spPr/>
        <p:txBody>
          <a:bodyPr/>
          <a:lstStyle/>
          <a:p>
            <a:fld id="{E101EFDE-CF1E-4645-AD97-8ED0DC9F50C9}"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2027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900" b="1" kern="1200" dirty="0" smtClean="0">
                <a:solidFill>
                  <a:schemeClr val="tx1"/>
                </a:solidFill>
                <a:effectLst/>
                <a:latin typeface="+mn-lt"/>
                <a:ea typeface="+mn-ea"/>
                <a:cs typeface="+mn-cs"/>
              </a:rPr>
              <a:t>FE</a:t>
            </a:r>
            <a:r>
              <a:rPr lang="en-GB" sz="900" b="1" kern="1200" baseline="0" dirty="0" smtClean="0">
                <a:solidFill>
                  <a:schemeClr val="tx1"/>
                </a:solidFill>
                <a:effectLst/>
                <a:latin typeface="+mn-lt"/>
                <a:ea typeface="+mn-ea"/>
                <a:cs typeface="+mn-cs"/>
              </a:rPr>
              <a:t> </a:t>
            </a:r>
            <a:r>
              <a:rPr lang="en-GB" sz="900" b="1" kern="1200" baseline="0" dirty="0" smtClean="0">
                <a:solidFill>
                  <a:schemeClr val="tx1"/>
                </a:solidFill>
                <a:effectLst/>
                <a:latin typeface="+mn-lt"/>
                <a:ea typeface="+mn-ea"/>
                <a:cs typeface="+mn-cs"/>
              </a:rPr>
              <a:t>Discussion topic: </a:t>
            </a:r>
          </a:p>
          <a:p>
            <a:pPr marL="0" indent="0">
              <a:buNone/>
            </a:pPr>
            <a:r>
              <a:rPr lang="en-GB" sz="900" kern="1200" dirty="0" smtClean="0">
                <a:solidFill>
                  <a:schemeClr val="tx1"/>
                </a:solidFill>
                <a:effectLst/>
                <a:latin typeface="+mn-lt"/>
                <a:ea typeface="+mn-ea"/>
                <a:cs typeface="+mn-cs"/>
              </a:rPr>
              <a:t>FELTAG </a:t>
            </a:r>
            <a:r>
              <a:rPr lang="en-GB" sz="900" kern="1200" dirty="0" err="1" smtClean="0">
                <a:solidFill>
                  <a:schemeClr val="tx1"/>
                </a:solidFill>
                <a:effectLst/>
                <a:latin typeface="+mn-lt"/>
                <a:ea typeface="+mn-ea"/>
                <a:cs typeface="+mn-cs"/>
              </a:rPr>
              <a:t>eTAG</a:t>
            </a:r>
            <a:r>
              <a:rPr lang="en-GB" sz="900" kern="1200" dirty="0" smtClean="0">
                <a:solidFill>
                  <a:schemeClr val="tx1"/>
                </a:solidFill>
                <a:effectLst/>
                <a:latin typeface="+mn-lt"/>
                <a:ea typeface="+mn-ea"/>
                <a:cs typeface="+mn-cs"/>
              </a:rPr>
              <a:t>. Assessment criteria in Area Based Review tool includes widening participation at the same time as your provision and support services will move to more online delivery. The profile of learners in mainstream FE is changing this impacts on staff skills, CPD and support needs. This has massive access implications for students, How can you ensure they can access resources as you extend your reach, geographically or otherwise.  How do you develop staff skills in supporting leaners effectively and manage partnerships in business and shared services efficiently. </a:t>
            </a:r>
          </a:p>
          <a:p>
            <a:pPr marL="0" indent="0">
              <a:buNone/>
            </a:pPr>
            <a:endParaRPr lang="en-GB" sz="900" kern="1200" dirty="0" smtClean="0">
              <a:solidFill>
                <a:schemeClr val="tx1"/>
              </a:solidFill>
              <a:effectLst/>
              <a:latin typeface="+mn-lt"/>
              <a:ea typeface="+mn-ea"/>
              <a:cs typeface="+mn-cs"/>
            </a:endParaRPr>
          </a:p>
          <a:p>
            <a:pPr marL="0" indent="0">
              <a:buNone/>
            </a:pPr>
            <a:r>
              <a:rPr lang="en-GB" sz="900" b="1" kern="1200" dirty="0" smtClean="0">
                <a:solidFill>
                  <a:schemeClr val="tx1"/>
                </a:solidFill>
                <a:effectLst/>
                <a:latin typeface="+mn-lt"/>
                <a:ea typeface="+mn-ea"/>
                <a:cs typeface="+mn-cs"/>
              </a:rPr>
              <a:t>HE </a:t>
            </a:r>
            <a:r>
              <a:rPr lang="en-GB" sz="900" b="1" kern="1200" dirty="0" smtClean="0">
                <a:solidFill>
                  <a:schemeClr val="tx1"/>
                </a:solidFill>
                <a:effectLst/>
                <a:latin typeface="+mn-lt"/>
                <a:ea typeface="+mn-ea"/>
                <a:cs typeface="+mn-cs"/>
              </a:rPr>
              <a:t>Discussion topic: </a:t>
            </a:r>
          </a:p>
          <a:p>
            <a:pPr marL="0" indent="0">
              <a:buNone/>
            </a:pPr>
            <a:r>
              <a:rPr lang="en-GB" sz="900" kern="1200" dirty="0" smtClean="0">
                <a:solidFill>
                  <a:schemeClr val="tx1"/>
                </a:solidFill>
                <a:effectLst/>
                <a:latin typeface="+mn-lt"/>
                <a:ea typeface="+mn-ea"/>
                <a:cs typeface="+mn-cs"/>
              </a:rPr>
              <a:t>Widening</a:t>
            </a:r>
            <a:r>
              <a:rPr lang="en-GB" sz="900" kern="1200" baseline="0" dirty="0" smtClean="0">
                <a:solidFill>
                  <a:schemeClr val="tx1"/>
                </a:solidFill>
                <a:effectLst/>
                <a:latin typeface="+mn-lt"/>
                <a:ea typeface="+mn-ea"/>
                <a:cs typeface="+mn-cs"/>
              </a:rPr>
              <a:t> delivery and meeting students needs. Proposed DSA </a:t>
            </a:r>
            <a:r>
              <a:rPr lang="en-GB" sz="900" kern="1200" baseline="0" dirty="0" smtClean="0">
                <a:solidFill>
                  <a:schemeClr val="tx1"/>
                </a:solidFill>
                <a:effectLst/>
                <a:latin typeface="+mn-lt"/>
                <a:ea typeface="+mn-ea"/>
                <a:cs typeface="+mn-cs"/>
              </a:rPr>
              <a:t>changes and </a:t>
            </a:r>
            <a:r>
              <a:rPr lang="en-GB" sz="900" kern="1200" baseline="0" dirty="0" smtClean="0">
                <a:solidFill>
                  <a:schemeClr val="tx1"/>
                </a:solidFill>
                <a:effectLst/>
                <a:latin typeface="+mn-lt"/>
                <a:ea typeface="+mn-ea"/>
                <a:cs typeface="+mn-cs"/>
              </a:rPr>
              <a:t>the impact on staff </a:t>
            </a:r>
            <a:r>
              <a:rPr lang="en-GB" sz="900" kern="1200" baseline="0" dirty="0" smtClean="0">
                <a:solidFill>
                  <a:schemeClr val="tx1"/>
                </a:solidFill>
                <a:effectLst/>
                <a:latin typeface="+mn-lt"/>
                <a:ea typeface="+mn-ea"/>
                <a:cs typeface="+mn-cs"/>
              </a:rPr>
              <a:t>skills </a:t>
            </a:r>
            <a:r>
              <a:rPr lang="en-GB" sz="900" kern="1200" baseline="0" dirty="0" smtClean="0">
                <a:solidFill>
                  <a:schemeClr val="tx1"/>
                </a:solidFill>
                <a:effectLst/>
                <a:latin typeface="+mn-lt"/>
                <a:ea typeface="+mn-ea"/>
                <a:cs typeface="+mn-cs"/>
              </a:rPr>
              <a:t>and willingness </a:t>
            </a:r>
            <a:r>
              <a:rPr lang="en-GB" sz="900" kern="1200" baseline="0" dirty="0" smtClean="0">
                <a:solidFill>
                  <a:schemeClr val="tx1"/>
                </a:solidFill>
                <a:effectLst/>
                <a:latin typeface="+mn-lt"/>
                <a:ea typeface="+mn-ea"/>
                <a:cs typeface="+mn-cs"/>
              </a:rPr>
              <a:t>to engage with </a:t>
            </a:r>
            <a:r>
              <a:rPr lang="en-GB" sz="900" kern="1200" baseline="0" dirty="0" smtClean="0">
                <a:solidFill>
                  <a:schemeClr val="tx1"/>
                </a:solidFill>
                <a:effectLst/>
                <a:latin typeface="+mn-lt"/>
                <a:ea typeface="+mn-ea"/>
                <a:cs typeface="+mn-cs"/>
              </a:rPr>
              <a:t>responsibility for providing alternative </a:t>
            </a:r>
            <a:r>
              <a:rPr lang="en-GB" sz="900" kern="1200" baseline="0" dirty="0" smtClean="0">
                <a:solidFill>
                  <a:schemeClr val="tx1"/>
                </a:solidFill>
                <a:effectLst/>
                <a:latin typeface="+mn-lt"/>
                <a:ea typeface="+mn-ea"/>
                <a:cs typeface="+mn-cs"/>
              </a:rPr>
              <a:t>formats, lecture capture and inclusive curriculum design and delivery.</a:t>
            </a:r>
            <a:endParaRPr lang="en-GB" sz="900" kern="1200" dirty="0" smtClean="0">
              <a:solidFill>
                <a:schemeClr val="tx1"/>
              </a:solidFill>
              <a:effectLst/>
              <a:latin typeface="+mn-lt"/>
              <a:ea typeface="+mn-ea"/>
              <a:cs typeface="+mn-cs"/>
            </a:endParaRPr>
          </a:p>
          <a:p>
            <a:pPr marL="0" indent="0">
              <a:buNone/>
            </a:pPr>
            <a:r>
              <a:rPr lang="en-GB" sz="900" kern="1200" dirty="0" smtClean="0">
                <a:solidFill>
                  <a:schemeClr val="tx1"/>
                </a:solidFill>
                <a:effectLst/>
                <a:latin typeface="+mn-lt"/>
                <a:ea typeface="+mn-ea"/>
                <a:cs typeface="+mn-cs"/>
              </a:rPr>
              <a:t> </a:t>
            </a:r>
          </a:p>
          <a:p>
            <a:pPr marL="0" indent="0">
              <a:buNone/>
            </a:pPr>
            <a:r>
              <a:rPr lang="en-GB" sz="900" kern="1200" dirty="0" smtClean="0">
                <a:solidFill>
                  <a:schemeClr val="tx1"/>
                </a:solidFill>
                <a:effectLst/>
                <a:latin typeface="+mn-lt"/>
                <a:ea typeface="+mn-ea"/>
                <a:cs typeface="+mn-cs"/>
              </a:rPr>
              <a:t>Sharing </a:t>
            </a:r>
            <a:r>
              <a:rPr lang="en-GB" sz="900" kern="1200" dirty="0" smtClean="0">
                <a:solidFill>
                  <a:schemeClr val="tx1"/>
                </a:solidFill>
                <a:effectLst/>
                <a:latin typeface="+mn-lt"/>
                <a:ea typeface="+mn-ea"/>
                <a:cs typeface="+mn-cs"/>
              </a:rPr>
              <a:t>resources:</a:t>
            </a:r>
          </a:p>
          <a:p>
            <a:pPr marL="0" indent="0">
              <a:buNone/>
            </a:pPr>
            <a:r>
              <a:rPr lang="en-GB" sz="900" kern="1200" dirty="0" smtClean="0">
                <a:solidFill>
                  <a:schemeClr val="tx1"/>
                </a:solidFill>
                <a:effectLst/>
                <a:latin typeface="+mn-lt"/>
                <a:ea typeface="+mn-ea"/>
                <a:cs typeface="+mn-cs"/>
              </a:rPr>
              <a:t>Is </a:t>
            </a:r>
            <a:r>
              <a:rPr lang="en-GB" sz="900" kern="1200" dirty="0" smtClean="0">
                <a:solidFill>
                  <a:schemeClr val="tx1"/>
                </a:solidFill>
                <a:effectLst/>
                <a:latin typeface="+mn-lt"/>
                <a:ea typeface="+mn-ea"/>
                <a:cs typeface="+mn-cs"/>
              </a:rPr>
              <a:t>the VLE,</a:t>
            </a:r>
            <a:r>
              <a:rPr lang="en-GB" sz="900" kern="1200" baseline="0" dirty="0" smtClean="0">
                <a:solidFill>
                  <a:schemeClr val="tx1"/>
                </a:solidFill>
                <a:effectLst/>
                <a:latin typeface="+mn-lt"/>
                <a:ea typeface="+mn-ea"/>
                <a:cs typeface="+mn-cs"/>
              </a:rPr>
              <a:t> Library platform and other software </a:t>
            </a:r>
            <a:r>
              <a:rPr lang="en-GB" sz="900" kern="1200" dirty="0" smtClean="0">
                <a:solidFill>
                  <a:schemeClr val="tx1"/>
                </a:solidFill>
                <a:effectLst/>
                <a:latin typeface="+mn-lt"/>
                <a:ea typeface="+mn-ea"/>
                <a:cs typeface="+mn-cs"/>
              </a:rPr>
              <a:t>accessible to all the students and do the resources meet their needs? Are the </a:t>
            </a:r>
            <a:r>
              <a:rPr lang="en-GB" sz="900" kern="1200" dirty="0" smtClean="0">
                <a:solidFill>
                  <a:schemeClr val="tx1"/>
                </a:solidFill>
                <a:effectLst/>
                <a:latin typeface="+mn-lt"/>
                <a:ea typeface="+mn-ea"/>
                <a:cs typeface="+mn-cs"/>
              </a:rPr>
              <a:t>Teaching &amp; Learning </a:t>
            </a:r>
            <a:r>
              <a:rPr lang="en-GB" sz="900" kern="1200" dirty="0" smtClean="0">
                <a:solidFill>
                  <a:schemeClr val="tx1"/>
                </a:solidFill>
                <a:effectLst/>
                <a:latin typeface="+mn-lt"/>
                <a:ea typeface="+mn-ea"/>
                <a:cs typeface="+mn-cs"/>
              </a:rPr>
              <a:t>environments offering what they need </a:t>
            </a:r>
            <a:r>
              <a:rPr lang="en-GB" sz="900" kern="1200" dirty="0" smtClean="0">
                <a:solidFill>
                  <a:schemeClr val="tx1"/>
                </a:solidFill>
                <a:effectLst/>
                <a:latin typeface="+mn-lt"/>
                <a:ea typeface="+mn-ea"/>
                <a:cs typeface="+mn-cs"/>
              </a:rPr>
              <a:t>such</a:t>
            </a:r>
            <a:r>
              <a:rPr lang="en-GB" sz="900" kern="1200" baseline="0" dirty="0" smtClean="0">
                <a:solidFill>
                  <a:schemeClr val="tx1"/>
                </a:solidFill>
                <a:effectLst/>
                <a:latin typeface="+mn-lt"/>
                <a:ea typeface="+mn-ea"/>
                <a:cs typeface="+mn-cs"/>
              </a:rPr>
              <a:t> as</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mobile access to support personalised </a:t>
            </a:r>
            <a:r>
              <a:rPr lang="en-GB" sz="900" kern="1200" dirty="0" smtClean="0">
                <a:solidFill>
                  <a:schemeClr val="tx1"/>
                </a:solidFill>
                <a:effectLst/>
                <a:latin typeface="+mn-lt"/>
                <a:ea typeface="+mn-ea"/>
                <a:cs typeface="+mn-cs"/>
              </a:rPr>
              <a:t>learning? </a:t>
            </a:r>
            <a:r>
              <a:rPr lang="en-GB" sz="900" kern="1200" dirty="0" smtClean="0">
                <a:solidFill>
                  <a:schemeClr val="tx1"/>
                </a:solidFill>
                <a:effectLst/>
                <a:latin typeface="+mn-lt"/>
                <a:ea typeface="+mn-ea"/>
                <a:cs typeface="+mn-cs"/>
              </a:rPr>
              <a:t>Does the design of learning activities, curriculum and assessment activities allow them to participate fully and demonstrate achievement appropriately? </a:t>
            </a:r>
          </a:p>
          <a:p>
            <a:pPr marL="0" indent="0">
              <a:buNone/>
            </a:pPr>
            <a:r>
              <a:rPr lang="en-GB" sz="900" kern="1200" dirty="0" smtClean="0">
                <a:solidFill>
                  <a:schemeClr val="tx1"/>
                </a:solidFill>
                <a:effectLst/>
                <a:latin typeface="+mn-lt"/>
                <a:ea typeface="+mn-ea"/>
                <a:cs typeface="+mn-cs"/>
              </a:rPr>
              <a:t> </a:t>
            </a:r>
          </a:p>
          <a:p>
            <a:pPr marL="0" indent="0">
              <a:buNone/>
            </a:pPr>
            <a:r>
              <a:rPr lang="en-GB" sz="900" i="1" kern="1200" dirty="0" smtClean="0">
                <a:solidFill>
                  <a:schemeClr val="tx1"/>
                </a:solidFill>
                <a:effectLst/>
                <a:latin typeface="+mn-lt"/>
                <a:ea typeface="+mn-ea"/>
                <a:cs typeface="+mn-cs"/>
              </a:rPr>
              <a:t>Jisc A&amp;I SSs offer advice on making better use of existing built-in and free resources and in anticipation of this move towards more online provision.</a:t>
            </a:r>
          </a:p>
          <a:p>
            <a:pPr marL="0" indent="0">
              <a:buNone/>
            </a:pPr>
            <a:r>
              <a:rPr lang="en-GB" sz="900" b="1" u="none" strike="noStrike" kern="1200" dirty="0" smtClean="0">
                <a:solidFill>
                  <a:schemeClr val="tx1"/>
                </a:solidFill>
                <a:effectLst/>
                <a:latin typeface="+mn-lt"/>
                <a:ea typeface="+mn-ea"/>
                <a:cs typeface="+mn-cs"/>
                <a:hlinkClick r:id="rId3"/>
              </a:rPr>
              <a:t>Technology, Policy and accessible practice</a:t>
            </a:r>
            <a:r>
              <a:rPr lang="en-GB" sz="900" kern="1200" dirty="0" smtClean="0">
                <a:solidFill>
                  <a:schemeClr val="tx1"/>
                </a:solidFill>
                <a:effectLst/>
                <a:latin typeface="+mn-lt"/>
                <a:ea typeface="+mn-ea"/>
                <a:cs typeface="+mn-cs"/>
              </a:rPr>
              <a:t> </a:t>
            </a:r>
          </a:p>
          <a:p>
            <a:pPr marL="0" indent="0">
              <a:buNone/>
            </a:pPr>
            <a:r>
              <a:rPr lang="en-GB" sz="900" b="1" u="none" strike="noStrike" kern="1200" dirty="0" smtClean="0">
                <a:solidFill>
                  <a:schemeClr val="tx1"/>
                </a:solidFill>
                <a:effectLst/>
                <a:latin typeface="+mn-lt"/>
                <a:ea typeface="+mn-ea"/>
                <a:cs typeface="+mn-cs"/>
                <a:hlinkClick r:id="rId4"/>
              </a:rPr>
              <a:t>How your organisation can support</a:t>
            </a:r>
            <a:r>
              <a:rPr lang="en-GB" sz="900" kern="1200" dirty="0" smtClean="0">
                <a:solidFill>
                  <a:schemeClr val="tx1"/>
                </a:solidFill>
                <a:effectLst/>
                <a:latin typeface="+mn-lt"/>
                <a:ea typeface="+mn-ea"/>
                <a:cs typeface="+mn-cs"/>
              </a:rPr>
              <a:t> learners with disabilities using technology</a:t>
            </a:r>
          </a:p>
          <a:p>
            <a:pPr marL="0" indent="0">
              <a:buNone/>
            </a:pPr>
            <a:r>
              <a:rPr lang="en-GB" sz="900" b="1" u="none" strike="noStrike" kern="1200" dirty="0" smtClean="0">
                <a:solidFill>
                  <a:schemeClr val="tx1"/>
                </a:solidFill>
                <a:effectLst/>
                <a:latin typeface="+mn-lt"/>
                <a:ea typeface="+mn-ea"/>
                <a:cs typeface="+mn-cs"/>
                <a:hlinkClick r:id="rId5"/>
              </a:rPr>
              <a:t>How you can make resources accessible</a:t>
            </a:r>
            <a:endParaRPr lang="en-GB" sz="900" b="1" u="none" strike="noStrike" kern="1200" dirty="0" smtClean="0">
              <a:solidFill>
                <a:schemeClr val="tx1"/>
              </a:solidFill>
              <a:effectLst/>
              <a:latin typeface="+mn-lt"/>
              <a:ea typeface="+mn-ea"/>
              <a:cs typeface="+mn-cs"/>
            </a:endParaRPr>
          </a:p>
          <a:p>
            <a:pPr marL="0" indent="0">
              <a:buNone/>
            </a:pPr>
            <a:r>
              <a:rPr lang="en-GB" sz="900" kern="1200" baseline="0" dirty="0" smtClean="0">
                <a:solidFill>
                  <a:schemeClr val="tx1"/>
                </a:solidFill>
                <a:effectLst/>
                <a:latin typeface="+mn-lt"/>
                <a:ea typeface="+mn-ea"/>
                <a:cs typeface="+mn-cs"/>
              </a:rPr>
              <a:t>alternative formats </a:t>
            </a:r>
          </a:p>
          <a:p>
            <a:pPr marL="0" indent="0" rtl="0">
              <a:buNone/>
            </a:pPr>
            <a:r>
              <a:rPr lang="en-GB" u="sng" dirty="0" smtClean="0">
                <a:effectLst/>
              </a:rPr>
              <a:t>Jisc guide</a:t>
            </a:r>
            <a:r>
              <a:rPr lang="en-GB" u="sng" baseline="0" dirty="0" smtClean="0">
                <a:effectLst/>
              </a:rPr>
              <a:t> on </a:t>
            </a:r>
            <a:r>
              <a:rPr lang="en-GB" u="sng" dirty="0" smtClean="0">
                <a:effectLst/>
                <a:hlinkClick r:id="rId6"/>
              </a:rPr>
              <a:t>Widening</a:t>
            </a:r>
            <a:br>
              <a:rPr lang="en-GB" u="sng" dirty="0" smtClean="0">
                <a:effectLst/>
                <a:hlinkClick r:id="rId6"/>
              </a:rPr>
            </a:br>
            <a:r>
              <a:rPr lang="en-GB" u="sng" dirty="0" smtClean="0">
                <a:effectLst/>
                <a:hlinkClick r:id="rId6"/>
              </a:rPr>
              <a:t>participation</a:t>
            </a:r>
            <a:endParaRPr lang="en-GB" u="sng" dirty="0" smtClean="0">
              <a:effectLst/>
            </a:endParaRPr>
          </a:p>
          <a:p>
            <a:endParaRPr lang="en-GB" dirty="0"/>
          </a:p>
        </p:txBody>
      </p:sp>
      <p:sp>
        <p:nvSpPr>
          <p:cNvPr id="4" name="Date Placeholder 3"/>
          <p:cNvSpPr>
            <a:spLocks noGrp="1"/>
          </p:cNvSpPr>
          <p:nvPr>
            <p:ph type="dt" idx="10"/>
          </p:nvPr>
        </p:nvSpPr>
        <p:spPr/>
        <p:txBody>
          <a:bodyPr/>
          <a:lstStyle/>
          <a:p>
            <a:fld id="{294B4B42-D41B-4A41-A712-B40F380F92EB}"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32496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None/>
              <a:tabLst/>
              <a:defRPr/>
            </a:pPr>
            <a:r>
              <a:rPr lang="en-GB" sz="900" b="1" kern="1200" dirty="0" smtClean="0">
                <a:solidFill>
                  <a:schemeClr val="tx1"/>
                </a:solidFill>
                <a:effectLst/>
                <a:latin typeface="+mn-lt"/>
                <a:ea typeface="+mn-ea"/>
                <a:cs typeface="+mn-cs"/>
              </a:rPr>
              <a:t>FE Residential - Scenario / Challenge FELTAG and reasonable adjustment</a:t>
            </a:r>
            <a:endParaRPr lang="en-GB" sz="900" kern="1200" dirty="0" smtClean="0">
              <a:solidFill>
                <a:schemeClr val="tx1"/>
              </a:solidFill>
              <a:effectLst/>
              <a:latin typeface="+mn-lt"/>
              <a:ea typeface="+mn-ea"/>
              <a:cs typeface="+mn-cs"/>
            </a:endParaRPr>
          </a:p>
          <a:p>
            <a:pPr marL="0" indent="0">
              <a:buNone/>
            </a:pPr>
            <a:r>
              <a:rPr lang="en-GB" sz="900" kern="1200" dirty="0" smtClean="0">
                <a:solidFill>
                  <a:schemeClr val="tx1"/>
                </a:solidFill>
                <a:effectLst/>
                <a:latin typeface="+mn-lt"/>
                <a:ea typeface="+mn-ea"/>
                <a:cs typeface="+mn-cs"/>
              </a:rPr>
              <a:t>The FELTAG proposals for increased online delivery of courses have particular implications for learners with disabilities who may experience more barriers to accessing course content.</a:t>
            </a:r>
          </a:p>
          <a:p>
            <a:pPr marL="0" indent="0">
              <a:buNone/>
            </a:pPr>
            <a:r>
              <a:rPr lang="en-GB" sz="900" kern="1200" dirty="0" smtClean="0">
                <a:solidFill>
                  <a:schemeClr val="tx1"/>
                </a:solidFill>
                <a:effectLst/>
                <a:latin typeface="+mn-lt"/>
                <a:ea typeface="+mn-ea"/>
                <a:cs typeface="+mn-cs"/>
              </a:rPr>
              <a:t> </a:t>
            </a:r>
          </a:p>
          <a:p>
            <a:pPr marL="0" indent="0">
              <a:buNone/>
            </a:pPr>
            <a:r>
              <a:rPr lang="en-GB" sz="900" kern="1200" dirty="0" smtClean="0">
                <a:solidFill>
                  <a:schemeClr val="tx1"/>
                </a:solidFill>
                <a:effectLst/>
                <a:latin typeface="+mn-lt"/>
                <a:ea typeface="+mn-ea"/>
                <a:cs typeface="+mn-cs"/>
              </a:rPr>
              <a:t>There is an expectation in the Equality Act 2010 that reasonable adjustments will be made to your services and provision to anticipate their needs. Assistive technology and productivity tools will have a large role to play in ensuring all learners can participate fully in online aspects of courses and are properly supported by staff and motivated to achieve their learning objectives.</a:t>
            </a:r>
          </a:p>
          <a:p>
            <a:pPr marL="0" indent="0">
              <a:buNone/>
            </a:pPr>
            <a:r>
              <a:rPr lang="en-GB" sz="900" kern="1200" dirty="0" smtClean="0">
                <a:solidFill>
                  <a:schemeClr val="tx1"/>
                </a:solidFill>
                <a:effectLst/>
                <a:latin typeface="+mn-lt"/>
                <a:ea typeface="+mn-ea"/>
                <a:cs typeface="+mn-cs"/>
              </a:rPr>
              <a:t> </a:t>
            </a:r>
          </a:p>
          <a:p>
            <a:pPr marL="0" indent="0">
              <a:buNone/>
            </a:pPr>
            <a:r>
              <a:rPr lang="en-GB" sz="900" kern="1200" dirty="0" smtClean="0">
                <a:solidFill>
                  <a:schemeClr val="tx1"/>
                </a:solidFill>
                <a:effectLst/>
                <a:latin typeface="+mn-lt"/>
                <a:ea typeface="+mn-ea"/>
                <a:cs typeface="+mn-cs"/>
              </a:rPr>
              <a:t>These challenges will require a strategic approach to policy and procurement of ILT such as e-books, hardware and software; course design, VLE materials and the provision of accessible documents, as it is a reasonable expectation that all course materials can be accessed by all learners on the course. </a:t>
            </a:r>
          </a:p>
          <a:p>
            <a:pPr marL="0" indent="0">
              <a:buNone/>
            </a:pPr>
            <a:r>
              <a:rPr lang="en-GB" sz="900" kern="1200" dirty="0" smtClean="0">
                <a:solidFill>
                  <a:schemeClr val="tx1"/>
                </a:solidFill>
                <a:effectLst/>
                <a:latin typeface="+mn-lt"/>
                <a:ea typeface="+mn-ea"/>
                <a:cs typeface="+mn-cs"/>
              </a:rPr>
              <a:t> </a:t>
            </a:r>
          </a:p>
          <a:p>
            <a:pPr marL="0" indent="0">
              <a:buNone/>
            </a:pPr>
            <a:r>
              <a:rPr lang="en-GB" sz="900" b="1" i="1" kern="1200" dirty="0" smtClean="0">
                <a:solidFill>
                  <a:schemeClr val="tx1"/>
                </a:solidFill>
                <a:effectLst/>
                <a:latin typeface="+mn-lt"/>
                <a:ea typeface="+mn-ea"/>
                <a:cs typeface="+mn-cs"/>
              </a:rPr>
              <a:t>What plans do you have to address the impact of the changes?</a:t>
            </a:r>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dirty="0" smtClean="0"/>
          </a:p>
          <a:p>
            <a:pPr marL="0" indent="0">
              <a:buNone/>
            </a:pPr>
            <a:endParaRPr lang="en-GB" sz="900" b="1" u="none" strike="noStrike" kern="1200" dirty="0" smtClean="0">
              <a:solidFill>
                <a:schemeClr val="tx1"/>
              </a:solidFill>
              <a:effectLst/>
              <a:latin typeface="+mn-lt"/>
              <a:ea typeface="+mn-ea"/>
              <a:cs typeface="+mn-cs"/>
            </a:endParaRPr>
          </a:p>
          <a:p>
            <a:pPr marL="0" indent="0">
              <a:buNone/>
            </a:pPr>
            <a:endParaRPr lang="en-GB" sz="9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281D4FC9-219A-4E65-B747-0196D3B8BA04}" type="datetime1">
              <a:rPr lang="en-GB" smtClean="0"/>
              <a:t>24/11/2015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7287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fld id="{7D913C9D-DAA7-4B6A-AD48-782EA8C090A5}" type="datetime1">
              <a:rPr lang="en-GB" noProof="0" smtClean="0"/>
              <a:t>24/11/2015</a:t>
            </a:fld>
            <a:endParaRPr lang="en-GB" noProof="0" dirty="0"/>
          </a:p>
        </p:txBody>
      </p:sp>
      <p:sp>
        <p:nvSpPr>
          <p:cNvPr id="4" name="Footer Placeholder 3"/>
          <p:cNvSpPr>
            <a:spLocks noGrp="1"/>
          </p:cNvSpPr>
          <p:nvPr>
            <p:ph type="ftr" sz="quarter" idx="15"/>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72343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Jisc Slide (End Slide 1)">
    <p:spTree>
      <p:nvGrpSpPr>
        <p:cNvPr id="1" name=""/>
        <p:cNvGrpSpPr/>
        <p:nvPr/>
      </p:nvGrpSpPr>
      <p:grpSpPr>
        <a:xfrm>
          <a:off x="0" y="0"/>
          <a:ext cx="0" cy="0"/>
          <a:chOff x="0" y="0"/>
          <a:chExt cx="0" cy="0"/>
        </a:xfrm>
      </p:grpSpPr>
      <p:pic>
        <p:nvPicPr>
          <p:cNvPr id="9" name="Picture 8" descr="shutterstock_129615650_handphone(tomedi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743" y="637817"/>
            <a:ext cx="4691258" cy="5143500"/>
          </a:xfrm>
          <a:prstGeom prst="rect">
            <a:avLst/>
          </a:prstGeom>
        </p:spPr>
      </p:pic>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fld id="{08254CB8-EE9A-4A68-9E7C-296AB2C3C456}" type="datetime1">
              <a:rPr lang="en-GB" smtClean="0"/>
              <a:t>24/11/2015</a:t>
            </a:fld>
            <a:endParaRPr lang="en-GB" dirty="0"/>
          </a:p>
        </p:txBody>
      </p:sp>
      <p:sp>
        <p:nvSpPr>
          <p:cNvPr id="4" name="Footer Placeholder 3"/>
          <p:cNvSpPr>
            <a:spLocks noGrp="1"/>
          </p:cNvSpPr>
          <p:nvPr>
            <p:ph type="ftr" sz="quarter" idx="11"/>
          </p:nvPr>
        </p:nvSpPr>
        <p:spPr/>
        <p:txBody>
          <a:bodyPr/>
          <a:lstStyle/>
          <a:p>
            <a:r>
              <a:rPr lang="en-GB" smtClean="0"/>
              <a:t>Pleasing most of the people - most of the time</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77355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
        <p:nvSpPr>
          <p:cNvPr id="6"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fld id="{56ECFB9B-997F-442E-9011-70B0ECD0CFFD}" type="datetime1">
              <a:rPr lang="en-GB" noProof="0" smtClean="0"/>
              <a:t>24/11/2015</a:t>
            </a:fld>
            <a:endParaRPr lang="en-GB" noProof="0" dirty="0"/>
          </a:p>
        </p:txBody>
      </p:sp>
      <p:sp>
        <p:nvSpPr>
          <p:cNvPr id="8" name="Text Placeholder 8"/>
          <p:cNvSpPr>
            <a:spLocks noGrp="1"/>
          </p:cNvSpPr>
          <p:nvPr>
            <p:ph type="body" sz="quarter" idx="15" hasCustomPrompt="1"/>
          </p:nvPr>
        </p:nvSpPr>
        <p:spPr>
          <a:xfrm>
            <a:off x="216000" y="879750"/>
            <a:ext cx="6480000" cy="2159726"/>
          </a:xfrm>
          <a:prstGeom prst="rect">
            <a:avLst/>
          </a:prstGeom>
          <a:solidFill>
            <a:srgbClr val="FFFFFF">
              <a:alpha val="61176"/>
            </a:srgbClr>
          </a:solidFill>
        </p:spPr>
        <p:txBody>
          <a:bodyPr/>
          <a:lstStyle>
            <a:lvl1pPr marL="0" marR="0" indent="0" algn="l" defTabSz="685800" rtl="0" eaLnBrk="1" fontAlgn="auto" latinLnBrk="0" hangingPunct="1">
              <a:lnSpc>
                <a:spcPct val="90000"/>
              </a:lnSpc>
              <a:spcBef>
                <a:spcPts val="900"/>
              </a:spcBef>
              <a:spcAft>
                <a:spcPts val="0"/>
              </a:spcAft>
              <a:buClr>
                <a:schemeClr val="accent1"/>
              </a:buClr>
              <a:buSzPct val="120000"/>
              <a:buFont typeface="Corbel" panose="020B0503020204020204" pitchFamily="34" charset="0"/>
              <a:buNone/>
              <a:tabLst/>
              <a:defRPr lang="en-GB" sz="1600" b="0" i="0" baseline="0" noProof="0" dirty="0">
                <a:sym typeface="Wingdings" panose="05000000000000000000" pitchFamily="2" charset="2"/>
              </a:defRPr>
            </a:lvl1pPr>
          </a:lstStyle>
          <a:p>
            <a:r>
              <a:rPr lang="en-GB" sz="1800" noProof="0" dirty="0" smtClean="0"/>
              <a:t>The correct way to do it!</a:t>
            </a:r>
            <a:br>
              <a:rPr lang="en-GB" sz="1800" noProof="0" dirty="0" smtClean="0"/>
            </a:br>
            <a:r>
              <a:rPr lang="en-GB" sz="1800" noProof="0" dirty="0" smtClean="0"/>
              <a:t>Requires pre-cropped images…</a:t>
            </a:r>
            <a:br>
              <a:rPr lang="en-GB" sz="1800" noProof="0" dirty="0" smtClean="0"/>
            </a:br>
            <a:r>
              <a:rPr lang="en-GB" sz="1800" noProof="0" dirty="0" smtClean="0"/>
              <a:t>Add/change</a:t>
            </a:r>
            <a:r>
              <a:rPr lang="en-GB" sz="1800" baseline="0" noProof="0" dirty="0" smtClean="0"/>
              <a:t> background via: </a:t>
            </a:r>
            <a:br>
              <a:rPr lang="en-GB" sz="1800" baseline="0" noProof="0" dirty="0" smtClean="0"/>
            </a:br>
            <a:r>
              <a:rPr lang="en-GB" sz="1800" baseline="0" noProof="0" dirty="0" smtClean="0"/>
              <a:t>1/ Design Tab (or Right-click) &gt; Format Background &gt; Picture or texture fill &gt; Insert picture from File…</a:t>
            </a:r>
            <a:br>
              <a:rPr lang="en-GB" sz="1800" baseline="0" noProof="0" dirty="0" smtClean="0"/>
            </a:br>
            <a:r>
              <a:rPr lang="en-GB" sz="1800" baseline="0" noProof="0" dirty="0" smtClean="0"/>
              <a:t>2/ Delete this placeholder (it will show in the presentation )</a:t>
            </a:r>
            <a:br>
              <a:rPr lang="en-GB" sz="1800" baseline="0" noProof="0" dirty="0" smtClean="0"/>
            </a:br>
            <a:r>
              <a:rPr lang="en-GB" sz="1800" baseline="0" noProof="0" dirty="0" smtClean="0"/>
              <a:t>Slides based off this master can have *different* backgrounds</a:t>
            </a:r>
            <a:endParaRPr lang="en-GB" sz="1800" noProof="0" dirty="0" smtClean="0"/>
          </a:p>
        </p:txBody>
      </p:sp>
    </p:spTree>
    <p:extLst>
      <p:ext uri="{BB962C8B-B14F-4D97-AF65-F5344CB8AC3E}">
        <p14:creationId xmlns:p14="http://schemas.microsoft.com/office/powerpoint/2010/main" val="8729786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321"/>
            <a:ext cx="9142857" cy="5142857"/>
          </a:xfrm>
          <a:prstGeom prst="rect">
            <a:avLst/>
          </a:prstGeom>
        </p:spPr>
      </p:pic>
      <p:sp>
        <p:nvSpPr>
          <p:cNvPr id="11" name="Text Placeholder 8"/>
          <p:cNvSpPr>
            <a:spLocks noGrp="1"/>
          </p:cNvSpPr>
          <p:nvPr>
            <p:ph type="body" sz="quarter" idx="14" hasCustomPrompt="1"/>
          </p:nvPr>
        </p:nvSpPr>
        <p:spPr>
          <a:xfrm>
            <a:off x="216000" y="879750"/>
            <a:ext cx="6480000" cy="2159726"/>
          </a:xfrm>
          <a:prstGeom prst="rect">
            <a:avLst/>
          </a:prstGeom>
          <a:solidFill>
            <a:srgbClr val="FFFFFF">
              <a:alpha val="61176"/>
            </a:srgbClr>
          </a:solidFill>
        </p:spPr>
        <p:txBody>
          <a:bodyPr/>
          <a:lstStyle>
            <a:lvl1pPr>
              <a:defRPr lang="en-GB" sz="1800" b="0" i="0" baseline="0" noProof="0" dirty="0">
                <a:sym typeface="Wingdings" panose="05000000000000000000" pitchFamily="2" charset="2"/>
              </a:defRPr>
            </a:lvl1pPr>
          </a:lstStyle>
          <a:p>
            <a:pPr marL="0" marR="0" lvl="0" indent="0" fontAlgn="auto">
              <a:spcAft>
                <a:spcPts val="0"/>
              </a:spcAft>
              <a:buNone/>
              <a:tabLst/>
            </a:pPr>
            <a:r>
              <a:rPr lang="en-GB" sz="1800" noProof="0" dirty="0" smtClean="0"/>
              <a:t>Allows/requires cropping/resizing in PPT, … </a:t>
            </a:r>
            <a:br>
              <a:rPr lang="en-GB" sz="1800" noProof="0" dirty="0" smtClean="0"/>
            </a:br>
            <a:r>
              <a:rPr lang="en-GB" sz="1800" noProof="0" dirty="0" smtClean="0"/>
              <a:t>Change image via:</a:t>
            </a:r>
            <a:br>
              <a:rPr lang="en-GB" sz="1800" noProof="0" dirty="0" smtClean="0"/>
            </a:br>
            <a:r>
              <a:rPr lang="en-GB" sz="1800" noProof="0" dirty="0" smtClean="0"/>
              <a:t>1/ View &gt; Slide Master &gt; Right-click &gt; Change Picture</a:t>
            </a:r>
            <a:br>
              <a:rPr lang="en-GB" sz="1800" noProof="0" dirty="0" smtClean="0"/>
            </a:br>
            <a:r>
              <a:rPr lang="en-GB" sz="1800" noProof="0" dirty="0" smtClean="0"/>
              <a:t>2/ </a:t>
            </a:r>
            <a:r>
              <a:rPr lang="en-GB" sz="1800" baseline="0" noProof="0" dirty="0" smtClean="0"/>
              <a:t>Delete this placeholder (it will show in the presentation )</a:t>
            </a:r>
            <a:br>
              <a:rPr lang="en-GB" sz="1800" baseline="0" noProof="0" dirty="0" smtClean="0"/>
            </a:br>
            <a:r>
              <a:rPr lang="en-GB" sz="1800" baseline="0" noProof="0" dirty="0" smtClean="0"/>
              <a:t>Images should fill the slide…for reference a full slide 16:9 placeholder is:</a:t>
            </a:r>
            <a:br>
              <a:rPr lang="en-GB" sz="1800" baseline="0" noProof="0" dirty="0" smtClean="0"/>
            </a:br>
            <a:r>
              <a:rPr lang="en-GB" sz="1800" baseline="0" noProof="0" dirty="0" smtClean="0"/>
              <a:t>25.4 cm x 14.29cm</a:t>
            </a:r>
            <a:br>
              <a:rPr lang="en-GB" sz="1800" baseline="0" noProof="0" dirty="0" smtClean="0"/>
            </a:br>
            <a:r>
              <a:rPr lang="en-GB" sz="1800" baseline="0" noProof="0" dirty="0" smtClean="0"/>
              <a:t>All slides based off this master will use the *same* image</a:t>
            </a:r>
            <a:endParaRPr lang="en-GB" sz="1800" noProof="0" dirty="0" smtClean="0"/>
          </a:p>
          <a:p>
            <a:pPr marL="0" marR="0" lvl="0" indent="0" fontAlgn="auto">
              <a:spcAft>
                <a:spcPts val="0"/>
              </a:spcAft>
              <a:buNone/>
              <a:tabLst/>
            </a:pPr>
            <a:endParaRPr lang="en-GB" sz="1800" noProof="0" dirty="0"/>
          </a:p>
        </p:txBody>
      </p:sp>
      <p:pic>
        <p:nvPicPr>
          <p:cNvPr id="13" name="Picture 12" descr="2013_Jisc_Logo_RGB300(26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8"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19"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20" name="Parallelogram 19"/>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fld id="{6D257DC4-2F16-418E-BF0D-A2F3D885C177}" type="datetime1">
              <a:rPr lang="en-GB" noProof="0" smtClean="0"/>
              <a:t>24/11/2015</a:t>
            </a:fld>
            <a:endParaRPr lang="en-GB" noProof="0" dirty="0"/>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Tree>
    <p:extLst>
      <p:ext uri="{BB962C8B-B14F-4D97-AF65-F5344CB8AC3E}">
        <p14:creationId xmlns:p14="http://schemas.microsoft.com/office/powerpoint/2010/main" val="28257792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18" name="Picture 17"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1A405BF2-3960-4B12-AE0C-F8696DF8EB0E}" type="datetime1">
              <a:rPr lang="en-GB" noProof="0" smtClean="0"/>
              <a:t>24/11/2015</a:t>
            </a:fld>
            <a:endParaRPr lang="en-GB" noProof="0" dirty="0"/>
          </a:p>
        </p:txBody>
      </p:sp>
      <p:sp>
        <p:nvSpPr>
          <p:cNvPr id="4" name="Footer Placeholder 3"/>
          <p:cNvSpPr>
            <a:spLocks noGrp="1"/>
          </p:cNvSpPr>
          <p:nvPr>
            <p:ph type="ftr" sz="quarter" idx="19"/>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6473917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23" name="Picture 22"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pic>
        <p:nvPicPr>
          <p:cNvPr id="18" name="Picture 17"/>
          <p:cNvPicPr>
            <a:picLocks noChangeAspect="1"/>
          </p:cNvPicPr>
          <p:nvPr userDrawn="1"/>
        </p:nvPicPr>
        <p:blipFill>
          <a:blip r:embed="rId4"/>
          <a:stretch>
            <a:fillRect/>
          </a:stretch>
        </p:blipFill>
        <p:spPr>
          <a:xfrm>
            <a:off x="215901" y="4467094"/>
            <a:ext cx="719138" cy="251609"/>
          </a:xfrm>
          <a:prstGeom prst="rect">
            <a:avLst/>
          </a:prstGeom>
        </p:spPr>
      </p:pic>
      <p:sp>
        <p:nvSpPr>
          <p:cNvPr id="19" name="Text Placeholder 3"/>
          <p:cNvSpPr txBox="1">
            <a:spLocks/>
          </p:cNvSpPr>
          <p:nvPr userDrawn="1"/>
        </p:nvSpPr>
        <p:spPr>
          <a:xfrm>
            <a:off x="980051" y="4557397"/>
            <a:ext cx="3249887" cy="831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cxnSp>
        <p:nvCxnSpPr>
          <p:cNvPr id="20" name="Straight Connector 19"/>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78EE8D76-6F7E-4103-994F-E4EF566BC23D}" type="datetime1">
              <a:rPr lang="en-GB" noProof="0" smtClean="0"/>
              <a:t>24/11/2015</a:t>
            </a:fld>
            <a:endParaRPr lang="en-GB" noProof="0" dirty="0"/>
          </a:p>
        </p:txBody>
      </p:sp>
      <p:sp>
        <p:nvSpPr>
          <p:cNvPr id="4" name="Footer Placeholder 3"/>
          <p:cNvSpPr>
            <a:spLocks noGrp="1"/>
          </p:cNvSpPr>
          <p:nvPr>
            <p:ph type="ftr" sz="quarter" idx="19"/>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36089510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fld id="{74AC9A20-BA7E-4ECB-BF49-7DF9E6A38111}" type="datetime1">
              <a:rPr lang="en-GB" noProof="0" smtClean="0"/>
              <a:t>24/11/2015</a:t>
            </a:fld>
            <a:endParaRPr lang="en-GB" noProof="0" dirty="0"/>
          </a:p>
        </p:txBody>
      </p:sp>
      <p:sp>
        <p:nvSpPr>
          <p:cNvPr id="4" name="Footer Placeholder 3"/>
          <p:cNvSpPr>
            <a:spLocks noGrp="1"/>
          </p:cNvSpPr>
          <p:nvPr>
            <p:ph type="ftr" sz="quarter" idx="19"/>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81644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22" name="Picture 21"/>
          <p:cNvPicPr>
            <a:picLocks noChangeAspect="1"/>
          </p:cNvPicPr>
          <p:nvPr userDrawn="1"/>
        </p:nvPicPr>
        <p:blipFill>
          <a:blip r:embed="rId4"/>
          <a:stretch>
            <a:fillRect/>
          </a:stretch>
        </p:blipFill>
        <p:spPr>
          <a:xfrm>
            <a:off x="7201693" y="4313715"/>
            <a:ext cx="740010" cy="258912"/>
          </a:xfrm>
          <a:prstGeom prst="rect">
            <a:avLst/>
          </a:prstGeom>
        </p:spPr>
      </p:pic>
      <p:sp>
        <p:nvSpPr>
          <p:cNvPr id="23" name="Text Placeholder 3"/>
          <p:cNvSpPr txBox="1">
            <a:spLocks/>
          </p:cNvSpPr>
          <p:nvPr userDrawn="1"/>
        </p:nvSpPr>
        <p:spPr>
          <a:xfrm>
            <a:off x="7201693" y="4621453"/>
            <a:ext cx="1726407" cy="2025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sp>
        <p:nvSpPr>
          <p:cNvPr id="3" name="Date Placeholder 2"/>
          <p:cNvSpPr>
            <a:spLocks noGrp="1"/>
          </p:cNvSpPr>
          <p:nvPr>
            <p:ph type="dt" sz="half" idx="18"/>
          </p:nvPr>
        </p:nvSpPr>
        <p:spPr/>
        <p:txBody>
          <a:bodyPr/>
          <a:lstStyle/>
          <a:p>
            <a:fld id="{2B1FE8F0-5968-40FA-9EEB-A4D82474F2A8}" type="datetime1">
              <a:rPr lang="en-GB" noProof="0" smtClean="0"/>
              <a:t>24/11/2015</a:t>
            </a:fld>
            <a:endParaRPr lang="en-GB" noProof="0" dirty="0"/>
          </a:p>
        </p:txBody>
      </p:sp>
      <p:sp>
        <p:nvSpPr>
          <p:cNvPr id="4" name="Footer Placeholder 3"/>
          <p:cNvSpPr>
            <a:spLocks noGrp="1"/>
          </p:cNvSpPr>
          <p:nvPr>
            <p:ph type="ftr" sz="quarter" idx="19"/>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4779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938" y="2124075"/>
            <a:ext cx="6085791" cy="447675"/>
          </a:xfrm>
        </p:spPr>
        <p:txBody>
          <a:bodyPr anchor="t" anchorCtr="0"/>
          <a:lstStyle>
            <a:lvl1pPr>
              <a:defRPr/>
            </a:lvl1pPr>
          </a:lstStyle>
          <a:p>
            <a:r>
              <a:rPr lang="en-GB" noProof="0" dirty="0" smtClean="0"/>
              <a:t>Insert section title</a:t>
            </a:r>
            <a:endParaRPr lang="en-GB" noProof="0" dirty="0"/>
          </a:p>
        </p:txBody>
      </p:sp>
      <p:sp>
        <p:nvSpPr>
          <p:cNvPr id="8" name="Text Placeholder 7"/>
          <p:cNvSpPr>
            <a:spLocks noGrp="1"/>
          </p:cNvSpPr>
          <p:nvPr>
            <p:ph type="body" sz="quarter" idx="13" hasCustomPrompt="1"/>
          </p:nvPr>
        </p:nvSpPr>
        <p:spPr>
          <a:xfrm>
            <a:off x="1150937" y="2578894"/>
            <a:ext cx="6085791" cy="307777"/>
          </a:xfrm>
          <a:prstGeom prst="rect">
            <a:avLst/>
          </a:prstGeom>
        </p:spPr>
        <p:txBody>
          <a:bodyPr wrap="square" lIns="0" tIns="0" rIns="0" bIns="0" anchor="b" anchorCtr="0">
            <a:noAutofit/>
          </a:bodyPr>
          <a:lstStyle>
            <a:lvl1pPr marL="0" indent="0">
              <a:lnSpc>
                <a:spcPct val="100000"/>
              </a:lnSpc>
              <a:spcBef>
                <a:spcPts val="1800"/>
              </a:spcBef>
              <a:buNone/>
              <a:defRPr sz="2000"/>
            </a:lvl1pPr>
          </a:lstStyle>
          <a:p>
            <a:pPr lvl="0"/>
            <a:r>
              <a:rPr lang="en-GB" noProof="0" dirty="0" smtClean="0"/>
              <a:t>Insert section subtitle</a:t>
            </a:r>
            <a:endParaRPr lang="en-GB" noProof="0" dirty="0"/>
          </a:p>
        </p:txBody>
      </p:sp>
      <p:sp>
        <p:nvSpPr>
          <p:cNvPr id="6" name="Date Placeholder 5"/>
          <p:cNvSpPr>
            <a:spLocks noGrp="1"/>
          </p:cNvSpPr>
          <p:nvPr>
            <p:ph type="dt" sz="half" idx="14"/>
          </p:nvPr>
        </p:nvSpPr>
        <p:spPr/>
        <p:txBody>
          <a:bodyPr/>
          <a:lstStyle/>
          <a:p>
            <a:fld id="{F2EFCCE6-F52C-42C4-8A93-CDDC85922295}" type="datetime1">
              <a:rPr lang="en-GB" noProof="0" smtClean="0"/>
              <a:t>24/11/2015</a:t>
            </a:fld>
            <a:endParaRPr lang="en-GB" noProof="0" dirty="0"/>
          </a:p>
        </p:txBody>
      </p:sp>
      <p:sp>
        <p:nvSpPr>
          <p:cNvPr id="7" name="Footer Placeholder 6"/>
          <p:cNvSpPr>
            <a:spLocks noGrp="1"/>
          </p:cNvSpPr>
          <p:nvPr>
            <p:ph type="ftr" sz="quarter" idx="15"/>
          </p:nvPr>
        </p:nvSpPr>
        <p:spPr/>
        <p:txBody>
          <a:bodyPr/>
          <a:lstStyle/>
          <a:p>
            <a:r>
              <a:rPr lang="en-GB" noProof="0" smtClean="0"/>
              <a:t>Pleasing most of the people - most of the time</a:t>
            </a:r>
            <a:endParaRPr lang="en-GB" noProof="0" dirty="0"/>
          </a:p>
        </p:txBody>
      </p:sp>
      <p:sp>
        <p:nvSpPr>
          <p:cNvPr id="9" name="Slide Number Placeholder 8"/>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354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wrap="square" rtlCol="0" anchor="t" anchorCtr="1">
            <a:noAutofit/>
          </a:bodyPr>
          <a:lstStyle>
            <a:lvl1pPr algn="ctr">
              <a:defRPr lang="en-GB" sz="2800" b="1">
                <a:solidFill>
                  <a:srgbClr val="B71A8B"/>
                </a:solidFill>
                <a:latin typeface="+mn-lt"/>
                <a:ea typeface="+mn-ea"/>
                <a:cs typeface="+mn-cs"/>
              </a:defRPr>
            </a:lvl1pPr>
          </a:lstStyle>
          <a:p>
            <a:pPr marL="0" lvl="0" algn="ctr" defTabSz="457200"/>
            <a:r>
              <a:rPr lang="en-US" dirty="0" smtClean="0"/>
              <a:t>Click to edit Master title</a:t>
            </a:r>
            <a:endParaRPr lang="en-GB" dirty="0"/>
          </a:p>
        </p:txBody>
      </p:sp>
      <p:sp>
        <p:nvSpPr>
          <p:cNvPr id="3" name="Date Placeholder 2"/>
          <p:cNvSpPr>
            <a:spLocks noGrp="1"/>
          </p:cNvSpPr>
          <p:nvPr>
            <p:ph type="dt" sz="half" idx="10"/>
          </p:nvPr>
        </p:nvSpPr>
        <p:spPr/>
        <p:txBody>
          <a:bodyPr/>
          <a:lstStyle/>
          <a:p>
            <a:fld id="{405E8D35-F028-4552-80C3-08FB2D5A9EE5}" type="datetime1">
              <a:rPr lang="en-GB" noProof="0" smtClean="0"/>
              <a:t>24/11/2015</a:t>
            </a:fld>
            <a:endParaRPr lang="en-GB" noProof="0" dirty="0"/>
          </a:p>
        </p:txBody>
      </p:sp>
      <p:sp>
        <p:nvSpPr>
          <p:cNvPr id="4" name="Footer Placeholder 3"/>
          <p:cNvSpPr>
            <a:spLocks noGrp="1"/>
          </p:cNvSpPr>
          <p:nvPr>
            <p:ph type="ftr" sz="quarter" idx="11"/>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99661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fld id="{15AF2BC1-9D58-46E5-B599-34702B6D1D5C}" type="datetime1">
              <a:rPr lang="en-GB" noProof="0" smtClean="0"/>
              <a:t>24/11/2015</a:t>
            </a:fld>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Pleasing most of the people - most of the time</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6" name="Straight Connector 5"/>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7" name="Picture 6"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8" name="Straight Connector 7"/>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8142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fld id="{57069A85-A49B-41CE-9839-1F991E49D7BC}" type="datetime1">
              <a:rPr lang="en-GB" noProof="0" smtClean="0"/>
              <a:t>24/11/2015</a:t>
            </a:fld>
            <a:endParaRPr lang="en-GB" noProof="0" dirty="0"/>
          </a:p>
        </p:txBody>
      </p:sp>
      <p:sp>
        <p:nvSpPr>
          <p:cNvPr id="4" name="Footer Placeholder 3"/>
          <p:cNvSpPr>
            <a:spLocks noGrp="1"/>
          </p:cNvSpPr>
          <p:nvPr>
            <p:ph type="ftr" sz="quarter" idx="16"/>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5766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fld id="{1A37C3FE-570B-4D82-8A9A-EE4539E11419}" type="datetime1">
              <a:rPr lang="en-GB" noProof="0" smtClean="0"/>
              <a:t>24/11/2015</a:t>
            </a:fld>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Pleasing most of the people - most of the time</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7" name="Straight Connector 6"/>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02701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screen Image +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endParaRPr lang="en-GB" dirty="0"/>
          </a:p>
        </p:txBody>
      </p:sp>
      <p:pic>
        <p:nvPicPr>
          <p:cNvPr id="3" name="Picture 2"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19534464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screen imag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259826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Jisc colour reference</a:t>
            </a:r>
            <a:endParaRPr lang="en-GB" dirty="0"/>
          </a:p>
        </p:txBody>
      </p:sp>
      <p:sp>
        <p:nvSpPr>
          <p:cNvPr id="6" name="Date Placeholder 5"/>
          <p:cNvSpPr>
            <a:spLocks noGrp="1"/>
          </p:cNvSpPr>
          <p:nvPr>
            <p:ph type="dt" sz="half" idx="10"/>
          </p:nvPr>
        </p:nvSpPr>
        <p:spPr/>
        <p:txBody>
          <a:bodyPr/>
          <a:lstStyle/>
          <a:p>
            <a:fld id="{40F80577-6B39-43F2-BBD8-CD0AACE92D32}" type="datetime1">
              <a:rPr lang="en-GB" noProof="0" smtClean="0"/>
              <a:t>24/11/2015</a:t>
            </a:fld>
            <a:endParaRPr lang="en-GB" noProof="0" dirty="0"/>
          </a:p>
        </p:txBody>
      </p:sp>
      <p:sp>
        <p:nvSpPr>
          <p:cNvPr id="7" name="Footer Placeholder 6"/>
          <p:cNvSpPr>
            <a:spLocks noGrp="1"/>
          </p:cNvSpPr>
          <p:nvPr>
            <p:ph type="ftr" sz="quarter" idx="11"/>
          </p:nvPr>
        </p:nvSpPr>
        <p:spPr/>
        <p:txBody>
          <a:bodyPr/>
          <a:lstStyle/>
          <a:p>
            <a:r>
              <a:rPr lang="en-GB" noProof="0" smtClean="0"/>
              <a:t>Pleasing most of the people - most of the time</a:t>
            </a:r>
            <a:endParaRPr lang="en-GB" noProof="0" dirty="0"/>
          </a:p>
        </p:txBody>
      </p:sp>
      <p:sp>
        <p:nvSpPr>
          <p:cNvPr id="8" name="Slide Number Placeholder 7"/>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76355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fld id="{935B73EC-999C-4A86-B848-93C50B84AFB8}" type="datetime1">
              <a:rPr lang="en-GB" noProof="0" smtClean="0"/>
              <a:t>24/11/2015</a:t>
            </a:fld>
            <a:endParaRPr lang="en-GB" noProof="0" dirty="0"/>
          </a:p>
        </p:txBody>
      </p:sp>
      <p:sp>
        <p:nvSpPr>
          <p:cNvPr id="4" name="Footer Placeholder 3"/>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3629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lIns="0" tIns="0" rIns="0" bIns="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wrap="square">
            <a:spAutoFit/>
          </a:bodyPr>
          <a:lstStyle>
            <a:lvl1pPr marL="0" indent="0">
              <a:buNone/>
              <a:defRPr b="1"/>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fld id="{379C910C-D377-4306-B71D-2C584BBC0047}" type="datetime1">
              <a:rPr lang="en-GB" noProof="0" smtClean="0"/>
              <a:t>24/11/2015</a:t>
            </a:fld>
            <a:endParaRPr lang="en-GB" noProof="0" dirty="0"/>
          </a:p>
        </p:txBody>
      </p:sp>
      <p:sp>
        <p:nvSpPr>
          <p:cNvPr id="4" name="Footer Placeholder 3"/>
          <p:cNvSpPr>
            <a:spLocks noGrp="1"/>
          </p:cNvSpPr>
          <p:nvPr>
            <p:ph type="ftr" sz="quarter" idx="16"/>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66550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smtClean="0"/>
              <a:t>Click to edit Master text styles</a:t>
            </a:r>
          </a:p>
        </p:txBody>
      </p:sp>
      <p:sp>
        <p:nvSpPr>
          <p:cNvPr id="9" name="Content Placeholder 6"/>
          <p:cNvSpPr>
            <a:spLocks noGrp="1"/>
          </p:cNvSpPr>
          <p:nvPr>
            <p:ph sz="quarter" idx="15"/>
          </p:nvPr>
        </p:nvSpPr>
        <p:spPr>
          <a:xfrm>
            <a:off x="4824450" y="1384300"/>
            <a:ext cx="4103650"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fld id="{E84409A6-27CD-475A-8769-89E39CA8E495}" type="datetime1">
              <a:rPr lang="en-GB" noProof="0" smtClean="0"/>
              <a:t>24/11/2015</a:t>
            </a:fld>
            <a:endParaRPr lang="en-GB" noProof="0" dirty="0"/>
          </a:p>
        </p:txBody>
      </p:sp>
      <p:sp>
        <p:nvSpPr>
          <p:cNvPr id="4" name="Footer Placeholder 3"/>
          <p:cNvSpPr>
            <a:spLocks noGrp="1"/>
          </p:cNvSpPr>
          <p:nvPr>
            <p:ph type="ftr" sz="quarter" idx="18"/>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15587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4824413" y="1384299"/>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6"/>
          <p:cNvSpPr>
            <a:spLocks noGrp="1"/>
          </p:cNvSpPr>
          <p:nvPr>
            <p:ph sz="quarter" idx="15"/>
          </p:nvPr>
        </p:nvSpPr>
        <p:spPr>
          <a:xfrm>
            <a:off x="4824413" y="3184338"/>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6"/>
          <p:cNvSpPr>
            <a:spLocks noGrp="1"/>
          </p:cNvSpPr>
          <p:nvPr>
            <p:ph sz="quarter" idx="13"/>
          </p:nvPr>
        </p:nvSpPr>
        <p:spPr>
          <a:xfrm>
            <a:off x="215900"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fld id="{60B9E437-E2B1-4B46-9750-F6A39323A317}" type="datetime1">
              <a:rPr lang="en-GB" noProof="0" smtClean="0"/>
              <a:t>24/11/2015</a:t>
            </a:fld>
            <a:endParaRPr lang="en-GB" noProof="0" dirty="0"/>
          </a:p>
        </p:txBody>
      </p:sp>
      <p:sp>
        <p:nvSpPr>
          <p:cNvPr id="4" name="Footer Placeholder 3"/>
          <p:cNvSpPr>
            <a:spLocks noGrp="1"/>
          </p:cNvSpPr>
          <p:nvPr>
            <p:ph type="ftr" sz="quarter" idx="18"/>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11461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935038" y="879473"/>
            <a:ext cx="7273925" cy="3564000"/>
          </a:xfrm>
          <a:prstGeom prst="rect">
            <a:avLst/>
          </a:prstGeom>
        </p:spPr>
        <p:txBody>
          <a:bodyPr/>
          <a:lstStyle>
            <a:lvl1pPr marL="0" indent="0">
              <a:buNone/>
              <a:defRPr sz="2000"/>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fld id="{8E2A2DEE-84FA-4BEB-9A40-4817B0500647}" type="datetime1">
              <a:rPr lang="en-GB" noProof="0" smtClean="0"/>
              <a:t>24/11/2015</a:t>
            </a:fld>
            <a:endParaRPr lang="en-GB" noProof="0" dirty="0"/>
          </a:p>
        </p:txBody>
      </p:sp>
      <p:sp>
        <p:nvSpPr>
          <p:cNvPr id="4" name="Footer Placeholder 3"/>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9390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91350F-444E-4AC5-A09C-D5C2430CE01F}" type="datetime1">
              <a:rPr lang="en-GB" noProof="0" smtClean="0"/>
              <a:t>24/11/2015</a:t>
            </a:fld>
            <a:endParaRPr lang="en-GB" noProof="0" dirty="0"/>
          </a:p>
        </p:txBody>
      </p:sp>
      <p:sp>
        <p:nvSpPr>
          <p:cNvPr id="4" name="Footer Placeholder 3"/>
          <p:cNvSpPr>
            <a:spLocks noGrp="1"/>
          </p:cNvSpPr>
          <p:nvPr>
            <p:ph type="ftr" sz="quarter" idx="11"/>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03555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idx="1" hasCustomPrompt="1"/>
          </p:nvPr>
        </p:nvSpPr>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fld id="{B43733A7-AD16-4238-B806-090B7C270F8B}" type="datetime1">
              <a:rPr lang="en-GB" smtClean="0"/>
              <a:t>24/11/2015</a:t>
            </a:fld>
            <a:endParaRPr lang="en-GB"/>
          </a:p>
        </p:txBody>
      </p:sp>
      <p:sp>
        <p:nvSpPr>
          <p:cNvPr id="5" name="Footer Placeholder 4"/>
          <p:cNvSpPr>
            <a:spLocks noGrp="1"/>
          </p:cNvSpPr>
          <p:nvPr>
            <p:ph type="ftr" sz="quarter" idx="11"/>
          </p:nvPr>
        </p:nvSpPr>
        <p:spPr/>
        <p:txBody>
          <a:bodyPr/>
          <a:lstStyle/>
          <a:p>
            <a:r>
              <a:rPr lang="en-GB" smtClean="0"/>
              <a:t>Pleasing most of the people - most of the time</a:t>
            </a:r>
            <a:endParaRPr lang="en-GB"/>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82676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fld id="{3E25FF30-E3EE-4AF4-8E0B-23553676E966}" type="datetime1">
              <a:rPr lang="en-GB" noProof="0" smtClean="0"/>
              <a:t>24/11/2015</a:t>
            </a:fld>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Pleasing most of the people - most of the time</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3272590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1" r:id="rId4"/>
    <p:sldLayoutId id="2147483653" r:id="rId5"/>
    <p:sldLayoutId id="2147483655" r:id="rId6"/>
    <p:sldLayoutId id="2147483667" r:id="rId7"/>
    <p:sldLayoutId id="2147483702" r:id="rId8"/>
    <p:sldLayoutId id="2147483704" r:id="rId9"/>
    <p:sldLayoutId id="2147483705" r:id="rId10"/>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userDrawn="1">
          <p15:clr>
            <a:srgbClr val="F26B43"/>
          </p15:clr>
        </p15:guide>
        <p15:guide id="4" pos="5624" userDrawn="1">
          <p15:clr>
            <a:srgbClr val="F26B43"/>
          </p15:clr>
        </p15:guide>
        <p15:guide id="7" orient="horz" pos="2981" userDrawn="1">
          <p15:clr>
            <a:srgbClr val="F26B43"/>
          </p15:clr>
        </p15:guide>
        <p15:guide id="8" orient="horz" pos="3072" userDrawn="1">
          <p15:clr>
            <a:srgbClr val="F26B43"/>
          </p15:clr>
        </p15:guide>
        <p15:guide id="19" orient="horz" pos="1688" userDrawn="1">
          <p15:clr>
            <a:srgbClr val="F26B43"/>
          </p15:clr>
        </p15:guide>
        <p15:guide id="22" orient="horz" pos="554" userDrawn="1">
          <p15:clr>
            <a:srgbClr val="F26B43"/>
          </p15:clr>
        </p15:guide>
        <p15:guide id="23" pos="589" userDrawn="1">
          <p15:clr>
            <a:srgbClr val="F26B43"/>
          </p15:clr>
        </p15:guide>
        <p15:guide id="46" pos="2880" userDrawn="1">
          <p15:clr>
            <a:srgbClr val="F26B43"/>
          </p15:clr>
        </p15:guide>
        <p15:guide id="47" pos="5171" userDrawn="1">
          <p15:clr>
            <a:srgbClr val="F26B43"/>
          </p15:clr>
        </p15:guide>
        <p15:guide id="49" pos="2721" userDrawn="1">
          <p15:clr>
            <a:srgbClr val="F26B43"/>
          </p15:clr>
        </p15:guide>
        <p15:guide id="50" pos="3039" userDrawn="1">
          <p15:clr>
            <a:srgbClr val="F26B43"/>
          </p15:clr>
        </p15:guide>
        <p15:guide id="51" orient="horz" pos="8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000000"/>
              </a:solidFill>
              <a:effectLst/>
              <a:uLnTx/>
              <a:uFillTx/>
            </a:endParaRPr>
          </a:p>
        </p:txBody>
      </p:sp>
      <p:sp>
        <p:nvSpPr>
          <p:cNvPr id="2" name="Title Placeholder 1"/>
          <p:cNvSpPr>
            <a:spLocks noGrp="1"/>
          </p:cNvSpPr>
          <p:nvPr>
            <p:ph type="title"/>
          </p:nvPr>
        </p:nvSpPr>
        <p:spPr>
          <a:xfrm>
            <a:off x="1368425" y="3400425"/>
            <a:ext cx="6624638" cy="387798"/>
          </a:xfrm>
          <a:prstGeom prst="rect">
            <a:avLst/>
          </a:prstGeom>
        </p:spPr>
        <p:txBody>
          <a:bodyPr vert="horz" wrap="square" lIns="0" tIns="0" rIns="0" bIns="0" rtlCol="0" anchor="t" anchorCtr="0">
            <a:spAutoFit/>
          </a:bodyPr>
          <a:lstStyle/>
          <a:p>
            <a:r>
              <a:rPr lang="en-GB" noProof="0" dirty="0" smtClean="0"/>
              <a:t>Click to edit presentation title</a:t>
            </a:r>
            <a:endParaRPr lang="en-GB" noProof="0" dirty="0"/>
          </a:p>
        </p:txBody>
      </p:sp>
      <p:pic>
        <p:nvPicPr>
          <p:cNvPr id="8" name="Picture 7"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1"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fld id="{B96C3655-2649-4CDA-A727-D44AC4D9C2BC}" type="datetime1">
              <a:rPr lang="en-GB" noProof="0" smtClean="0"/>
              <a:t>24/11/2015</a:t>
            </a:fld>
            <a:endParaRPr lang="en-GB" noProof="0" dirty="0"/>
          </a:p>
        </p:txBody>
      </p:sp>
      <p:sp>
        <p:nvSpPr>
          <p:cNvPr id="7" name="Parallelogram 6"/>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1579528"/>
      </p:ext>
    </p:extLst>
  </p:cSld>
  <p:clrMap bg1="lt1" tx1="dk1" bg2="lt2" tx2="dk2" accent1="accent1" accent2="accent2" accent3="accent3" accent4="accent4" accent5="accent5" accent6="accent6" hlink="hlink" folHlink="folHlink"/>
  <p:sldLayoutIdLst>
    <p:sldLayoutId id="2147483677" r:id="rId1"/>
    <p:sldLayoutId id="2147483683" r:id="rId2"/>
  </p:sldLayoutIdLst>
  <p:hf hdr="0"/>
  <p:txStyles>
    <p:titleStyle>
      <a:lvl1pPr algn="l" defTabSz="685800" rtl="0" eaLnBrk="1" latinLnBrk="0" hangingPunct="1">
        <a:lnSpc>
          <a:spcPct val="90000"/>
        </a:lnSpc>
        <a:spcBef>
          <a:spcPct val="0"/>
        </a:spcBef>
        <a:buNone/>
        <a:defRPr sz="2800" b="1" kern="1200" baseline="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1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18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25" userDrawn="1">
          <p15:clr>
            <a:srgbClr val="F26B43"/>
          </p15:clr>
        </p15:guide>
        <p15:guide id="4" pos="5035" userDrawn="1">
          <p15:clr>
            <a:srgbClr val="F26B43"/>
          </p15:clr>
        </p15:guide>
        <p15:guide id="6" pos="793" userDrawn="1">
          <p15:clr>
            <a:srgbClr val="F26B43"/>
          </p15:clr>
        </p15:guide>
        <p15:guide id="7" orient="horz" pos="2051" userDrawn="1">
          <p15:clr>
            <a:srgbClr val="F26B43"/>
          </p15:clr>
        </p15:guide>
        <p15:guide id="8" orient="horz" pos="2618" userDrawn="1">
          <p15:clr>
            <a:srgbClr val="F26B43"/>
          </p15:clr>
        </p15:guide>
        <p15:guide id="9" orient="horz" pos="2663" userDrawn="1">
          <p15:clr>
            <a:srgbClr val="F26B43"/>
          </p15:clr>
        </p15:guide>
        <p15:guide id="10" orient="horz" pos="2096" userDrawn="1">
          <p15:clr>
            <a:srgbClr val="F26B43"/>
          </p15:clr>
        </p15:guide>
        <p15:guide id="11" orient="horz" pos="2142" userDrawn="1">
          <p15:clr>
            <a:srgbClr val="F26B43"/>
          </p15:clr>
        </p15:guide>
        <p15:guide id="12" pos="862" userDrawn="1">
          <p15:clr>
            <a:srgbClr val="F26B43"/>
          </p15:clr>
        </p15:guide>
        <p15:guide id="13" orient="horz" pos="2436" userDrawn="1">
          <p15:clr>
            <a:srgbClr val="F26B43"/>
          </p15:clr>
        </p15:guide>
        <p15:guide id="14" pos="136" userDrawn="1">
          <p15:clr>
            <a:srgbClr val="F26B43"/>
          </p15:clr>
        </p15:guide>
        <p15:guide id="15" pos="635" userDrawn="1">
          <p15:clr>
            <a:srgbClr val="F26B43"/>
          </p15:clr>
        </p15:guide>
        <p15:guide id="16" orient="horz" pos="2323" userDrawn="1">
          <p15:clr>
            <a:srgbClr val="F26B43"/>
          </p15:clr>
        </p15:guide>
        <p15:guide id="17" pos="2721" userDrawn="1">
          <p15:clr>
            <a:srgbClr val="F26B43"/>
          </p15:clr>
        </p15:guide>
        <p15:guide id="18" pos="30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fld id="{03F57197-EBA1-4167-859B-81446732B0D5}" type="datetime1">
              <a:rPr lang="en-GB" noProof="0" smtClean="0"/>
              <a:t>24/11/2015</a:t>
            </a:fld>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Pleasing most of the people - most of the time</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856515404"/>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87" r:id="rId3"/>
    <p:sldLayoutId id="2147483690" r:id="rId4"/>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userDrawn="1">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738" y="2124075"/>
            <a:ext cx="6085791" cy="447675"/>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fld id="{6464344C-9B1F-481B-AE9D-3E1C69149502}" type="datetime1">
              <a:rPr lang="en-GB" noProof="0" smtClean="0"/>
              <a:t>24/11/2015</a:t>
            </a:fld>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Pleasing most of the people - most of the time</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Tree>
    <p:extLst>
      <p:ext uri="{BB962C8B-B14F-4D97-AF65-F5344CB8AC3E}">
        <p14:creationId xmlns:p14="http://schemas.microsoft.com/office/powerpoint/2010/main" val="3880320971"/>
      </p:ext>
    </p:extLst>
  </p:cSld>
  <p:clrMap bg1="lt1" tx1="dk1" bg2="lt2" tx2="dk2" accent1="accent1" accent2="accent2" accent3="accent3" accent4="accent4" accent5="accent5" accent6="accent6" hlink="hlink" folHlink="folHlink"/>
  <p:sldLayoutIdLst>
    <p:sldLayoutId id="2147483692" r:id="rId1"/>
    <p:sldLayoutId id="2147483700" r:id="rId2"/>
  </p:sldLayoutIdLst>
  <p:hf hdr="0"/>
  <p:txStyles>
    <p:titleStyle>
      <a:lvl1pPr algn="l"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9" pos="725" userDrawn="1">
          <p15:clr>
            <a:srgbClr val="F26B43"/>
          </p15:clr>
        </p15:guide>
        <p15:guide id="10" pos="2880">
          <p15:clr>
            <a:srgbClr val="F26B43"/>
          </p15:clr>
        </p15:guide>
        <p15:guide id="11" pos="5035" userDrawn="1">
          <p15:clr>
            <a:srgbClr val="F26B43"/>
          </p15:clr>
        </p15:guide>
        <p15:guide id="13" pos="2721">
          <p15:clr>
            <a:srgbClr val="F26B43"/>
          </p15:clr>
        </p15:guide>
        <p15:guide id="14" pos="3039">
          <p15:clr>
            <a:srgbClr val="F26B43"/>
          </p15:clr>
        </p15:guide>
        <p15:guide id="15" orient="horz" pos="55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356732325"/>
      </p:ext>
    </p:extLst>
  </p:cSld>
  <p:clrMap bg1="lt1" tx1="dk1" bg2="lt2" tx2="dk2" accent1="accent1" accent2="accent2" accent3="accent3" accent4="accent4" accent5="accent5" accent6="accent6" hlink="hlink" folHlink="folHlink"/>
  <p:sldLayoutIdLst>
    <p:sldLayoutId id="2147483703" r:id="rId1"/>
    <p:sldLayoutId id="2147483695" r:id="rId2"/>
    <p:sldLayoutId id="2147483701" r:id="rId3"/>
    <p:sldLayoutId id="2147483696" r:id="rId4"/>
  </p:sldLayoutIdLst>
  <p:hf hdr="0"/>
  <p:txStyles>
    <p:titleStyle>
      <a:lvl1pPr algn="r" defTabSz="6858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userDrawn="1">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2309" y="-2381"/>
            <a:ext cx="6085791" cy="447675"/>
          </a:xfrm>
          <a:prstGeom prst="rect">
            <a:avLst/>
          </a:prstGeom>
        </p:spPr>
        <p:txBody>
          <a:bodyPr vert="horz" lIns="0" tIns="0" rIns="0" bIns="0" rtlCol="0" anchor="b" anchorCtr="0">
            <a:noAutofit/>
          </a:bodyPr>
          <a:lstStyle/>
          <a:p>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fld id="{5CA4A08E-B827-4DD3-99A6-8D5F6EBA82B1}" type="datetime1">
              <a:rPr lang="en-GB" noProof="0" smtClean="0"/>
              <a:t>24/11/2015</a:t>
            </a:fld>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Pleasing most of the people - most of the time</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14" name="Oval 13"/>
          <p:cNvSpPr/>
          <p:nvPr userDrawn="1"/>
        </p:nvSpPr>
        <p:spPr>
          <a:xfrm>
            <a:off x="904297" y="3480530"/>
            <a:ext cx="1188000" cy="1188000"/>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Dark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R:159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G:53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B:21</a:t>
            </a:r>
          </a:p>
        </p:txBody>
      </p:sp>
      <p:sp>
        <p:nvSpPr>
          <p:cNvPr id="17" name="Oval 16"/>
          <p:cNvSpPr/>
          <p:nvPr userDrawn="1"/>
        </p:nvSpPr>
        <p:spPr>
          <a:xfrm>
            <a:off x="760297" y="723362"/>
            <a:ext cx="1476000" cy="1476000"/>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Jisc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R:232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G:94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B:18</a:t>
            </a:r>
          </a:p>
        </p:txBody>
      </p:sp>
      <p:sp>
        <p:nvSpPr>
          <p:cNvPr id="26" name="Oval 25"/>
          <p:cNvSpPr>
            <a:spLocks noChangeAspect="1"/>
          </p:cNvSpPr>
          <p:nvPr userDrawn="1"/>
        </p:nvSpPr>
        <p:spPr>
          <a:xfrm>
            <a:off x="6499853" y="3480530"/>
            <a:ext cx="1188000" cy="1188000"/>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Jisc Text Grey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R:202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G:220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B:240</a:t>
            </a:r>
          </a:p>
        </p:txBody>
      </p:sp>
      <p:grpSp>
        <p:nvGrpSpPr>
          <p:cNvPr id="37" name="Group 36"/>
          <p:cNvGrpSpPr/>
          <p:nvPr userDrawn="1"/>
        </p:nvGrpSpPr>
        <p:grpSpPr>
          <a:xfrm>
            <a:off x="2788478" y="2182622"/>
            <a:ext cx="6139621" cy="1188000"/>
            <a:chOff x="2788478" y="1871025"/>
            <a:chExt cx="6139621" cy="1188000"/>
          </a:xfrm>
        </p:grpSpPr>
        <p:sp>
          <p:nvSpPr>
            <p:cNvPr id="9" name="Oval 8"/>
            <p:cNvSpPr>
              <a:spLocks noChangeAspect="1"/>
            </p:cNvSpPr>
            <p:nvPr userDrawn="1"/>
          </p:nvSpPr>
          <p:spPr>
            <a:xfrm>
              <a:off x="5264288" y="1871025"/>
              <a:ext cx="1188000"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Green</a:t>
              </a:r>
            </a:p>
            <a:p>
              <a:pPr algn="l"/>
              <a:r>
                <a:rPr lang="en-GB" sz="1050" dirty="0" smtClean="0">
                  <a:solidFill>
                    <a:schemeClr val="bg1"/>
                  </a:solidFill>
                </a:rPr>
                <a:t>R:69</a:t>
              </a:r>
            </a:p>
            <a:p>
              <a:pPr algn="l"/>
              <a:r>
                <a:rPr lang="en-GB" sz="1050" dirty="0" smtClean="0">
                  <a:solidFill>
                    <a:schemeClr val="bg1"/>
                  </a:solidFill>
                </a:rPr>
                <a:t>G:133</a:t>
              </a:r>
            </a:p>
            <a:p>
              <a:pPr algn="l"/>
              <a:r>
                <a:rPr lang="en-GB" sz="1050" dirty="0" smtClean="0">
                  <a:solidFill>
                    <a:schemeClr val="bg1"/>
                  </a:solidFill>
                </a:rPr>
                <a:t>B:37</a:t>
              </a:r>
            </a:p>
          </p:txBody>
        </p:sp>
        <p:sp>
          <p:nvSpPr>
            <p:cNvPr id="23" name="Oval 22"/>
            <p:cNvSpPr>
              <a:spLocks noChangeAspect="1"/>
            </p:cNvSpPr>
            <p:nvPr userDrawn="1"/>
          </p:nvSpPr>
          <p:spPr>
            <a:xfrm>
              <a:off x="7740099" y="1871025"/>
              <a:ext cx="1188000"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Purple</a:t>
              </a:r>
              <a:endParaRPr lang="en-GB" sz="1050" dirty="0" smtClean="0">
                <a:solidFill>
                  <a:schemeClr val="bg1"/>
                </a:solidFill>
              </a:endParaRPr>
            </a:p>
            <a:p>
              <a:pPr algn="l"/>
              <a:r>
                <a:rPr lang="en-GB" sz="1050" dirty="0" smtClean="0">
                  <a:solidFill>
                    <a:schemeClr val="bg1"/>
                  </a:solidFill>
                </a:rPr>
                <a:t>R:85</a:t>
              </a:r>
            </a:p>
            <a:p>
              <a:pPr algn="l"/>
              <a:r>
                <a:rPr lang="en-GB" sz="1050" dirty="0" smtClean="0">
                  <a:solidFill>
                    <a:schemeClr val="bg1"/>
                  </a:solidFill>
                </a:rPr>
                <a:t>G:36</a:t>
              </a:r>
            </a:p>
            <a:p>
              <a:pPr algn="l"/>
              <a:r>
                <a:rPr lang="en-GB" sz="1050" dirty="0" smtClean="0">
                  <a:solidFill>
                    <a:schemeClr val="bg1"/>
                  </a:solidFill>
                </a:rPr>
                <a:t>B:129</a:t>
              </a:r>
            </a:p>
          </p:txBody>
        </p:sp>
        <p:sp>
          <p:nvSpPr>
            <p:cNvPr id="24" name="Oval 23"/>
            <p:cNvSpPr>
              <a:spLocks noChangeAspect="1"/>
            </p:cNvSpPr>
            <p:nvPr userDrawn="1"/>
          </p:nvSpPr>
          <p:spPr>
            <a:xfrm>
              <a:off x="6502193" y="1871025"/>
              <a:ext cx="1188000"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Indigo</a:t>
              </a:r>
            </a:p>
            <a:p>
              <a:pPr algn="l"/>
              <a:r>
                <a:rPr lang="en-GB" sz="1050" dirty="0" smtClean="0">
                  <a:solidFill>
                    <a:schemeClr val="bg1"/>
                  </a:solidFill>
                </a:rPr>
                <a:t>R:0</a:t>
              </a:r>
            </a:p>
            <a:p>
              <a:pPr algn="l"/>
              <a:r>
                <a:rPr lang="en-GB" sz="1050" dirty="0" smtClean="0">
                  <a:solidFill>
                    <a:schemeClr val="bg1"/>
                  </a:solidFill>
                </a:rPr>
                <a:t>G:85</a:t>
              </a:r>
            </a:p>
            <a:p>
              <a:pPr algn="l"/>
              <a:r>
                <a:rPr lang="en-GB" sz="1050" dirty="0" smtClean="0">
                  <a:solidFill>
                    <a:schemeClr val="bg1"/>
                  </a:solidFill>
                </a:rPr>
                <a:t>B:127</a:t>
              </a:r>
            </a:p>
          </p:txBody>
        </p:sp>
        <p:sp>
          <p:nvSpPr>
            <p:cNvPr id="13" name="Oval 12"/>
            <p:cNvSpPr>
              <a:spLocks noChangeAspect="1"/>
            </p:cNvSpPr>
            <p:nvPr userDrawn="1"/>
          </p:nvSpPr>
          <p:spPr>
            <a:xfrm>
              <a:off x="2788478" y="1871025"/>
              <a:ext cx="1188000"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Maroon</a:t>
              </a:r>
            </a:p>
            <a:p>
              <a:pPr algn="l"/>
              <a:r>
                <a:rPr lang="en-GB" sz="1050" dirty="0" smtClean="0">
                  <a:solidFill>
                    <a:schemeClr val="bg1"/>
                  </a:solidFill>
                </a:rPr>
                <a:t>R:130</a:t>
              </a:r>
            </a:p>
            <a:p>
              <a:pPr algn="l"/>
              <a:r>
                <a:rPr lang="en-GB" sz="1050" dirty="0" smtClean="0">
                  <a:solidFill>
                    <a:schemeClr val="bg1"/>
                  </a:solidFill>
                </a:rPr>
                <a:t>G:0</a:t>
              </a:r>
            </a:p>
            <a:p>
              <a:pPr algn="l"/>
              <a:r>
                <a:rPr lang="en-GB" sz="1050" dirty="0" smtClean="0">
                  <a:solidFill>
                    <a:schemeClr val="bg1"/>
                  </a:solidFill>
                </a:rPr>
                <a:t>B:54</a:t>
              </a:r>
            </a:p>
          </p:txBody>
        </p:sp>
        <p:sp>
          <p:nvSpPr>
            <p:cNvPr id="12" name="Oval 11"/>
            <p:cNvSpPr>
              <a:spLocks noChangeAspect="1"/>
            </p:cNvSpPr>
            <p:nvPr userDrawn="1"/>
          </p:nvSpPr>
          <p:spPr>
            <a:xfrm>
              <a:off x="4026383" y="1871025"/>
              <a:ext cx="1188000"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Olive</a:t>
              </a:r>
            </a:p>
            <a:p>
              <a:pPr algn="l"/>
              <a:r>
                <a:rPr lang="en-GB" sz="1050" dirty="0" smtClean="0">
                  <a:solidFill>
                    <a:schemeClr val="bg1"/>
                  </a:solidFill>
                </a:rPr>
                <a:t>R:138</a:t>
              </a:r>
            </a:p>
            <a:p>
              <a:pPr algn="l"/>
              <a:r>
                <a:rPr lang="en-GB" sz="1050" dirty="0" smtClean="0">
                  <a:solidFill>
                    <a:schemeClr val="bg1"/>
                  </a:solidFill>
                </a:rPr>
                <a:t>G:115</a:t>
              </a:r>
            </a:p>
            <a:p>
              <a:pPr algn="l"/>
              <a:r>
                <a:rPr lang="en-GB" sz="1050" dirty="0" smtClean="0">
                  <a:solidFill>
                    <a:schemeClr val="bg1"/>
                  </a:solidFill>
                </a:rPr>
                <a:t>B:0</a:t>
              </a:r>
            </a:p>
          </p:txBody>
        </p:sp>
      </p:grpSp>
      <p:grpSp>
        <p:nvGrpSpPr>
          <p:cNvPr id="38" name="Group 37"/>
          <p:cNvGrpSpPr/>
          <p:nvPr userDrawn="1"/>
        </p:nvGrpSpPr>
        <p:grpSpPr>
          <a:xfrm>
            <a:off x="2788478" y="867362"/>
            <a:ext cx="6139622" cy="1205352"/>
            <a:chOff x="2788478" y="791024"/>
            <a:chExt cx="6139622" cy="1205352"/>
          </a:xfrm>
        </p:grpSpPr>
        <p:sp>
          <p:nvSpPr>
            <p:cNvPr id="20" name="Oval 19"/>
            <p:cNvSpPr>
              <a:spLocks noChangeAspect="1"/>
            </p:cNvSpPr>
            <p:nvPr userDrawn="1"/>
          </p:nvSpPr>
          <p:spPr>
            <a:xfrm>
              <a:off x="5264288" y="806422"/>
              <a:ext cx="1188000" cy="118800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Lime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R:178</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G:187</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B:28</a:t>
              </a:r>
            </a:p>
          </p:txBody>
        </p:sp>
        <p:sp>
          <p:nvSpPr>
            <p:cNvPr id="15" name="Oval 14"/>
            <p:cNvSpPr>
              <a:spLocks noChangeAspect="1"/>
            </p:cNvSpPr>
            <p:nvPr userDrawn="1"/>
          </p:nvSpPr>
          <p:spPr>
            <a:xfrm>
              <a:off x="7740100" y="791024"/>
              <a:ext cx="1188000" cy="118800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Violet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R:183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G:26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B:139</a:t>
              </a:r>
            </a:p>
          </p:txBody>
        </p:sp>
        <p:sp>
          <p:nvSpPr>
            <p:cNvPr id="16" name="Oval 15"/>
            <p:cNvSpPr>
              <a:spLocks noChangeAspect="1"/>
            </p:cNvSpPr>
            <p:nvPr userDrawn="1"/>
          </p:nvSpPr>
          <p:spPr>
            <a:xfrm>
              <a:off x="6502193" y="806422"/>
              <a:ext cx="1188000" cy="118800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Blue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G:146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B:203</a:t>
              </a:r>
            </a:p>
          </p:txBody>
        </p:sp>
        <p:sp>
          <p:nvSpPr>
            <p:cNvPr id="18" name="Oval 17"/>
            <p:cNvSpPr>
              <a:spLocks noChangeAspect="1"/>
            </p:cNvSpPr>
            <p:nvPr userDrawn="1"/>
          </p:nvSpPr>
          <p:spPr>
            <a:xfrm>
              <a:off x="2788478" y="808376"/>
              <a:ext cx="1188000" cy="118800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Pink</a:t>
              </a:r>
              <a:endParaRPr lang="en-GB" sz="1050" dirty="0" smtClean="0">
                <a:solidFill>
                  <a:schemeClr val="bg1"/>
                </a:solidFill>
              </a:endParaRPr>
            </a:p>
            <a:p>
              <a:pPr algn="l"/>
              <a:r>
                <a:rPr lang="en-GB" sz="1050" dirty="0" smtClean="0">
                  <a:solidFill>
                    <a:schemeClr val="bg1"/>
                  </a:solidFill>
                </a:rPr>
                <a:t>R:230</a:t>
              </a:r>
            </a:p>
            <a:p>
              <a:pPr algn="l"/>
              <a:r>
                <a:rPr lang="en-GB" sz="1050" dirty="0" smtClean="0">
                  <a:solidFill>
                    <a:schemeClr val="bg1"/>
                  </a:solidFill>
                </a:rPr>
                <a:t>G:21</a:t>
              </a:r>
            </a:p>
            <a:p>
              <a:pPr algn="l"/>
              <a:r>
                <a:rPr lang="en-GB" sz="1050" dirty="0" smtClean="0">
                  <a:solidFill>
                    <a:schemeClr val="bg1"/>
                  </a:solidFill>
                </a:rPr>
                <a:t>B:84</a:t>
              </a:r>
            </a:p>
          </p:txBody>
        </p:sp>
        <p:sp>
          <p:nvSpPr>
            <p:cNvPr id="19" name="Oval 18"/>
            <p:cNvSpPr>
              <a:spLocks noChangeAspect="1"/>
            </p:cNvSpPr>
            <p:nvPr userDrawn="1"/>
          </p:nvSpPr>
          <p:spPr>
            <a:xfrm>
              <a:off x="4026383" y="808375"/>
              <a:ext cx="1188000" cy="1188000"/>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Jisc Yellow</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R:249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G:176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B:80</a:t>
              </a:r>
            </a:p>
          </p:txBody>
        </p:sp>
      </p:grpSp>
      <p:grpSp>
        <p:nvGrpSpPr>
          <p:cNvPr id="39" name="Group 38"/>
          <p:cNvGrpSpPr/>
          <p:nvPr userDrawn="1"/>
        </p:nvGrpSpPr>
        <p:grpSpPr>
          <a:xfrm>
            <a:off x="2788478" y="3480530"/>
            <a:ext cx="3663810" cy="1188000"/>
            <a:chOff x="2788478" y="3404192"/>
            <a:chExt cx="3663810" cy="1188000"/>
          </a:xfrm>
        </p:grpSpPr>
        <p:sp>
          <p:nvSpPr>
            <p:cNvPr id="22" name="Oval 21"/>
            <p:cNvSpPr>
              <a:spLocks noChangeAspect="1"/>
            </p:cNvSpPr>
            <p:nvPr userDrawn="1"/>
          </p:nvSpPr>
          <p:spPr>
            <a:xfrm>
              <a:off x="5264288" y="3404192"/>
              <a:ext cx="1188000"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Light Grey</a:t>
              </a:r>
            </a:p>
            <a:p>
              <a:pPr algn="l"/>
              <a:r>
                <a:rPr lang="en-GB" sz="1050" dirty="0" smtClean="0">
                  <a:solidFill>
                    <a:schemeClr val="tx1"/>
                  </a:solidFill>
                </a:rPr>
                <a:t>R:202</a:t>
              </a:r>
            </a:p>
            <a:p>
              <a:pPr algn="l"/>
              <a:r>
                <a:rPr lang="en-GB" sz="1050" dirty="0" smtClean="0">
                  <a:solidFill>
                    <a:schemeClr val="tx1"/>
                  </a:solidFill>
                </a:rPr>
                <a:t>G:220</a:t>
              </a:r>
            </a:p>
            <a:p>
              <a:pPr algn="l"/>
              <a:r>
                <a:rPr lang="en-GB" sz="1050" dirty="0" smtClean="0">
                  <a:solidFill>
                    <a:schemeClr val="tx1"/>
                  </a:solidFill>
                </a:rPr>
                <a:t>B:240</a:t>
              </a:r>
            </a:p>
          </p:txBody>
        </p:sp>
        <p:sp>
          <p:nvSpPr>
            <p:cNvPr id="27" name="Oval 26"/>
            <p:cNvSpPr>
              <a:spLocks noChangeAspect="1"/>
            </p:cNvSpPr>
            <p:nvPr userDrawn="1"/>
          </p:nvSpPr>
          <p:spPr>
            <a:xfrm>
              <a:off x="2788478" y="3404192"/>
              <a:ext cx="1188000"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Dark Grey</a:t>
              </a:r>
            </a:p>
            <a:p>
              <a:pPr algn="l"/>
              <a:r>
                <a:rPr lang="en-GB" sz="1050" dirty="0" smtClean="0">
                  <a:solidFill>
                    <a:schemeClr val="bg1"/>
                  </a:solidFill>
                </a:rPr>
                <a:t>R:155</a:t>
              </a:r>
            </a:p>
            <a:p>
              <a:pPr algn="l"/>
              <a:r>
                <a:rPr lang="en-GB" sz="1050" dirty="0" smtClean="0">
                  <a:solidFill>
                    <a:schemeClr val="bg1"/>
                  </a:solidFill>
                </a:rPr>
                <a:t>G:167</a:t>
              </a:r>
            </a:p>
            <a:p>
              <a:pPr algn="l"/>
              <a:r>
                <a:rPr lang="en-GB" sz="1050" dirty="0" smtClean="0">
                  <a:solidFill>
                    <a:schemeClr val="bg1"/>
                  </a:solidFill>
                </a:rPr>
                <a:t>B:176</a:t>
              </a:r>
            </a:p>
          </p:txBody>
        </p:sp>
        <p:sp>
          <p:nvSpPr>
            <p:cNvPr id="28" name="Oval 27"/>
            <p:cNvSpPr>
              <a:spLocks noChangeAspect="1"/>
            </p:cNvSpPr>
            <p:nvPr userDrawn="1"/>
          </p:nvSpPr>
          <p:spPr>
            <a:xfrm>
              <a:off x="4026383" y="3404192"/>
              <a:ext cx="1188000"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Dark Grey</a:t>
              </a:r>
            </a:p>
            <a:p>
              <a:pPr algn="l"/>
              <a:r>
                <a:rPr lang="en-GB" sz="1050" dirty="0" smtClean="0">
                  <a:solidFill>
                    <a:schemeClr val="tx1"/>
                  </a:solidFill>
                </a:rPr>
                <a:t>R:185</a:t>
              </a:r>
            </a:p>
            <a:p>
              <a:pPr algn="l"/>
              <a:r>
                <a:rPr lang="en-GB" sz="1050" dirty="0" smtClean="0">
                  <a:solidFill>
                    <a:schemeClr val="tx1"/>
                  </a:solidFill>
                </a:rPr>
                <a:t>G:201</a:t>
              </a:r>
            </a:p>
            <a:p>
              <a:pPr algn="l"/>
              <a:r>
                <a:rPr lang="en-GB" sz="1050" dirty="0" smtClean="0">
                  <a:solidFill>
                    <a:schemeClr val="tx1"/>
                  </a:solidFill>
                </a:rPr>
                <a:t>B:213</a:t>
              </a:r>
            </a:p>
          </p:txBody>
        </p:sp>
      </p:grpSp>
    </p:spTree>
    <p:extLst>
      <p:ext uri="{BB962C8B-B14F-4D97-AF65-F5344CB8AC3E}">
        <p14:creationId xmlns:p14="http://schemas.microsoft.com/office/powerpoint/2010/main" val="2990755769"/>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jisc.ac.uk/blog/how-technology-can-help-dyslexic-learners-help-themselves-05-nov-201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jisc.ac.uk/blog/how-can-you-make-resources-accessible-for-those-with-disabilities-13-jul-2015" TargetMode="External"/><Relationship Id="rId5" Type="http://schemas.openxmlformats.org/officeDocument/2006/relationships/hyperlink" Target="https://www.jisc.ac.uk/guides/getting-started-with-accessibility-and-inclusion" TargetMode="External"/><Relationship Id="rId4" Type="http://schemas.openxmlformats.org/officeDocument/2006/relationships/hyperlink" Target="http://www.learningapps.co.uk/moodle/xertetoolkits/play.php?template_id=1352#topic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padlet.com/julia_taylor1/zwh5xx1tdb5z"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padlet.com/julia_taylor1/zwh5xx1tdb5z"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lymouth.ac.uk/your-university/teaching-and-learning/inclusivity/how-can-i-be-more-inclusiv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learningapps.co.uk/moodle/xertetoolkits/play.php?template_id=135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jisc.ac.uk/blog/how-technology-can-help-dyslexic-learners-help-themselves-05-nov-2015"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jisc365.sharepoint.com/sites/customerexperience/ukcustsupp/_layouts/15/guestaccess.aspx?guestaccesstoken=uEtcIcdVNDD0WdjhVmarIfDXpgiP0myy0Fl/cHzal5w%3d&amp;docid=2_18858d42c23cc424988a7ae8c745b9c4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learningapps.co.uk/moodle/xertetoolkits/play.php?template_id=1352#topic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jisc.ac.uk/blog/how-can-you-make-resources-accessible-for-those-with-disabilities-13-jul-2015" TargetMode="External"/><Relationship Id="rId4" Type="http://schemas.openxmlformats.org/officeDocument/2006/relationships/hyperlink" Target="https://www.jisc.ac.uk/guides/getting-started-with-accessibility-and-inclu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3334"/>
            <a:ext cx="9144000" cy="6093619"/>
          </a:xfrm>
          <a:prstGeom prst="rect">
            <a:avLst/>
          </a:prstGeom>
        </p:spPr>
      </p:pic>
      <p:graphicFrame>
        <p:nvGraphicFramePr>
          <p:cNvPr id="3" name="Table 2"/>
          <p:cNvGraphicFramePr>
            <a:graphicFrameLocks noGrp="1"/>
          </p:cNvGraphicFramePr>
          <p:nvPr>
            <p:extLst/>
          </p:nvPr>
        </p:nvGraphicFramePr>
        <p:xfrm>
          <a:off x="2938462" y="4827483"/>
          <a:ext cx="3267075" cy="192786"/>
        </p:xfrm>
        <a:graphic>
          <a:graphicData uri="http://schemas.openxmlformats.org/drawingml/2006/table">
            <a:tbl>
              <a:tblPr firstRow="1" firstCol="1" bandRow="1">
                <a:tableStyleId>{5C22544A-7EE6-4342-B048-85BDC9FD1C3A}</a:tableStyleId>
              </a:tblPr>
              <a:tblGrid>
                <a:gridCol w="3267075"/>
              </a:tblGrid>
              <a:tr h="0">
                <a:tc>
                  <a:txBody>
                    <a:bodyPr/>
                    <a:lstStyle/>
                    <a:p>
                      <a:pPr algn="ctr">
                        <a:lnSpc>
                          <a:spcPct val="115000"/>
                        </a:lnSpc>
                        <a:spcAft>
                          <a:spcPts val="1000"/>
                        </a:spcAft>
                      </a:pPr>
                      <a:r>
                        <a:rPr lang="en-GB" sz="1100" dirty="0">
                          <a:solidFill>
                            <a:schemeClr val="bg1">
                              <a:lumMod val="75000"/>
                            </a:schemeClr>
                          </a:solidFill>
                          <a:effectLst/>
                        </a:rPr>
                        <a:t>https://presefy.com/Julia_taylor </a:t>
                      </a:r>
                      <a:endParaRPr lang="en-GB" sz="11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FF"/>
                    </a:solidFill>
                  </a:tcPr>
                </a:tc>
              </a:tr>
            </a:tbl>
          </a:graphicData>
        </a:graphic>
      </p:graphicFrame>
      <p:sp>
        <p:nvSpPr>
          <p:cNvPr id="2" name="Title 1"/>
          <p:cNvSpPr>
            <a:spLocks noGrp="1"/>
          </p:cNvSpPr>
          <p:nvPr>
            <p:ph type="title"/>
          </p:nvPr>
        </p:nvSpPr>
        <p:spPr/>
        <p:txBody>
          <a:bodyPr/>
          <a:lstStyle/>
          <a:p>
            <a:r>
              <a:rPr lang="en-GB" dirty="0" smtClean="0"/>
              <a:t>Planning to be inclusive</a:t>
            </a:r>
            <a:endParaRPr lang="en-GB" dirty="0"/>
          </a:p>
        </p:txBody>
      </p:sp>
      <p:sp>
        <p:nvSpPr>
          <p:cNvPr id="5" name="Picture Placeholder 4"/>
          <p:cNvSpPr>
            <a:spLocks noGrp="1"/>
          </p:cNvSpPr>
          <p:nvPr>
            <p:ph type="pic" sz="quarter" idx="13"/>
          </p:nvPr>
        </p:nvSpPr>
        <p:spPr/>
      </p:sp>
      <p:sp>
        <p:nvSpPr>
          <p:cNvPr id="7" name="Text Placeholder 6"/>
          <p:cNvSpPr>
            <a:spLocks noGrp="1"/>
          </p:cNvSpPr>
          <p:nvPr>
            <p:ph type="body" sz="quarter" idx="14"/>
          </p:nvPr>
        </p:nvSpPr>
        <p:spPr/>
        <p:txBody>
          <a:bodyPr/>
          <a:lstStyle/>
          <a:p>
            <a:endParaRPr lang="en-GB" dirty="0"/>
          </a:p>
        </p:txBody>
      </p:sp>
      <p:sp>
        <p:nvSpPr>
          <p:cNvPr id="9" name="Text Placeholder 8"/>
          <p:cNvSpPr>
            <a:spLocks noGrp="1"/>
          </p:cNvSpPr>
          <p:nvPr>
            <p:ph type="body" sz="quarter" idx="15"/>
          </p:nvPr>
        </p:nvSpPr>
        <p:spPr/>
        <p:txBody>
          <a:bodyPr/>
          <a:lstStyle/>
          <a:p>
            <a:endParaRPr lang="en-GB"/>
          </a:p>
        </p:txBody>
      </p:sp>
      <p:sp>
        <p:nvSpPr>
          <p:cNvPr id="6" name="Footer Placeholder 5"/>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8" name="Date Placeholder 7"/>
          <p:cNvSpPr>
            <a:spLocks noGrp="1"/>
          </p:cNvSpPr>
          <p:nvPr>
            <p:ph type="dt" sz="half" idx="16"/>
          </p:nvPr>
        </p:nvSpPr>
        <p:spPr/>
        <p:txBody>
          <a:bodyPr/>
          <a:lstStyle/>
          <a:p>
            <a:fld id="{30C74917-2F7A-4CF0-B2DA-4F8F8D7D1855}" type="datetime1">
              <a:rPr lang="en-GB" noProof="0" smtClean="0"/>
              <a:t>24/11/2015</a:t>
            </a:fld>
            <a:endParaRPr lang="en-GB" noProof="0" dirty="0"/>
          </a:p>
        </p:txBody>
      </p:sp>
      <p:sp>
        <p:nvSpPr>
          <p:cNvPr id="10" name="Slide Number Placeholder 9"/>
          <p:cNvSpPr>
            <a:spLocks noGrp="1"/>
          </p:cNvSpPr>
          <p:nvPr>
            <p:ph type="sldNum" sz="quarter" idx="18"/>
          </p:nvPr>
        </p:nvSpPr>
        <p:spPr/>
        <p:txBody>
          <a:bodyPr/>
          <a:lstStyle/>
          <a:p>
            <a:fld id="{BC1903E8-1638-4376-A5CE-0131C1204B53}" type="slidenum">
              <a:rPr lang="en-GB" noProof="0" smtClean="0"/>
              <a:pPr/>
              <a:t>1</a:t>
            </a:fld>
            <a:endParaRPr lang="en-GB" noProof="0" dirty="0"/>
          </a:p>
        </p:txBody>
      </p:sp>
    </p:spTree>
    <p:extLst>
      <p:ext uri="{BB962C8B-B14F-4D97-AF65-F5344CB8AC3E}">
        <p14:creationId xmlns:p14="http://schemas.microsoft.com/office/powerpoint/2010/main" val="400789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Jisc resources</a:t>
            </a:r>
            <a:endParaRPr lang="en-GB" dirty="0"/>
          </a:p>
        </p:txBody>
      </p:sp>
      <p:sp>
        <p:nvSpPr>
          <p:cNvPr id="3" name="Content Placeholder 2"/>
          <p:cNvSpPr>
            <a:spLocks noGrp="1"/>
          </p:cNvSpPr>
          <p:nvPr>
            <p:ph sz="quarter" idx="13"/>
          </p:nvPr>
        </p:nvSpPr>
        <p:spPr/>
        <p:txBody>
          <a:bodyPr/>
          <a:lstStyle/>
          <a:p>
            <a:pPr marL="0" indent="0">
              <a:buNone/>
            </a:pPr>
            <a:r>
              <a:rPr lang="en-GB" dirty="0" smtClean="0"/>
              <a:t>DSA changes</a:t>
            </a:r>
          </a:p>
          <a:p>
            <a:r>
              <a:rPr lang="en-GB" dirty="0" smtClean="0"/>
              <a:t>Access to resources</a:t>
            </a:r>
          </a:p>
          <a:p>
            <a:r>
              <a:rPr lang="en-GB" dirty="0" smtClean="0"/>
              <a:t>Alternative formats</a:t>
            </a:r>
          </a:p>
          <a:p>
            <a:r>
              <a:rPr lang="en-GB" dirty="0" smtClean="0"/>
              <a:t>Library / LR resources</a:t>
            </a:r>
          </a:p>
          <a:p>
            <a:r>
              <a:rPr lang="en-GB" dirty="0" smtClean="0"/>
              <a:t>Staff skills</a:t>
            </a:r>
          </a:p>
          <a:p>
            <a:r>
              <a:rPr lang="en-GB" dirty="0" smtClean="0"/>
              <a:t>Study skills</a:t>
            </a:r>
          </a:p>
          <a:p>
            <a:r>
              <a:rPr lang="en-GB" b="1" dirty="0" smtClean="0">
                <a:hlinkClick r:id="rId3"/>
              </a:rPr>
              <a:t>Helping </a:t>
            </a:r>
            <a:r>
              <a:rPr lang="en-GB" b="1" dirty="0">
                <a:hlinkClick r:id="rId3"/>
              </a:rPr>
              <a:t>Learners to help themselves</a:t>
            </a:r>
            <a:endParaRPr lang="en-GB" b="1" dirty="0"/>
          </a:p>
          <a:p>
            <a:endParaRPr lang="en-GB" dirty="0" smtClean="0"/>
          </a:p>
          <a:p>
            <a:endParaRPr lang="en-GB" dirty="0"/>
          </a:p>
        </p:txBody>
      </p:sp>
      <p:sp>
        <p:nvSpPr>
          <p:cNvPr id="4" name="Content Placeholder 3"/>
          <p:cNvSpPr>
            <a:spLocks noGrp="1"/>
          </p:cNvSpPr>
          <p:nvPr>
            <p:ph sz="quarter" idx="14"/>
          </p:nvPr>
        </p:nvSpPr>
        <p:spPr/>
        <p:txBody>
          <a:bodyPr/>
          <a:lstStyle/>
          <a:p>
            <a:pPr marL="0" indent="0">
              <a:buNone/>
            </a:pPr>
            <a:r>
              <a:rPr lang="en-GB" dirty="0"/>
              <a:t> </a:t>
            </a:r>
            <a:r>
              <a:rPr lang="en-GB" dirty="0" smtClean="0"/>
              <a:t>TEC</a:t>
            </a:r>
            <a:endParaRPr lang="en-GB" b="1" dirty="0" smtClean="0">
              <a:hlinkClick r:id="rId4"/>
            </a:endParaRPr>
          </a:p>
          <a:p>
            <a:r>
              <a:rPr lang="en-GB" b="1" dirty="0" smtClean="0">
                <a:hlinkClick r:id="rId4"/>
              </a:rPr>
              <a:t>Technology</a:t>
            </a:r>
            <a:r>
              <a:rPr lang="en-GB" b="1" dirty="0">
                <a:hlinkClick r:id="rId4"/>
              </a:rPr>
              <a:t>, Policy and accessible practice</a:t>
            </a:r>
            <a:r>
              <a:rPr lang="en-GB" dirty="0"/>
              <a:t> </a:t>
            </a:r>
          </a:p>
          <a:p>
            <a:r>
              <a:rPr lang="en-GB" b="1" dirty="0">
                <a:hlinkClick r:id="rId5"/>
              </a:rPr>
              <a:t>How your organisation can support</a:t>
            </a:r>
            <a:r>
              <a:rPr lang="en-GB" dirty="0"/>
              <a:t> learners with disabilities using technology</a:t>
            </a:r>
          </a:p>
          <a:p>
            <a:r>
              <a:rPr lang="en-GB" b="1" dirty="0">
                <a:hlinkClick r:id="rId6"/>
              </a:rPr>
              <a:t>How you can make resources accessible</a:t>
            </a:r>
            <a:endParaRPr lang="en-GB" b="1" dirty="0"/>
          </a:p>
          <a:p>
            <a:endParaRPr lang="en-GB" dirty="0"/>
          </a:p>
        </p:txBody>
      </p:sp>
      <p:sp>
        <p:nvSpPr>
          <p:cNvPr id="5" name="Date Placeholder 4"/>
          <p:cNvSpPr>
            <a:spLocks noGrp="1"/>
          </p:cNvSpPr>
          <p:nvPr>
            <p:ph type="dt" sz="half" idx="15"/>
          </p:nvPr>
        </p:nvSpPr>
        <p:spPr/>
        <p:txBody>
          <a:bodyPr/>
          <a:lstStyle/>
          <a:p>
            <a:fld id="{F50616E6-52D8-406D-A41D-C9D9CC50E220}" type="datetime1">
              <a:rPr lang="en-GB" noProof="0" smtClean="0"/>
              <a:t>24/11/2015</a:t>
            </a:fld>
            <a:endParaRPr lang="en-GB" noProof="0" dirty="0"/>
          </a:p>
        </p:txBody>
      </p:sp>
      <p:sp>
        <p:nvSpPr>
          <p:cNvPr id="6" name="Footer Placeholder 5"/>
          <p:cNvSpPr>
            <a:spLocks noGrp="1"/>
          </p:cNvSpPr>
          <p:nvPr>
            <p:ph type="ftr" sz="quarter" idx="16"/>
          </p:nvPr>
        </p:nvSpPr>
        <p:spPr/>
        <p:txBody>
          <a:bodyPr/>
          <a:lstStyle/>
          <a:p>
            <a:r>
              <a:rPr lang="en-GB" noProof="0" smtClean="0"/>
              <a:t>Pleasing most of the people - most of the time</a:t>
            </a:r>
            <a:endParaRPr lang="en-GB" noProof="0"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10</a:t>
            </a:fld>
            <a:endParaRPr lang="en-GB" noProof="0" dirty="0"/>
          </a:p>
        </p:txBody>
      </p:sp>
    </p:spTree>
    <p:extLst>
      <p:ext uri="{BB962C8B-B14F-4D97-AF65-F5344CB8AC3E}">
        <p14:creationId xmlns:p14="http://schemas.microsoft.com/office/powerpoint/2010/main" val="1478183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is reasonable adjustment?</a:t>
            </a:r>
          </a:p>
        </p:txBody>
      </p:sp>
      <p:sp>
        <p:nvSpPr>
          <p:cNvPr id="9" name="Content Placeholder 8"/>
          <p:cNvSpPr>
            <a:spLocks noGrp="1"/>
          </p:cNvSpPr>
          <p:nvPr>
            <p:ph type="body" sz="quarter" idx="14"/>
          </p:nvPr>
        </p:nvSpPr>
        <p:spPr>
          <a:prstGeom prst="rect">
            <a:avLst/>
          </a:prstGeom>
        </p:spPr>
        <p:txBody>
          <a:bodyPr/>
          <a:lstStyle/>
          <a:p>
            <a:pPr marL="0" indent="0">
              <a:spcBef>
                <a:spcPts val="450"/>
              </a:spcBef>
              <a:buNone/>
              <a:defRPr/>
            </a:pPr>
            <a:r>
              <a:rPr lang="en-GB" dirty="0" smtClean="0"/>
              <a:t>What would inclusive policies say</a:t>
            </a:r>
            <a:endParaRPr lang="en-GB" dirty="0"/>
          </a:p>
          <a:p>
            <a:endParaRPr lang="en-GB" dirty="0"/>
          </a:p>
        </p:txBody>
      </p:sp>
      <p:sp>
        <p:nvSpPr>
          <p:cNvPr id="4" name="Text Placeholder 3"/>
          <p:cNvSpPr>
            <a:spLocks noGrp="1"/>
          </p:cNvSpPr>
          <p:nvPr>
            <p:ph type="body" sz="quarter" idx="15"/>
          </p:nvPr>
        </p:nvSpPr>
        <p:spPr/>
        <p:txBody>
          <a:bodyPr/>
          <a:lstStyle/>
          <a:p>
            <a:endParaRPr lang="en-GB"/>
          </a:p>
        </p:txBody>
      </p:sp>
      <p:pic>
        <p:nvPicPr>
          <p:cNvPr id="10" name="Picture Placeholder 1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351" b="15351"/>
          <a:stretch>
            <a:fillRect/>
          </a:stretch>
        </p:blipFill>
        <p:spPr>
          <a:prstGeom prst="rect">
            <a:avLst/>
          </a:prstGeom>
        </p:spPr>
      </p:pic>
      <p:sp>
        <p:nvSpPr>
          <p:cNvPr id="2" name="Date Placeholder 1"/>
          <p:cNvSpPr>
            <a:spLocks noGrp="1"/>
          </p:cNvSpPr>
          <p:nvPr>
            <p:ph type="dt" sz="half" idx="16"/>
          </p:nvPr>
        </p:nvSpPr>
        <p:spPr/>
        <p:txBody>
          <a:bodyPr/>
          <a:lstStyle/>
          <a:p>
            <a:fld id="{09C61AB6-1DE8-480C-B73D-EAB2AF7A1DEF}" type="datetime1">
              <a:rPr lang="en-GB" noProof="0" smtClean="0"/>
              <a:t>24/11/2015</a:t>
            </a:fld>
            <a:endParaRPr lang="en-GB" noProof="0" dirty="0"/>
          </a:p>
        </p:txBody>
      </p:sp>
      <p:sp>
        <p:nvSpPr>
          <p:cNvPr id="3" name="Footer Placeholder 2"/>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6" name="Slide Number Placeholder 5"/>
          <p:cNvSpPr>
            <a:spLocks noGrp="1"/>
          </p:cNvSpPr>
          <p:nvPr>
            <p:ph type="sldNum" sz="quarter" idx="18"/>
          </p:nvPr>
        </p:nvSpPr>
        <p:spPr/>
        <p:txBody>
          <a:bodyPr/>
          <a:lstStyle/>
          <a:p>
            <a:fld id="{BC1903E8-1638-4376-A5CE-0131C1204B53}" type="slidenum">
              <a:rPr lang="en-GB" noProof="0" smtClean="0"/>
              <a:pPr/>
              <a:t>11</a:t>
            </a:fld>
            <a:endParaRPr lang="en-GB" noProof="0" dirty="0"/>
          </a:p>
        </p:txBody>
      </p:sp>
    </p:spTree>
    <p:extLst>
      <p:ext uri="{BB962C8B-B14F-4D97-AF65-F5344CB8AC3E}">
        <p14:creationId xmlns:p14="http://schemas.microsoft.com/office/powerpoint/2010/main" val="3088971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W</a:t>
            </a:r>
            <a:r>
              <a:rPr lang="en-GB" dirty="0" smtClean="0"/>
              <a:t>hat is a reasonable adjustment ?</a:t>
            </a:r>
            <a:endParaRPr lang="en-GB" dirty="0"/>
          </a:p>
        </p:txBody>
      </p:sp>
      <p:sp>
        <p:nvSpPr>
          <p:cNvPr id="11" name="Content Placeholder 10"/>
          <p:cNvSpPr>
            <a:spLocks noGrp="1"/>
          </p:cNvSpPr>
          <p:nvPr>
            <p:ph sz="quarter" idx="13"/>
          </p:nvPr>
        </p:nvSpPr>
        <p:spPr/>
        <p:txBody>
          <a:bodyPr/>
          <a:lstStyle/>
          <a:p>
            <a:pPr marL="0" indent="0">
              <a:buNone/>
            </a:pPr>
            <a:r>
              <a:rPr lang="en-GB" dirty="0" err="1" smtClean="0"/>
              <a:t>eText</a:t>
            </a:r>
            <a:r>
              <a:rPr lang="en-GB" dirty="0" smtClean="0"/>
              <a:t> books, digital formats, load2learn</a:t>
            </a:r>
          </a:p>
          <a:p>
            <a:pPr marL="0" indent="0">
              <a:buNone/>
            </a:pPr>
            <a:r>
              <a:rPr lang="en-GB" dirty="0" smtClean="0"/>
              <a:t>Customisable learning materials</a:t>
            </a:r>
          </a:p>
          <a:p>
            <a:pPr marL="0" indent="0">
              <a:buNone/>
            </a:pPr>
            <a:r>
              <a:rPr lang="en-GB" dirty="0" smtClean="0"/>
              <a:t>All course notes on the VLE – Is it accessible?</a:t>
            </a:r>
          </a:p>
          <a:p>
            <a:pPr marL="0" indent="0">
              <a:buNone/>
            </a:pPr>
            <a:r>
              <a:rPr lang="en-GB" dirty="0" smtClean="0"/>
              <a:t>Accessible digital assets like eBooks and platforms</a:t>
            </a:r>
          </a:p>
          <a:p>
            <a:pPr marL="0" indent="0">
              <a:buNone/>
            </a:pPr>
            <a:r>
              <a:rPr lang="en-GB" dirty="0" smtClean="0"/>
              <a:t>Video, blogs and audio to supplement printed text</a:t>
            </a:r>
          </a:p>
          <a:p>
            <a:pPr marL="0" indent="0">
              <a:buNone/>
            </a:pPr>
            <a:r>
              <a:rPr lang="en-GB" dirty="0" smtClean="0"/>
              <a:t>Text to speech on web pages, docs and VLE</a:t>
            </a:r>
          </a:p>
          <a:p>
            <a:pPr marL="0" indent="0">
              <a:buNone/>
            </a:pPr>
            <a:r>
              <a:rPr lang="en-GB" dirty="0">
                <a:hlinkClick r:id="rId3"/>
              </a:rPr>
              <a:t>http://</a:t>
            </a:r>
            <a:r>
              <a:rPr lang="en-GB" dirty="0" smtClean="0">
                <a:hlinkClick r:id="rId3"/>
              </a:rPr>
              <a:t>padlet.com/julia_taylor1/zwh5xx1tdb5z</a:t>
            </a:r>
            <a:r>
              <a:rPr lang="en-GB" dirty="0" smtClean="0"/>
              <a:t> </a:t>
            </a:r>
            <a:endParaRPr lang="en-GB" dirty="0"/>
          </a:p>
          <a:p>
            <a:endParaRPr lang="en-GB" dirty="0" smtClean="0"/>
          </a:p>
          <a:p>
            <a:endParaRPr lang="en-GB" dirty="0" smtClean="0"/>
          </a:p>
          <a:p>
            <a:endParaRPr lang="en-GB" dirty="0" smtClean="0"/>
          </a:p>
          <a:p>
            <a:endParaRPr lang="en-GB" dirty="0"/>
          </a:p>
        </p:txBody>
      </p:sp>
      <p:sp>
        <p:nvSpPr>
          <p:cNvPr id="6" name="Date Placeholder 5"/>
          <p:cNvSpPr>
            <a:spLocks noGrp="1"/>
          </p:cNvSpPr>
          <p:nvPr>
            <p:ph type="dt" sz="half" idx="14"/>
          </p:nvPr>
        </p:nvSpPr>
        <p:spPr/>
        <p:txBody>
          <a:bodyPr/>
          <a:lstStyle/>
          <a:p>
            <a:fld id="{ACFEC314-8049-4F84-8F22-5B19891B71B5}" type="datetime1">
              <a:rPr lang="en-GB" noProof="0" smtClean="0"/>
              <a:t>24/11/2015</a:t>
            </a:fld>
            <a:endParaRPr lang="en-GB" noProof="0" dirty="0"/>
          </a:p>
        </p:txBody>
      </p:sp>
      <p:sp>
        <p:nvSpPr>
          <p:cNvPr id="7" name="Footer Placeholder 6"/>
          <p:cNvSpPr>
            <a:spLocks noGrp="1"/>
          </p:cNvSpPr>
          <p:nvPr>
            <p:ph type="ftr" sz="quarter" idx="15"/>
          </p:nvPr>
        </p:nvSpPr>
        <p:spPr/>
        <p:txBody>
          <a:bodyPr/>
          <a:lstStyle/>
          <a:p>
            <a:r>
              <a:rPr lang="en-GB" noProof="0" smtClean="0"/>
              <a:t>Pleasing most of the people - most of the time</a:t>
            </a:r>
            <a:endParaRPr lang="en-GB" noProof="0" dirty="0"/>
          </a:p>
        </p:txBody>
      </p:sp>
      <p:sp>
        <p:nvSpPr>
          <p:cNvPr id="8" name="Slide Number Placeholder 7"/>
          <p:cNvSpPr>
            <a:spLocks noGrp="1"/>
          </p:cNvSpPr>
          <p:nvPr>
            <p:ph type="sldNum" sz="quarter" idx="16"/>
          </p:nvPr>
        </p:nvSpPr>
        <p:spPr/>
        <p:txBody>
          <a:bodyPr/>
          <a:lstStyle/>
          <a:p>
            <a:fld id="{BC1903E8-1638-4376-A5CE-0131C1204B53}" type="slidenum">
              <a:rPr lang="en-GB" noProof="0" smtClean="0"/>
              <a:pPr/>
              <a:t>12</a:t>
            </a:fld>
            <a:endParaRPr lang="en-GB" noProof="0" dirty="0"/>
          </a:p>
        </p:txBody>
      </p:sp>
    </p:spTree>
    <p:extLst>
      <p:ext uri="{BB962C8B-B14F-4D97-AF65-F5344CB8AC3E}">
        <p14:creationId xmlns:p14="http://schemas.microsoft.com/office/powerpoint/2010/main" val="151011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I</a:t>
            </a:r>
            <a:r>
              <a:rPr lang="en-GB" dirty="0" smtClean="0"/>
              <a:t>nclusive organisations</a:t>
            </a:r>
            <a:endParaRPr lang="en-GB" dirty="0"/>
          </a:p>
        </p:txBody>
      </p:sp>
      <p:sp>
        <p:nvSpPr>
          <p:cNvPr id="9" name="Content Placeholder 8"/>
          <p:cNvSpPr>
            <a:spLocks noGrp="1"/>
          </p:cNvSpPr>
          <p:nvPr>
            <p:ph sz="quarter" idx="13"/>
          </p:nvPr>
        </p:nvSpPr>
        <p:spPr/>
        <p:txBody>
          <a:bodyPr/>
          <a:lstStyle/>
          <a:p>
            <a:pPr marL="0" indent="0">
              <a:buNone/>
            </a:pPr>
            <a:r>
              <a:rPr lang="en-GB" dirty="0" smtClean="0"/>
              <a:t>Accessibility and inclusive practice is </a:t>
            </a:r>
            <a:br>
              <a:rPr lang="en-GB" dirty="0" smtClean="0"/>
            </a:br>
            <a:r>
              <a:rPr lang="en-GB" dirty="0" smtClean="0"/>
              <a:t>effectively embedded within the strategic </a:t>
            </a:r>
            <a:br>
              <a:rPr lang="en-GB" dirty="0" smtClean="0"/>
            </a:br>
            <a:r>
              <a:rPr lang="en-GB" dirty="0" smtClean="0"/>
              <a:t>and operational management of the provider</a:t>
            </a:r>
          </a:p>
          <a:p>
            <a:pPr marL="0" indent="0">
              <a:buNone/>
            </a:pPr>
            <a:r>
              <a:rPr lang="en-GB" dirty="0" smtClean="0"/>
              <a:t>Support for individual learners with special educational needs is effectively agreed and delivered</a:t>
            </a:r>
          </a:p>
          <a:p>
            <a:pPr marL="0" indent="0">
              <a:buNone/>
            </a:pPr>
            <a:r>
              <a:rPr lang="en-GB" dirty="0" smtClean="0"/>
              <a:t>The provider ensures equitable access to digital resources, content and alternative formats as well as providing a voice for all students </a:t>
            </a:r>
            <a:r>
              <a:rPr lang="en-GB" u="sng" dirty="0">
                <a:hlinkClick r:id="rId3"/>
              </a:rPr>
              <a:t>http://padlet.com/julia_taylor1/zwh5xx1tdb5z</a:t>
            </a:r>
            <a:endParaRPr lang="en-GB" dirty="0" smtClean="0"/>
          </a:p>
          <a:p>
            <a:pPr marL="0" indent="0">
              <a:buNone/>
            </a:pPr>
            <a:endParaRPr lang="en-GB" dirty="0"/>
          </a:p>
        </p:txBody>
      </p:sp>
      <p:sp>
        <p:nvSpPr>
          <p:cNvPr id="5" name="Date Placeholder 4"/>
          <p:cNvSpPr>
            <a:spLocks noGrp="1"/>
          </p:cNvSpPr>
          <p:nvPr>
            <p:ph type="dt" sz="half" idx="14"/>
          </p:nvPr>
        </p:nvSpPr>
        <p:spPr/>
        <p:txBody>
          <a:bodyPr/>
          <a:lstStyle/>
          <a:p>
            <a:fld id="{CA46142B-135D-43A2-B849-8FC19B93E9B2}" type="datetime1">
              <a:rPr lang="en-GB" noProof="0" smtClean="0"/>
              <a:t>24/11/2015</a:t>
            </a:fld>
            <a:endParaRPr lang="en-GB" noProof="0" dirty="0"/>
          </a:p>
        </p:txBody>
      </p:sp>
      <p:sp>
        <p:nvSpPr>
          <p:cNvPr id="6" name="Footer Placeholder 5"/>
          <p:cNvSpPr>
            <a:spLocks noGrp="1"/>
          </p:cNvSpPr>
          <p:nvPr>
            <p:ph type="ftr" sz="quarter" idx="15"/>
          </p:nvPr>
        </p:nvSpPr>
        <p:spPr/>
        <p:txBody>
          <a:bodyPr/>
          <a:lstStyle/>
          <a:p>
            <a:r>
              <a:rPr lang="en-GB" noProof="0" dirty="0" smtClean="0"/>
              <a:t>Pleasing most of the people - most of the time</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13</a:t>
            </a:fld>
            <a:endParaRPr lang="en-GB" noProof="0" dirty="0"/>
          </a:p>
        </p:txBody>
      </p:sp>
    </p:spTree>
    <p:extLst>
      <p:ext uri="{BB962C8B-B14F-4D97-AF65-F5344CB8AC3E}">
        <p14:creationId xmlns:p14="http://schemas.microsoft.com/office/powerpoint/2010/main" val="211463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Inclusive technology policy</a:t>
            </a:r>
            <a:endParaRPr lang="en-GB" dirty="0"/>
          </a:p>
        </p:txBody>
      </p:sp>
      <p:sp>
        <p:nvSpPr>
          <p:cNvPr id="4" name="Text Placeholder 3"/>
          <p:cNvSpPr>
            <a:spLocks noGrp="1"/>
          </p:cNvSpPr>
          <p:nvPr>
            <p:ph type="body" sz="quarter" idx="14"/>
          </p:nvPr>
        </p:nvSpPr>
        <p:spPr/>
        <p:txBody>
          <a:bodyPr/>
          <a:lstStyle/>
          <a:p>
            <a:r>
              <a:rPr lang="en-GB" dirty="0" smtClean="0"/>
              <a:t>Making best use of the tools</a:t>
            </a:r>
            <a:endParaRPr lang="en-GB" dirty="0"/>
          </a:p>
        </p:txBody>
      </p:sp>
      <p:sp>
        <p:nvSpPr>
          <p:cNvPr id="5" name="Text Placeholder 4"/>
          <p:cNvSpPr>
            <a:spLocks noGrp="1"/>
          </p:cNvSpPr>
          <p:nvPr>
            <p:ph type="body" sz="quarter" idx="15"/>
          </p:nvPr>
        </p:nvSpPr>
        <p:spPr/>
        <p:txBody>
          <a:bodyPr/>
          <a:lstStyle/>
          <a:p>
            <a:endParaRPr lang="en-GB"/>
          </a:p>
        </p:txBody>
      </p:sp>
      <p:sp>
        <p:nvSpPr>
          <p:cNvPr id="6" name="Date Placeholder 5"/>
          <p:cNvSpPr>
            <a:spLocks noGrp="1"/>
          </p:cNvSpPr>
          <p:nvPr>
            <p:ph type="dt" sz="half" idx="16"/>
          </p:nvPr>
        </p:nvSpPr>
        <p:spPr/>
        <p:txBody>
          <a:bodyPr/>
          <a:lstStyle/>
          <a:p>
            <a:fld id="{B221A767-66AD-41F8-818A-3683849C587C}" type="datetime1">
              <a:rPr lang="en-GB" noProof="0" smtClean="0"/>
              <a:t>24/11/2015</a:t>
            </a:fld>
            <a:endParaRPr lang="en-GB" noProof="0" dirty="0"/>
          </a:p>
        </p:txBody>
      </p:sp>
      <p:sp>
        <p:nvSpPr>
          <p:cNvPr id="7" name="Footer Placeholder 6"/>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8" name="Slide Number Placeholder 7"/>
          <p:cNvSpPr>
            <a:spLocks noGrp="1"/>
          </p:cNvSpPr>
          <p:nvPr>
            <p:ph type="sldNum" sz="quarter" idx="18"/>
          </p:nvPr>
        </p:nvSpPr>
        <p:spPr/>
        <p:txBody>
          <a:bodyPr/>
          <a:lstStyle/>
          <a:p>
            <a:fld id="{BC1903E8-1638-4376-A5CE-0131C1204B53}" type="slidenum">
              <a:rPr lang="en-GB" noProof="0" smtClean="0"/>
              <a:pPr/>
              <a:t>14</a:t>
            </a:fld>
            <a:endParaRPr lang="en-GB" noProof="0" dirty="0"/>
          </a:p>
        </p:txBody>
      </p:sp>
      <p:pic>
        <p:nvPicPr>
          <p:cNvPr id="10" name="Picture Placeholder 9">
            <a:hlinkClick r:id="rId3"/>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3320" b="17336"/>
          <a:stretch/>
        </p:blipFill>
        <p:spPr>
          <a:xfrm>
            <a:off x="935037" y="835834"/>
            <a:ext cx="7273925" cy="3237525"/>
          </a:xfrm>
          <a:prstGeom prst="rect">
            <a:avLst/>
          </a:prstGeom>
        </p:spPr>
      </p:pic>
      <p:sp>
        <p:nvSpPr>
          <p:cNvPr id="3" name="TextBox 2"/>
          <p:cNvSpPr txBox="1"/>
          <p:nvPr/>
        </p:nvSpPr>
        <p:spPr>
          <a:xfrm>
            <a:off x="935037" y="3982943"/>
            <a:ext cx="7273925" cy="499295"/>
          </a:xfrm>
          <a:prstGeom prst="rect">
            <a:avLst/>
          </a:prstGeom>
          <a:noFill/>
        </p:spPr>
        <p:txBody>
          <a:bodyPr wrap="square" lIns="72000" tIns="36000" rIns="72000" bIns="36000" rtlCol="0" anchor="ctr" anchorCtr="0">
            <a:spAutoFit/>
          </a:bodyPr>
          <a:lstStyle/>
          <a:p>
            <a:pPr>
              <a:lnSpc>
                <a:spcPct val="99000"/>
              </a:lnSpc>
            </a:pPr>
            <a:r>
              <a:rPr lang="en-GB" sz="2800" b="1" dirty="0" smtClean="0"/>
              <a:t>http://padlet.com/julia_taylor1/zwh5xx1tdb5z</a:t>
            </a:r>
          </a:p>
        </p:txBody>
      </p:sp>
    </p:spTree>
    <p:extLst>
      <p:ext uri="{BB962C8B-B14F-4D97-AF65-F5344CB8AC3E}">
        <p14:creationId xmlns:p14="http://schemas.microsoft.com/office/powerpoint/2010/main" val="4008616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GB" dirty="0" smtClean="0"/>
              <a:t>Any questions</a:t>
            </a:r>
            <a:endParaRPr lang="en-GB" dirty="0"/>
          </a:p>
        </p:txBody>
      </p:sp>
      <p:sp>
        <p:nvSpPr>
          <p:cNvPr id="8" name="Picture Placeholder 7"/>
          <p:cNvSpPr>
            <a:spLocks noGrp="1"/>
          </p:cNvSpPr>
          <p:nvPr>
            <p:ph type="pic" sz="quarter" idx="13"/>
          </p:nvPr>
        </p:nvSpPr>
        <p:spPr/>
      </p:sp>
      <p:sp>
        <p:nvSpPr>
          <p:cNvPr id="3" name="Content Placeholder 2"/>
          <p:cNvSpPr>
            <a:spLocks noGrp="1"/>
          </p:cNvSpPr>
          <p:nvPr>
            <p:ph type="body" sz="quarter" idx="14"/>
          </p:nvPr>
        </p:nvSpPr>
        <p:spPr/>
        <p:txBody>
          <a:bodyPr>
            <a:normAutofit fontScale="40000" lnSpcReduction="20000"/>
          </a:bodyPr>
          <a:lstStyle/>
          <a:p>
            <a:pPr marL="0" indent="0" algn="r">
              <a:buNone/>
            </a:pPr>
            <a:endParaRPr lang="en-GB" sz="4000" dirty="0">
              <a:solidFill>
                <a:srgbClr val="FF0000"/>
              </a:solidFill>
            </a:endParaRPr>
          </a:p>
          <a:p>
            <a:pPr marL="0" indent="0" algn="r">
              <a:buNone/>
            </a:pPr>
            <a:endParaRPr lang="en-GB" sz="4000" dirty="0" smtClean="0">
              <a:solidFill>
                <a:srgbClr val="FF0000"/>
              </a:solidFill>
            </a:endParaRPr>
          </a:p>
          <a:p>
            <a:pPr marL="0" indent="0" algn="r">
              <a:buNone/>
            </a:pPr>
            <a:endParaRPr lang="en-GB" sz="4000" dirty="0">
              <a:solidFill>
                <a:srgbClr val="FF0000"/>
              </a:solidFill>
            </a:endParaRPr>
          </a:p>
          <a:p>
            <a:pPr marL="0" indent="0" algn="r">
              <a:buNone/>
            </a:pPr>
            <a:endParaRPr lang="en-GB" sz="4000" dirty="0" smtClean="0">
              <a:solidFill>
                <a:srgbClr val="FF0000"/>
              </a:solidFill>
            </a:endParaRPr>
          </a:p>
        </p:txBody>
      </p:sp>
      <p:sp>
        <p:nvSpPr>
          <p:cNvPr id="10" name="Text Placeholder 9"/>
          <p:cNvSpPr>
            <a:spLocks noGrp="1"/>
          </p:cNvSpPr>
          <p:nvPr>
            <p:ph type="body" sz="quarter" idx="15"/>
          </p:nvPr>
        </p:nvSpPr>
        <p:spPr/>
        <p:txBody>
          <a:bodyPr/>
          <a:lstStyle/>
          <a:p>
            <a:endParaRPr lang="en-GB"/>
          </a:p>
        </p:txBody>
      </p:sp>
      <p:sp>
        <p:nvSpPr>
          <p:cNvPr id="4" name="Date Placeholder 3"/>
          <p:cNvSpPr>
            <a:spLocks noGrp="1"/>
          </p:cNvSpPr>
          <p:nvPr>
            <p:ph type="dt" sz="half" idx="16"/>
          </p:nvPr>
        </p:nvSpPr>
        <p:spPr/>
        <p:txBody>
          <a:bodyPr/>
          <a:lstStyle/>
          <a:p>
            <a:fld id="{88AC250D-9D21-421B-AB68-E119728216CD}" type="datetime1">
              <a:rPr lang="en-GB" smtClean="0"/>
              <a:t>24/11/2015</a:t>
            </a:fld>
            <a:endParaRPr lang="en-GB"/>
          </a:p>
        </p:txBody>
      </p:sp>
      <p:sp>
        <p:nvSpPr>
          <p:cNvPr id="7" name="Footer Placeholder 6"/>
          <p:cNvSpPr>
            <a:spLocks noGrp="1"/>
          </p:cNvSpPr>
          <p:nvPr>
            <p:ph type="ftr" sz="quarter" idx="17"/>
          </p:nvPr>
        </p:nvSpPr>
        <p:spPr/>
        <p:txBody>
          <a:bodyPr/>
          <a:lstStyle/>
          <a:p>
            <a:r>
              <a:rPr lang="en-GB" smtClean="0"/>
              <a:t>Pleasing most of the people - most of the time</a:t>
            </a:r>
            <a:endParaRPr lang="en-GB"/>
          </a:p>
        </p:txBody>
      </p:sp>
      <p:sp>
        <p:nvSpPr>
          <p:cNvPr id="6" name="Slide Number Placeholder 5"/>
          <p:cNvSpPr>
            <a:spLocks noGrp="1"/>
          </p:cNvSpPr>
          <p:nvPr>
            <p:ph type="sldNum" sz="quarter" idx="18"/>
          </p:nvPr>
        </p:nvSpPr>
        <p:spPr/>
        <p:txBody>
          <a:bodyPr/>
          <a:lstStyle/>
          <a:p>
            <a:fld id="{F0A55F06-C352-544E-8237-6F33909C7E7A}" type="slidenum">
              <a:rPr lang="en-GB" smtClean="0"/>
              <a:pPr/>
              <a:t>15</a:t>
            </a:fld>
            <a:endParaRPr lang="en-GB"/>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38657"/>
            <a:ext cx="6007264" cy="4004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8989" y="636608"/>
            <a:ext cx="723416" cy="1323439"/>
          </a:xfrm>
          <a:prstGeom prst="rect">
            <a:avLst/>
          </a:prstGeom>
          <a:noFill/>
        </p:spPr>
        <p:txBody>
          <a:bodyPr wrap="square" rtlCol="0">
            <a:spAutoFit/>
          </a:bodyPr>
          <a:lstStyle/>
          <a:p>
            <a:r>
              <a:rPr lang="en-GB" sz="8000" b="1" dirty="0" smtClean="0"/>
              <a:t>?</a:t>
            </a:r>
            <a:endParaRPr lang="en-GB" sz="8000" b="1" dirty="0"/>
          </a:p>
        </p:txBody>
      </p:sp>
    </p:spTree>
    <p:extLst>
      <p:ext uri="{BB962C8B-B14F-4D97-AF65-F5344CB8AC3E}">
        <p14:creationId xmlns:p14="http://schemas.microsoft.com/office/powerpoint/2010/main" val="122199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Find out more…</a:t>
            </a:r>
            <a:endParaRPr lang="en-GB" dirty="0"/>
          </a:p>
        </p:txBody>
      </p:sp>
      <p:sp>
        <p:nvSpPr>
          <p:cNvPr id="4" name="Date Placeholder 3"/>
          <p:cNvSpPr>
            <a:spLocks noGrp="1"/>
          </p:cNvSpPr>
          <p:nvPr>
            <p:ph type="dt" sz="half" idx="10"/>
          </p:nvPr>
        </p:nvSpPr>
        <p:spPr/>
        <p:txBody>
          <a:bodyPr/>
          <a:lstStyle/>
          <a:p>
            <a:fld id="{50A1FA77-43F9-4B43-903B-2BA96905F255}" type="datetime1">
              <a:rPr lang="en-GB" smtClean="0"/>
              <a:t>24/11/2015</a:t>
            </a:fld>
            <a:endParaRPr lang="en-GB"/>
          </a:p>
        </p:txBody>
      </p:sp>
      <p:sp>
        <p:nvSpPr>
          <p:cNvPr id="5" name="Footer Placeholder 4"/>
          <p:cNvSpPr>
            <a:spLocks noGrp="1"/>
          </p:cNvSpPr>
          <p:nvPr>
            <p:ph type="ftr" sz="quarter" idx="11"/>
          </p:nvPr>
        </p:nvSpPr>
        <p:spPr/>
        <p:txBody>
          <a:bodyPr/>
          <a:lstStyle/>
          <a:p>
            <a:r>
              <a:rPr lang="en-GB" smtClean="0"/>
              <a:t>Pleasing most of the people - most of the time</a:t>
            </a:r>
            <a:endParaRPr lang="en-GB"/>
          </a:p>
        </p:txBody>
      </p:sp>
      <p:sp>
        <p:nvSpPr>
          <p:cNvPr id="6" name="Slide Number Placeholder 5"/>
          <p:cNvSpPr>
            <a:spLocks noGrp="1"/>
          </p:cNvSpPr>
          <p:nvPr>
            <p:ph type="sldNum" sz="quarter" idx="12"/>
          </p:nvPr>
        </p:nvSpPr>
        <p:spPr/>
        <p:txBody>
          <a:bodyPr/>
          <a:lstStyle/>
          <a:p>
            <a:fld id="{F0A55F06-C352-544E-8237-6F33909C7E7A}" type="slidenum">
              <a:rPr lang="en-GB" smtClean="0"/>
              <a:pPr/>
              <a:t>16</a:t>
            </a:fld>
            <a:endParaRPr lang="en-GB"/>
          </a:p>
        </p:txBody>
      </p:sp>
      <p:cxnSp>
        <p:nvCxnSpPr>
          <p:cNvPr id="20" name="Straight Connector 19"/>
          <p:cNvCxnSpPr/>
          <p:nvPr/>
        </p:nvCxnSpPr>
        <p:spPr>
          <a:xfrm>
            <a:off x="234000" y="2102400"/>
            <a:ext cx="5195955" cy="0"/>
          </a:xfrm>
          <a:prstGeom prst="line">
            <a:avLst/>
          </a:prstGeom>
          <a:ln w="12700">
            <a:solidFill>
              <a:srgbClr val="9BA7B0"/>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3" cstate="print"/>
          <a:stretch>
            <a:fillRect/>
          </a:stretch>
        </p:blipFill>
        <p:spPr>
          <a:xfrm>
            <a:off x="233999" y="4503600"/>
            <a:ext cx="767715" cy="268605"/>
          </a:xfrm>
          <a:prstGeom prst="rect">
            <a:avLst/>
          </a:prstGeom>
        </p:spPr>
      </p:pic>
      <p:sp>
        <p:nvSpPr>
          <p:cNvPr id="23" name="Text Placeholder 2"/>
          <p:cNvSpPr txBox="1">
            <a:spLocks/>
          </p:cNvSpPr>
          <p:nvPr/>
        </p:nvSpPr>
        <p:spPr>
          <a:xfrm>
            <a:off x="234000" y="900000"/>
            <a:ext cx="5195956" cy="559127"/>
          </a:xfrm>
          <a:prstGeom prst="rect">
            <a:avLst/>
          </a:prstGeom>
        </p:spPr>
        <p:txBody>
          <a:bodyPr lIns="0" tIns="0" rIns="0" bIns="0" anchor="t" anchorCtr="0">
            <a:spAutoFit/>
          </a:bodyPr>
          <a:lstStyle>
            <a:lvl1pPr marL="0" indent="0" algn="l" defTabSz="457200" rtl="0" eaLnBrk="1" latinLnBrk="0" hangingPunct="1">
              <a:lnSpc>
                <a:spcPct val="90000"/>
              </a:lnSpc>
              <a:spcBef>
                <a:spcPts val="0"/>
              </a:spcBef>
              <a:buClr>
                <a:srgbClr val="DE481C"/>
              </a:buClr>
              <a:buSzPct val="120000"/>
              <a:buFont typeface="Lucida Grande"/>
              <a:buNone/>
              <a:defRPr sz="2000" b="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2000" b="1"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800" b="1"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smtClean="0"/>
              <a:t>Julia Taylor</a:t>
            </a:r>
            <a:br>
              <a:rPr lang="en-GB" dirty="0" smtClean="0"/>
            </a:br>
            <a:r>
              <a:rPr lang="en-GB" dirty="0" smtClean="0"/>
              <a:t>Subject specialist, </a:t>
            </a:r>
            <a:r>
              <a:rPr lang="en-GB" dirty="0"/>
              <a:t>a</a:t>
            </a:r>
            <a:r>
              <a:rPr lang="en-GB" dirty="0" smtClean="0"/>
              <a:t>ccessibility &amp; inclusion</a:t>
            </a:r>
          </a:p>
        </p:txBody>
      </p:sp>
      <p:sp>
        <p:nvSpPr>
          <p:cNvPr id="24" name="Text Placeholder 2"/>
          <p:cNvSpPr txBox="1">
            <a:spLocks/>
          </p:cNvSpPr>
          <p:nvPr/>
        </p:nvSpPr>
        <p:spPr>
          <a:xfrm>
            <a:off x="234000" y="1641600"/>
            <a:ext cx="5195956" cy="282129"/>
          </a:xfrm>
          <a:prstGeom prst="rect">
            <a:avLst/>
          </a:prstGeom>
        </p:spPr>
        <p:txBody>
          <a:bodyPr lIns="0" tIns="0" rIns="0" bIns="0" anchor="t" anchorCtr="0">
            <a:spAutoFit/>
          </a:bodyPr>
          <a:lstStyle>
            <a:lvl1pPr marL="0" indent="0" algn="l" defTabSz="457200" rtl="0" eaLnBrk="1" latinLnBrk="0" hangingPunct="1">
              <a:lnSpc>
                <a:spcPct val="90000"/>
              </a:lnSpc>
              <a:spcBef>
                <a:spcPts val="0"/>
              </a:spcBef>
              <a:buClr>
                <a:srgbClr val="DE481C"/>
              </a:buClr>
              <a:buSzPct val="120000"/>
              <a:buFont typeface="Lucida Grande"/>
              <a:buNone/>
              <a:defRPr sz="2000" b="1" kern="1200">
                <a:solidFill>
                  <a:srgbClr val="DE481C"/>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2000" b="1"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800" b="1"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smtClean="0"/>
              <a:t>Julia.Taylor@jisc.ac.uk</a:t>
            </a:r>
          </a:p>
        </p:txBody>
      </p:sp>
      <p:sp>
        <p:nvSpPr>
          <p:cNvPr id="25" name="Text Placeholder 2"/>
          <p:cNvSpPr txBox="1">
            <a:spLocks/>
          </p:cNvSpPr>
          <p:nvPr/>
        </p:nvSpPr>
        <p:spPr>
          <a:xfrm>
            <a:off x="234000" y="2289600"/>
            <a:ext cx="5195956" cy="830997"/>
          </a:xfrm>
          <a:prstGeom prst="rect">
            <a:avLst/>
          </a:prstGeom>
        </p:spPr>
        <p:txBody>
          <a:bodyPr lIns="0" tIns="0" rIns="0" bIns="0" anchor="t" anchorCtr="0">
            <a:spAutoFit/>
          </a:bodyPr>
          <a:lstStyle>
            <a:lvl1pPr marL="0" marR="0" indent="0" algn="l" defTabSz="457200" rtl="0" eaLnBrk="1" fontAlgn="auto" latinLnBrk="0" hangingPunct="1">
              <a:lnSpc>
                <a:spcPct val="90000"/>
              </a:lnSpc>
              <a:spcBef>
                <a:spcPts val="0"/>
              </a:spcBef>
              <a:spcAft>
                <a:spcPts val="0"/>
              </a:spcAft>
              <a:buClr>
                <a:srgbClr val="DE481C"/>
              </a:buClr>
              <a:buSzPct val="120000"/>
              <a:buFont typeface="Lucida Grande"/>
              <a:buNone/>
              <a:tabLst/>
              <a:defRPr lang="en-GB" sz="2000" kern="1200" smtClean="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2000" b="1"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800" b="1"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defRPr/>
            </a:pPr>
            <a:r>
              <a:rPr lang="en-GB" dirty="0" smtClean="0"/>
              <a:t>One </a:t>
            </a:r>
            <a:r>
              <a:rPr lang="en-GB" dirty="0" err="1" smtClean="0"/>
              <a:t>Castlepark</a:t>
            </a:r>
            <a:r>
              <a:rPr lang="en-GB" dirty="0"/>
              <a:t> </a:t>
            </a:r>
            <a:r>
              <a:rPr lang="en-GB" dirty="0" smtClean="0"/>
              <a:t>Tower Hill Bristol BS2 0JA</a:t>
            </a:r>
            <a:br>
              <a:rPr lang="en-GB" dirty="0" smtClean="0"/>
            </a:br>
            <a:r>
              <a:rPr lang="en-GB" dirty="0" smtClean="0"/>
              <a:t>T 020 3697 5800</a:t>
            </a:r>
          </a:p>
          <a:p>
            <a:pPr>
              <a:defRPr/>
            </a:pPr>
            <a:r>
              <a:rPr lang="en-GB" dirty="0" smtClean="0"/>
              <a:t>07468727212</a:t>
            </a:r>
            <a:endParaRPr lang="en-GB" dirty="0"/>
          </a:p>
        </p:txBody>
      </p:sp>
      <p:sp>
        <p:nvSpPr>
          <p:cNvPr id="26" name="Text Placeholder 2"/>
          <p:cNvSpPr txBox="1">
            <a:spLocks/>
          </p:cNvSpPr>
          <p:nvPr/>
        </p:nvSpPr>
        <p:spPr>
          <a:xfrm>
            <a:off x="233999" y="3862800"/>
            <a:ext cx="2447112" cy="282129"/>
          </a:xfrm>
          <a:prstGeom prst="rect">
            <a:avLst/>
          </a:prstGeom>
        </p:spPr>
        <p:txBody>
          <a:bodyPr wrap="square" lIns="0" tIns="0" rIns="0" bIns="0" anchor="t" anchorCtr="0">
            <a:spAutoFit/>
          </a:bodyPr>
          <a:lstStyle>
            <a:lvl1pPr marL="0" indent="0" algn="l" defTabSz="457200" rtl="0" eaLnBrk="1" latinLnBrk="0" hangingPunct="1">
              <a:lnSpc>
                <a:spcPct val="90000"/>
              </a:lnSpc>
              <a:spcBef>
                <a:spcPts val="0"/>
              </a:spcBef>
              <a:buClr>
                <a:srgbClr val="DE481C"/>
              </a:buClr>
              <a:buSzPct val="120000"/>
              <a:buFont typeface="Lucida Grande"/>
              <a:buNone/>
              <a:defRPr lang="en-GB" sz="2000" b="1" kern="1200" smtClean="0">
                <a:solidFill>
                  <a:srgbClr val="DE481C"/>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2000" b="1"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800" b="1"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smtClean="0"/>
              <a:t>info@jisc.ac.uk</a:t>
            </a:r>
            <a:endParaRPr lang="en-GB" dirty="0"/>
          </a:p>
        </p:txBody>
      </p:sp>
      <p:sp>
        <p:nvSpPr>
          <p:cNvPr id="27" name="Text Placeholder 2"/>
          <p:cNvSpPr txBox="1">
            <a:spLocks/>
          </p:cNvSpPr>
          <p:nvPr/>
        </p:nvSpPr>
        <p:spPr>
          <a:xfrm>
            <a:off x="2259510" y="3862800"/>
            <a:ext cx="2595600" cy="282129"/>
          </a:xfrm>
          <a:prstGeom prst="rect">
            <a:avLst/>
          </a:prstGeom>
        </p:spPr>
        <p:txBody>
          <a:bodyPr wrap="square" lIns="0" tIns="0" rIns="0" bIns="0" anchor="t" anchorCtr="0">
            <a:spAutoFit/>
          </a:bodyPr>
          <a:lstStyle>
            <a:lvl1pPr marL="0" indent="0" algn="l" defTabSz="457200" rtl="0" eaLnBrk="1" latinLnBrk="0" hangingPunct="1">
              <a:lnSpc>
                <a:spcPct val="90000"/>
              </a:lnSpc>
              <a:spcBef>
                <a:spcPts val="0"/>
              </a:spcBef>
              <a:buClr>
                <a:srgbClr val="DE481C"/>
              </a:buClr>
              <a:buSzPct val="120000"/>
              <a:buFont typeface="Lucida Grande"/>
              <a:buNone/>
              <a:defRPr lang="en-GB" sz="2000" b="1" kern="1200" smtClean="0">
                <a:solidFill>
                  <a:srgbClr val="DE481C"/>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2000" b="1"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800" b="1"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smtClean="0"/>
              <a:t>jisc.ac.uk</a:t>
            </a:r>
            <a:endParaRPr lang="en-GB" dirty="0"/>
          </a:p>
        </p:txBody>
      </p:sp>
      <p:sp>
        <p:nvSpPr>
          <p:cNvPr id="28" name="Text Placeholder 3"/>
          <p:cNvSpPr txBox="1">
            <a:spLocks/>
          </p:cNvSpPr>
          <p:nvPr/>
        </p:nvSpPr>
        <p:spPr>
          <a:xfrm>
            <a:off x="1092017" y="4504978"/>
            <a:ext cx="4333182" cy="270000"/>
          </a:xfrm>
          <a:prstGeom prst="rect">
            <a:avLst/>
          </a:prstGeom>
        </p:spPr>
        <p:txBody>
          <a:bodyPr lIns="0" tIns="0" rIns="0" bIns="0" anchor="ctr" anchorCtr="0">
            <a:norm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dirty="0" smtClean="0"/>
              <a:t>Except where otherwise noted, this work is licensed under CC-BY-NC-ND</a:t>
            </a:r>
          </a:p>
        </p:txBody>
      </p:sp>
    </p:spTree>
    <p:extLst>
      <p:ext uri="{BB962C8B-B14F-4D97-AF65-F5344CB8AC3E}">
        <p14:creationId xmlns:p14="http://schemas.microsoft.com/office/powerpoint/2010/main" val="423502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to be inclusive</a:t>
            </a:r>
            <a:endParaRPr lang="en-GB" dirty="0"/>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325" b="13325"/>
          <a:stretch>
            <a:fillRect/>
          </a:stretch>
        </p:blipFill>
        <p:spPr/>
      </p:pic>
      <p:sp>
        <p:nvSpPr>
          <p:cNvPr id="4" name="Text Placeholder 3"/>
          <p:cNvSpPr>
            <a:spLocks noGrp="1"/>
          </p:cNvSpPr>
          <p:nvPr>
            <p:ph type="body" sz="quarter" idx="14"/>
          </p:nvPr>
        </p:nvSpPr>
        <p:spPr/>
        <p:txBody>
          <a:bodyPr/>
          <a:lstStyle/>
          <a:p>
            <a:endParaRPr lang="en-GB"/>
          </a:p>
        </p:txBody>
      </p:sp>
      <p:sp>
        <p:nvSpPr>
          <p:cNvPr id="5" name="Text Placeholder 4"/>
          <p:cNvSpPr>
            <a:spLocks noGrp="1"/>
          </p:cNvSpPr>
          <p:nvPr>
            <p:ph type="body" sz="quarter" idx="15"/>
          </p:nvPr>
        </p:nvSpPr>
        <p:spPr/>
        <p:txBody>
          <a:bodyPr/>
          <a:lstStyle/>
          <a:p>
            <a:endParaRPr lang="en-GB"/>
          </a:p>
        </p:txBody>
      </p:sp>
      <p:sp>
        <p:nvSpPr>
          <p:cNvPr id="6" name="Date Placeholder 5"/>
          <p:cNvSpPr>
            <a:spLocks noGrp="1"/>
          </p:cNvSpPr>
          <p:nvPr>
            <p:ph type="dt" sz="half" idx="16"/>
          </p:nvPr>
        </p:nvSpPr>
        <p:spPr/>
        <p:txBody>
          <a:bodyPr/>
          <a:lstStyle/>
          <a:p>
            <a:fld id="{6E130460-EB77-44E9-925E-978AADB4739B}" type="datetime1">
              <a:rPr lang="en-GB" noProof="0" smtClean="0"/>
              <a:t>24/11/2015</a:t>
            </a:fld>
            <a:endParaRPr lang="en-GB" noProof="0" dirty="0"/>
          </a:p>
        </p:txBody>
      </p:sp>
      <p:sp>
        <p:nvSpPr>
          <p:cNvPr id="7" name="Footer Placeholder 6"/>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8" name="Slide Number Placeholder 7"/>
          <p:cNvSpPr>
            <a:spLocks noGrp="1"/>
          </p:cNvSpPr>
          <p:nvPr>
            <p:ph type="sldNum" sz="quarter" idx="18"/>
          </p:nvPr>
        </p:nvSpPr>
        <p:spPr/>
        <p:txBody>
          <a:bodyPr/>
          <a:lstStyle/>
          <a:p>
            <a:fld id="{BC1903E8-1638-4376-A5CE-0131C1204B53}" type="slidenum">
              <a:rPr lang="en-GB" noProof="0" smtClean="0"/>
              <a:pPr/>
              <a:t>2</a:t>
            </a:fld>
            <a:endParaRPr lang="en-GB" noProof="0" dirty="0"/>
          </a:p>
        </p:txBody>
      </p:sp>
    </p:spTree>
    <p:extLst>
      <p:ext uri="{BB962C8B-B14F-4D97-AF65-F5344CB8AC3E}">
        <p14:creationId xmlns:p14="http://schemas.microsoft.com/office/powerpoint/2010/main" val="1195808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938462" y="4827483"/>
          <a:ext cx="3267075" cy="192786"/>
        </p:xfrm>
        <a:graphic>
          <a:graphicData uri="http://schemas.openxmlformats.org/drawingml/2006/table">
            <a:tbl>
              <a:tblPr firstRow="1" firstCol="1" bandRow="1">
                <a:tableStyleId>{5C22544A-7EE6-4342-B048-85BDC9FD1C3A}</a:tableStyleId>
              </a:tblPr>
              <a:tblGrid>
                <a:gridCol w="3267075"/>
              </a:tblGrid>
              <a:tr h="0">
                <a:tc>
                  <a:txBody>
                    <a:bodyPr/>
                    <a:lstStyle/>
                    <a:p>
                      <a:pPr algn="ctr">
                        <a:lnSpc>
                          <a:spcPct val="115000"/>
                        </a:lnSpc>
                        <a:spcAft>
                          <a:spcPts val="1000"/>
                        </a:spcAft>
                      </a:pPr>
                      <a:r>
                        <a:rPr lang="en-GB" sz="1100" dirty="0">
                          <a:solidFill>
                            <a:schemeClr val="bg1">
                              <a:lumMod val="75000"/>
                            </a:schemeClr>
                          </a:solidFill>
                          <a:effectLst/>
                        </a:rPr>
                        <a:t>https://presefy.com/Julia_taylor </a:t>
                      </a:r>
                      <a:endParaRPr lang="en-GB" sz="11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FF"/>
                    </a:solidFill>
                  </a:tcPr>
                </a:tc>
              </a:tr>
            </a:tbl>
          </a:graphicData>
        </a:graphic>
      </p:graphicFrame>
      <p:sp>
        <p:nvSpPr>
          <p:cNvPr id="2" name="Title 1"/>
          <p:cNvSpPr>
            <a:spLocks noGrp="1"/>
          </p:cNvSpPr>
          <p:nvPr>
            <p:ph type="title"/>
          </p:nvPr>
        </p:nvSpPr>
        <p:spPr/>
        <p:txBody>
          <a:bodyPr/>
          <a:lstStyle/>
          <a:p>
            <a:r>
              <a:rPr lang="en-GB" dirty="0" smtClean="0"/>
              <a:t>Policy defines practice</a:t>
            </a:r>
            <a:endParaRPr lang="en-GB" dirty="0"/>
          </a:p>
        </p:txBody>
      </p:sp>
      <p:sp>
        <p:nvSpPr>
          <p:cNvPr id="5" name="Picture Placeholder 4"/>
          <p:cNvSpPr>
            <a:spLocks noGrp="1"/>
          </p:cNvSpPr>
          <p:nvPr>
            <p:ph type="pic" sz="quarter" idx="13"/>
          </p:nvPr>
        </p:nvSpPr>
        <p:spPr/>
      </p:sp>
      <p:sp>
        <p:nvSpPr>
          <p:cNvPr id="7" name="Text Placeholder 6"/>
          <p:cNvSpPr>
            <a:spLocks noGrp="1"/>
          </p:cNvSpPr>
          <p:nvPr>
            <p:ph type="body" sz="quarter" idx="14"/>
          </p:nvPr>
        </p:nvSpPr>
        <p:spPr/>
        <p:txBody>
          <a:bodyPr/>
          <a:lstStyle/>
          <a:p>
            <a:r>
              <a:rPr lang="en-GB" dirty="0" smtClean="0"/>
              <a:t>McKinsey Framework</a:t>
            </a:r>
            <a:endParaRPr lang="en-GB" dirty="0"/>
          </a:p>
        </p:txBody>
      </p:sp>
      <p:sp>
        <p:nvSpPr>
          <p:cNvPr id="9" name="Text Placeholder 8"/>
          <p:cNvSpPr>
            <a:spLocks noGrp="1"/>
          </p:cNvSpPr>
          <p:nvPr>
            <p:ph type="body" sz="quarter" idx="15"/>
          </p:nvPr>
        </p:nvSpPr>
        <p:spPr/>
        <p:txBody>
          <a:bodyPr/>
          <a:lstStyle/>
          <a:p>
            <a:endParaRPr lang="en-GB"/>
          </a:p>
        </p:txBody>
      </p:sp>
      <p:pic>
        <p:nvPicPr>
          <p:cNvPr id="2050" name="Picture 2" descr="Enter a tooltip for th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233" y="501804"/>
            <a:ext cx="4310717" cy="451846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6"/>
          </p:nvPr>
        </p:nvSpPr>
        <p:spPr/>
        <p:txBody>
          <a:bodyPr/>
          <a:lstStyle/>
          <a:p>
            <a:fld id="{07A040BE-350C-4273-80C0-1AC2C85E3650}" type="datetime1">
              <a:rPr lang="en-GB" noProof="0" smtClean="0"/>
              <a:t>24/11/2015</a:t>
            </a:fld>
            <a:endParaRPr lang="en-GB" noProof="0" dirty="0"/>
          </a:p>
        </p:txBody>
      </p:sp>
      <p:sp>
        <p:nvSpPr>
          <p:cNvPr id="8" name="Footer Placeholder 7"/>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10" name="Slide Number Placeholder 9"/>
          <p:cNvSpPr>
            <a:spLocks noGrp="1"/>
          </p:cNvSpPr>
          <p:nvPr>
            <p:ph type="sldNum" sz="quarter" idx="18"/>
          </p:nvPr>
        </p:nvSpPr>
        <p:spPr/>
        <p:txBody>
          <a:bodyPr/>
          <a:lstStyle/>
          <a:p>
            <a:fld id="{BC1903E8-1638-4376-A5CE-0131C1204B53}" type="slidenum">
              <a:rPr lang="en-GB" noProof="0" smtClean="0"/>
              <a:pPr/>
              <a:t>3</a:t>
            </a:fld>
            <a:endParaRPr lang="en-GB" noProof="0" dirty="0"/>
          </a:p>
        </p:txBody>
      </p:sp>
    </p:spTree>
    <p:extLst>
      <p:ext uri="{BB962C8B-B14F-4D97-AF65-F5344CB8AC3E}">
        <p14:creationId xmlns:p14="http://schemas.microsoft.com/office/powerpoint/2010/main" val="550787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The case for inclusion</a:t>
            </a:r>
            <a:endParaRPr lang="en-GB" dirty="0"/>
          </a:p>
        </p:txBody>
      </p:sp>
      <p:sp>
        <p:nvSpPr>
          <p:cNvPr id="9" name="Content Placeholder 8"/>
          <p:cNvSpPr>
            <a:spLocks noGrp="1"/>
          </p:cNvSpPr>
          <p:nvPr>
            <p:ph sz="quarter" idx="13"/>
          </p:nvPr>
        </p:nvSpPr>
        <p:spPr/>
        <p:txBody>
          <a:bodyPr/>
          <a:lstStyle/>
          <a:p>
            <a:pPr marL="0" indent="0">
              <a:buNone/>
            </a:pPr>
            <a:r>
              <a:rPr lang="en-GB" dirty="0"/>
              <a:t>Why inclusion must be addressed </a:t>
            </a:r>
            <a:r>
              <a:rPr lang="en-GB" dirty="0" smtClean="0"/>
              <a:t>strategically in policy and procurement:</a:t>
            </a:r>
          </a:p>
          <a:p>
            <a:endParaRPr lang="en-GB" dirty="0" smtClean="0"/>
          </a:p>
          <a:p>
            <a:r>
              <a:rPr lang="en-GB" dirty="0" smtClean="0"/>
              <a:t>Inspection Framework</a:t>
            </a:r>
          </a:p>
          <a:p>
            <a:r>
              <a:rPr lang="en-GB" dirty="0"/>
              <a:t>Legal requirements</a:t>
            </a:r>
          </a:p>
          <a:p>
            <a:r>
              <a:rPr lang="en-GB" dirty="0" smtClean="0"/>
              <a:t>Cost efficiencies</a:t>
            </a:r>
          </a:p>
          <a:p>
            <a:r>
              <a:rPr lang="en-GB" dirty="0" smtClean="0"/>
              <a:t>Why be exclusive? </a:t>
            </a:r>
          </a:p>
          <a:p>
            <a:r>
              <a:rPr lang="en-GB" dirty="0" smtClean="0"/>
              <a:t>Technology can - so you should</a:t>
            </a:r>
          </a:p>
          <a:p>
            <a:endParaRPr lang="en-GB" dirty="0" smtClean="0"/>
          </a:p>
          <a:p>
            <a:endParaRPr lang="en-GB" dirty="0"/>
          </a:p>
        </p:txBody>
      </p:sp>
      <p:sp>
        <p:nvSpPr>
          <p:cNvPr id="5" name="Date Placeholder 4"/>
          <p:cNvSpPr>
            <a:spLocks noGrp="1"/>
          </p:cNvSpPr>
          <p:nvPr>
            <p:ph type="dt" sz="half" idx="14"/>
          </p:nvPr>
        </p:nvSpPr>
        <p:spPr/>
        <p:txBody>
          <a:bodyPr/>
          <a:lstStyle/>
          <a:p>
            <a:fld id="{CBA83F25-EE19-467F-B4BD-41F4762CCFA5}" type="datetime1">
              <a:rPr lang="en-GB" noProof="0" smtClean="0"/>
              <a:t>24/11/2015</a:t>
            </a:fld>
            <a:endParaRPr lang="en-GB" noProof="0" dirty="0"/>
          </a:p>
        </p:txBody>
      </p:sp>
      <p:sp>
        <p:nvSpPr>
          <p:cNvPr id="6" name="Footer Placeholder 5"/>
          <p:cNvSpPr>
            <a:spLocks noGrp="1"/>
          </p:cNvSpPr>
          <p:nvPr>
            <p:ph type="ftr" sz="quarter" idx="15"/>
          </p:nvPr>
        </p:nvSpPr>
        <p:spPr/>
        <p:txBody>
          <a:bodyPr/>
          <a:lstStyle/>
          <a:p>
            <a:r>
              <a:rPr lang="en-GB" noProof="0" smtClean="0"/>
              <a:t>Pleasing most of the people - most of the time</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4</a:t>
            </a:fld>
            <a:endParaRPr lang="en-GB" noProof="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136" y="1893453"/>
            <a:ext cx="2873395" cy="2621973"/>
          </a:xfrm>
          <a:prstGeom prst="rect">
            <a:avLst/>
          </a:prstGeom>
        </p:spPr>
      </p:pic>
    </p:spTree>
    <p:extLst>
      <p:ext uri="{BB962C8B-B14F-4D97-AF65-F5344CB8AC3E}">
        <p14:creationId xmlns:p14="http://schemas.microsoft.com/office/powerpoint/2010/main" val="2857324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Digital visitor and resident?</a:t>
            </a:r>
            <a:endParaRPr lang="en-GB" dirty="0"/>
          </a:p>
        </p:txBody>
      </p:sp>
      <p:sp>
        <p:nvSpPr>
          <p:cNvPr id="6" name="Picture Placeholder 5"/>
          <p:cNvSpPr>
            <a:spLocks noGrp="1"/>
          </p:cNvSpPr>
          <p:nvPr>
            <p:ph type="pic" sz="quarter" idx="13"/>
          </p:nvPr>
        </p:nvSpPr>
        <p:spPr/>
      </p:sp>
      <p:sp>
        <p:nvSpPr>
          <p:cNvPr id="7" name="Text Placeholder 6"/>
          <p:cNvSpPr>
            <a:spLocks noGrp="1"/>
          </p:cNvSpPr>
          <p:nvPr>
            <p:ph type="body" sz="quarter" idx="14"/>
          </p:nvPr>
        </p:nvSpPr>
        <p:spPr/>
        <p:txBody>
          <a:bodyPr/>
          <a:lstStyle/>
          <a:p>
            <a:r>
              <a:rPr lang="en-GB" dirty="0" smtClean="0"/>
              <a:t>Changing Digital Landscape</a:t>
            </a:r>
            <a:endParaRPr lang="en-GB" dirty="0"/>
          </a:p>
        </p:txBody>
      </p:sp>
      <p:sp>
        <p:nvSpPr>
          <p:cNvPr id="8" name="Text Placeholder 7"/>
          <p:cNvSpPr>
            <a:spLocks noGrp="1"/>
          </p:cNvSpPr>
          <p:nvPr>
            <p:ph type="body" sz="quarter" idx="15"/>
          </p:nvPr>
        </p:nvSpPr>
        <p:spPr/>
        <p:txBody>
          <a:bodyPr/>
          <a:lstStyle/>
          <a:p>
            <a:r>
              <a:rPr lang="en-GB" dirty="0" smtClean="0"/>
              <a:t>Getty Images – rights reserved</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6409"/>
          <a:stretch/>
        </p:blipFill>
        <p:spPr>
          <a:xfrm>
            <a:off x="935038" y="889800"/>
            <a:ext cx="7273925" cy="3553673"/>
          </a:xfrm>
          <a:prstGeom prst="rect">
            <a:avLst/>
          </a:prstGeom>
        </p:spPr>
      </p:pic>
      <p:sp>
        <p:nvSpPr>
          <p:cNvPr id="2" name="Date Placeholder 1"/>
          <p:cNvSpPr>
            <a:spLocks noGrp="1"/>
          </p:cNvSpPr>
          <p:nvPr>
            <p:ph type="dt" sz="half" idx="16"/>
          </p:nvPr>
        </p:nvSpPr>
        <p:spPr/>
        <p:txBody>
          <a:bodyPr/>
          <a:lstStyle/>
          <a:p>
            <a:fld id="{058ED29D-80FB-4468-AA77-B7DF9143CDEE}" type="datetime1">
              <a:rPr lang="en-GB" noProof="0" smtClean="0"/>
              <a:t>24/11/2015</a:t>
            </a:fld>
            <a:endParaRPr lang="en-GB" noProof="0" dirty="0"/>
          </a:p>
        </p:txBody>
      </p:sp>
      <p:sp>
        <p:nvSpPr>
          <p:cNvPr id="3" name="Footer Placeholder 2"/>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9" name="Slide Number Placeholder 8"/>
          <p:cNvSpPr>
            <a:spLocks noGrp="1"/>
          </p:cNvSpPr>
          <p:nvPr>
            <p:ph type="sldNum" sz="quarter" idx="18"/>
          </p:nvPr>
        </p:nvSpPr>
        <p:spPr/>
        <p:txBody>
          <a:bodyPr/>
          <a:lstStyle/>
          <a:p>
            <a:fld id="{BC1903E8-1638-4376-A5CE-0131C1204B53}" type="slidenum">
              <a:rPr lang="en-GB" noProof="0" smtClean="0"/>
              <a:pPr/>
              <a:t>5</a:t>
            </a:fld>
            <a:endParaRPr lang="en-GB" noProof="0" dirty="0"/>
          </a:p>
        </p:txBody>
      </p:sp>
    </p:spTree>
    <p:extLst>
      <p:ext uri="{BB962C8B-B14F-4D97-AF65-F5344CB8AC3E}">
        <p14:creationId xmlns:p14="http://schemas.microsoft.com/office/powerpoint/2010/main" val="798488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43001" y="-411480"/>
            <a:ext cx="7065962" cy="859155"/>
          </a:xfrm>
        </p:spPr>
        <p:txBody>
          <a:bodyPr/>
          <a:lstStyle/>
          <a:p>
            <a:r>
              <a:rPr lang="en-GB" dirty="0" smtClean="0"/>
              <a:t>Meeting everyone’s needs with technology</a:t>
            </a:r>
            <a:endParaRPr lang="en-GB" dirty="0"/>
          </a:p>
        </p:txBody>
      </p:sp>
      <p:sp>
        <p:nvSpPr>
          <p:cNvPr id="12" name="Picture Placeholder 11"/>
          <p:cNvSpPr>
            <a:spLocks noGrp="1"/>
          </p:cNvSpPr>
          <p:nvPr>
            <p:ph type="pic" sz="quarter" idx="13"/>
          </p:nvPr>
        </p:nvSpPr>
        <p:spPr/>
      </p:sp>
      <p:sp>
        <p:nvSpPr>
          <p:cNvPr id="13" name="Text Placeholder 12"/>
          <p:cNvSpPr>
            <a:spLocks noGrp="1"/>
          </p:cNvSpPr>
          <p:nvPr>
            <p:ph type="body" sz="quarter" idx="14"/>
          </p:nvPr>
        </p:nvSpPr>
        <p:spPr/>
        <p:txBody>
          <a:bodyPr/>
          <a:lstStyle/>
          <a:p>
            <a:r>
              <a:rPr lang="en-GB" dirty="0" smtClean="0"/>
              <a:t>Pleasing all of the people  all of the time</a:t>
            </a:r>
            <a:endParaRPr lang="en-GB" dirty="0"/>
          </a:p>
        </p:txBody>
      </p:sp>
      <p:sp>
        <p:nvSpPr>
          <p:cNvPr id="14" name="Text Placeholder 13"/>
          <p:cNvSpPr>
            <a:spLocks noGrp="1"/>
          </p:cNvSpPr>
          <p:nvPr>
            <p:ph type="body" sz="quarter" idx="15"/>
          </p:nvPr>
        </p:nvSpPr>
        <p:spPr/>
        <p:txBody>
          <a:bodyPr/>
          <a:lstStyle/>
          <a:p>
            <a:endParaRPr lang="en-GB"/>
          </a:p>
        </p:txBody>
      </p:sp>
      <p:sp>
        <p:nvSpPr>
          <p:cNvPr id="5" name="Date Placeholder 4"/>
          <p:cNvSpPr>
            <a:spLocks noGrp="1"/>
          </p:cNvSpPr>
          <p:nvPr>
            <p:ph type="dt" sz="half" idx="16"/>
          </p:nvPr>
        </p:nvSpPr>
        <p:spPr/>
        <p:txBody>
          <a:bodyPr/>
          <a:lstStyle/>
          <a:p>
            <a:fld id="{B7DA5645-A001-4D55-9D93-08D8A7C34916}" type="datetime1">
              <a:rPr lang="en-GB" noProof="0" smtClean="0"/>
              <a:t>24/11/2015</a:t>
            </a:fld>
            <a:endParaRPr lang="en-GB" noProof="0" dirty="0"/>
          </a:p>
        </p:txBody>
      </p:sp>
      <p:sp>
        <p:nvSpPr>
          <p:cNvPr id="6" name="Footer Placeholder 5"/>
          <p:cNvSpPr>
            <a:spLocks noGrp="1"/>
          </p:cNvSpPr>
          <p:nvPr>
            <p:ph type="ftr" sz="quarter" idx="17"/>
          </p:nvPr>
        </p:nvSpPr>
        <p:spPr/>
        <p:txBody>
          <a:bodyPr/>
          <a:lstStyle/>
          <a:p>
            <a:r>
              <a:rPr lang="en-GB" noProof="0" smtClean="0"/>
              <a:t>Pleasing most of the people - most of the time</a:t>
            </a:r>
            <a:endParaRPr lang="en-GB" noProof="0" dirty="0"/>
          </a:p>
        </p:txBody>
      </p:sp>
      <p:sp>
        <p:nvSpPr>
          <p:cNvPr id="7" name="Slide Number Placeholder 6"/>
          <p:cNvSpPr>
            <a:spLocks noGrp="1"/>
          </p:cNvSpPr>
          <p:nvPr>
            <p:ph type="sldNum" sz="quarter" idx="18"/>
          </p:nvPr>
        </p:nvSpPr>
        <p:spPr/>
        <p:txBody>
          <a:bodyPr/>
          <a:lstStyle/>
          <a:p>
            <a:fld id="{BC1903E8-1638-4376-A5CE-0131C1204B53}" type="slidenum">
              <a:rPr lang="en-GB" noProof="0" smtClean="0"/>
              <a:pPr/>
              <a:t>6</a:t>
            </a:fld>
            <a:endParaRPr lang="en-GB" noProof="0" dirty="0"/>
          </a:p>
        </p:txBody>
      </p:sp>
      <p:pic>
        <p:nvPicPr>
          <p:cNvPr id="10" name="Content Placeholder 6">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t="21715" b="12801"/>
          <a:stretch/>
        </p:blipFill>
        <p:spPr>
          <a:xfrm>
            <a:off x="935038" y="879473"/>
            <a:ext cx="7273924" cy="3572454"/>
          </a:xfrm>
          <a:prstGeom prst="rect">
            <a:avLst/>
          </a:prstGeom>
        </p:spPr>
      </p:pic>
    </p:spTree>
    <p:extLst>
      <p:ext uri="{BB962C8B-B14F-4D97-AF65-F5344CB8AC3E}">
        <p14:creationId xmlns:p14="http://schemas.microsoft.com/office/powerpoint/2010/main" val="766573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750"/>
            <a:ext cx="9144000" cy="4572000"/>
          </a:xfrm>
          <a:prstGeom prst="rect">
            <a:avLst/>
          </a:prstGeom>
        </p:spPr>
      </p:pic>
      <p:sp>
        <p:nvSpPr>
          <p:cNvPr id="2" name="Title 1"/>
          <p:cNvSpPr>
            <a:spLocks noGrp="1"/>
          </p:cNvSpPr>
          <p:nvPr>
            <p:ph type="title"/>
          </p:nvPr>
        </p:nvSpPr>
        <p:spPr/>
        <p:txBody>
          <a:bodyPr/>
          <a:lstStyle/>
          <a:p>
            <a:r>
              <a:rPr lang="en-GB" dirty="0" smtClean="0"/>
              <a:t>Students have expectations</a:t>
            </a:r>
            <a:endParaRPr lang="en-GB" dirty="0"/>
          </a:p>
        </p:txBody>
      </p:sp>
      <p:sp>
        <p:nvSpPr>
          <p:cNvPr id="3" name="Date Placeholder 2"/>
          <p:cNvSpPr>
            <a:spLocks noGrp="1"/>
          </p:cNvSpPr>
          <p:nvPr>
            <p:ph type="dt" sz="half" idx="15"/>
          </p:nvPr>
        </p:nvSpPr>
        <p:spPr/>
        <p:txBody>
          <a:bodyPr/>
          <a:lstStyle/>
          <a:p>
            <a:fld id="{ED16A98A-4C17-49C3-AE6F-4810F2AAE007}" type="datetime1">
              <a:rPr lang="en-GB" noProof="0" smtClean="0"/>
              <a:t>24/11/2015</a:t>
            </a:fld>
            <a:endParaRPr lang="en-GB" noProof="0" dirty="0"/>
          </a:p>
        </p:txBody>
      </p:sp>
      <p:sp>
        <p:nvSpPr>
          <p:cNvPr id="4" name="Footer Placeholder 3"/>
          <p:cNvSpPr>
            <a:spLocks noGrp="1"/>
          </p:cNvSpPr>
          <p:nvPr>
            <p:ph type="ftr" sz="quarter" idx="16"/>
          </p:nvPr>
        </p:nvSpPr>
        <p:spPr/>
        <p:txBody>
          <a:bodyPr/>
          <a:lstStyle/>
          <a:p>
            <a:r>
              <a:rPr lang="en-GB" noProof="0" smtClean="0"/>
              <a:t>Pleasing most of the people - most of the time</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7</a:t>
            </a:fld>
            <a:endParaRPr lang="en-GB" noProof="0" dirty="0"/>
          </a:p>
        </p:txBody>
      </p:sp>
    </p:spTree>
    <p:extLst>
      <p:ext uri="{BB962C8B-B14F-4D97-AF65-F5344CB8AC3E}">
        <p14:creationId xmlns:p14="http://schemas.microsoft.com/office/powerpoint/2010/main" val="2399307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Discussion: Why inclusion is key </a:t>
            </a:r>
            <a:endParaRPr lang="en-GB" dirty="0"/>
          </a:p>
        </p:txBody>
      </p:sp>
      <p:sp>
        <p:nvSpPr>
          <p:cNvPr id="9" name="Content Placeholder 8"/>
          <p:cNvSpPr>
            <a:spLocks noGrp="1"/>
          </p:cNvSpPr>
          <p:nvPr>
            <p:ph sz="quarter" idx="13"/>
          </p:nvPr>
        </p:nvSpPr>
        <p:spPr/>
        <p:txBody>
          <a:bodyPr/>
          <a:lstStyle/>
          <a:p>
            <a:r>
              <a:rPr lang="en-GB" dirty="0"/>
              <a:t>Funding and legal changes for disabled students have created new duties and responsibilities in procurement and practice. </a:t>
            </a:r>
            <a:r>
              <a:rPr lang="en-GB" dirty="0" smtClean="0"/>
              <a:t>Inclusive </a:t>
            </a:r>
            <a:r>
              <a:rPr lang="en-GB" dirty="0"/>
              <a:t>practice is now key to improving retention and achievement and crucial for inspection and compliance. </a:t>
            </a:r>
          </a:p>
          <a:p>
            <a:r>
              <a:rPr lang="en-GB" dirty="0"/>
              <a:t>An inclusive approach to technology will  increase access, improve productivity, support differentiated learning,  planning and assessment and provide a better student experience. </a:t>
            </a:r>
          </a:p>
          <a:p>
            <a:endParaRPr lang="en-GB" dirty="0"/>
          </a:p>
          <a:p>
            <a:endParaRPr lang="en-GB" dirty="0"/>
          </a:p>
        </p:txBody>
      </p:sp>
      <p:sp>
        <p:nvSpPr>
          <p:cNvPr id="5" name="Date Placeholder 4"/>
          <p:cNvSpPr>
            <a:spLocks noGrp="1"/>
          </p:cNvSpPr>
          <p:nvPr>
            <p:ph type="dt" sz="half" idx="14"/>
          </p:nvPr>
        </p:nvSpPr>
        <p:spPr/>
        <p:txBody>
          <a:bodyPr/>
          <a:lstStyle/>
          <a:p>
            <a:fld id="{38647DDD-B7FB-474C-ACF4-C72CB95CC23A}" type="datetime1">
              <a:rPr lang="en-GB" noProof="0" smtClean="0"/>
              <a:t>24/11/2015</a:t>
            </a:fld>
            <a:endParaRPr lang="en-GB" noProof="0" dirty="0"/>
          </a:p>
        </p:txBody>
      </p:sp>
      <p:sp>
        <p:nvSpPr>
          <p:cNvPr id="6" name="Footer Placeholder 5"/>
          <p:cNvSpPr>
            <a:spLocks noGrp="1"/>
          </p:cNvSpPr>
          <p:nvPr>
            <p:ph type="ftr" sz="quarter" idx="15"/>
          </p:nvPr>
        </p:nvSpPr>
        <p:spPr/>
        <p:txBody>
          <a:bodyPr/>
          <a:lstStyle/>
          <a:p>
            <a:r>
              <a:rPr lang="en-GB" noProof="0" smtClean="0"/>
              <a:t>Pleasing most of the people - most of the time</a:t>
            </a:r>
            <a:endParaRPr lang="en-GB" noProof="0" dirty="0"/>
          </a:p>
        </p:txBody>
      </p:sp>
      <p:sp>
        <p:nvSpPr>
          <p:cNvPr id="7" name="Slide Number Placeholder 6"/>
          <p:cNvSpPr>
            <a:spLocks noGrp="1"/>
          </p:cNvSpPr>
          <p:nvPr>
            <p:ph type="sldNum" sz="quarter" idx="16"/>
          </p:nvPr>
        </p:nvSpPr>
        <p:spPr/>
        <p:txBody>
          <a:bodyPr/>
          <a:lstStyle/>
          <a:p>
            <a:fld id="{BC1903E8-1638-4376-A5CE-0131C1204B53}" type="slidenum">
              <a:rPr lang="en-GB" noProof="0" smtClean="0"/>
              <a:pPr/>
              <a:t>8</a:t>
            </a:fld>
            <a:endParaRPr lang="en-GB" noProof="0" dirty="0"/>
          </a:p>
        </p:txBody>
      </p:sp>
    </p:spTree>
    <p:extLst>
      <p:ext uri="{BB962C8B-B14F-4D97-AF65-F5344CB8AC3E}">
        <p14:creationId xmlns:p14="http://schemas.microsoft.com/office/powerpoint/2010/main" val="103373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Jisc resources</a:t>
            </a:r>
            <a:endParaRPr lang="en-GB" dirty="0"/>
          </a:p>
        </p:txBody>
      </p:sp>
      <p:sp>
        <p:nvSpPr>
          <p:cNvPr id="3" name="Content Placeholder 2"/>
          <p:cNvSpPr>
            <a:spLocks noGrp="1"/>
          </p:cNvSpPr>
          <p:nvPr>
            <p:ph sz="quarter" idx="13"/>
          </p:nvPr>
        </p:nvSpPr>
        <p:spPr/>
        <p:txBody>
          <a:bodyPr/>
          <a:lstStyle/>
          <a:p>
            <a:r>
              <a:rPr lang="en-GB" dirty="0" smtClean="0"/>
              <a:t>FELTAG </a:t>
            </a:r>
            <a:r>
              <a:rPr lang="en-GB" dirty="0" err="1" smtClean="0"/>
              <a:t>eTAG</a:t>
            </a:r>
            <a:r>
              <a:rPr lang="en-GB" dirty="0" smtClean="0"/>
              <a:t> – Moving Online</a:t>
            </a:r>
          </a:p>
          <a:p>
            <a:r>
              <a:rPr lang="en-GB" dirty="0"/>
              <a:t>Sharing resources </a:t>
            </a:r>
            <a:endParaRPr lang="en-GB" dirty="0" smtClean="0"/>
          </a:p>
          <a:p>
            <a:r>
              <a:rPr lang="en-GB" dirty="0" smtClean="0"/>
              <a:t>Changes to funding</a:t>
            </a:r>
            <a:endParaRPr lang="en-GB" dirty="0"/>
          </a:p>
          <a:p>
            <a:r>
              <a:rPr lang="en-GB" dirty="0" smtClean="0"/>
              <a:t>ABR - Widening participation</a:t>
            </a:r>
          </a:p>
          <a:p>
            <a:r>
              <a:rPr lang="en-GB" dirty="0" smtClean="0"/>
              <a:t>Changing learner profile</a:t>
            </a:r>
          </a:p>
          <a:p>
            <a:r>
              <a:rPr lang="en-GB" dirty="0" smtClean="0"/>
              <a:t>Access to resources (VLE)</a:t>
            </a:r>
          </a:p>
          <a:p>
            <a:r>
              <a:rPr lang="en-GB" dirty="0" smtClean="0"/>
              <a:t>Staff skills</a:t>
            </a:r>
          </a:p>
          <a:p>
            <a:r>
              <a:rPr lang="en-GB" dirty="0" smtClean="0"/>
              <a:t>Curriculum and assessment</a:t>
            </a:r>
          </a:p>
          <a:p>
            <a:endParaRPr lang="en-GB" dirty="0"/>
          </a:p>
        </p:txBody>
      </p:sp>
      <p:sp>
        <p:nvSpPr>
          <p:cNvPr id="4" name="Content Placeholder 3"/>
          <p:cNvSpPr>
            <a:spLocks noGrp="1"/>
          </p:cNvSpPr>
          <p:nvPr>
            <p:ph sz="quarter" idx="14"/>
          </p:nvPr>
        </p:nvSpPr>
        <p:spPr/>
        <p:txBody>
          <a:bodyPr/>
          <a:lstStyle/>
          <a:p>
            <a:r>
              <a:rPr lang="en-GB" b="1" dirty="0">
                <a:hlinkClick r:id="rId3"/>
              </a:rPr>
              <a:t>Technology, Policy and accessible practice</a:t>
            </a:r>
            <a:r>
              <a:rPr lang="en-GB" dirty="0"/>
              <a:t> </a:t>
            </a:r>
          </a:p>
          <a:p>
            <a:r>
              <a:rPr lang="en-GB" b="1" dirty="0">
                <a:hlinkClick r:id="rId4"/>
              </a:rPr>
              <a:t>How your organisation can support</a:t>
            </a:r>
            <a:r>
              <a:rPr lang="en-GB" dirty="0"/>
              <a:t> learners with disabilities using technology</a:t>
            </a:r>
          </a:p>
          <a:p>
            <a:r>
              <a:rPr lang="en-GB" b="1" dirty="0">
                <a:hlinkClick r:id="rId5"/>
              </a:rPr>
              <a:t>How you can make resources accessible</a:t>
            </a:r>
            <a:endParaRPr lang="en-GB" b="1" dirty="0"/>
          </a:p>
          <a:p>
            <a:endParaRPr lang="en-GB" dirty="0"/>
          </a:p>
        </p:txBody>
      </p:sp>
      <p:sp>
        <p:nvSpPr>
          <p:cNvPr id="5" name="Date Placeholder 4"/>
          <p:cNvSpPr>
            <a:spLocks noGrp="1"/>
          </p:cNvSpPr>
          <p:nvPr>
            <p:ph type="dt" sz="half" idx="15"/>
          </p:nvPr>
        </p:nvSpPr>
        <p:spPr/>
        <p:txBody>
          <a:bodyPr/>
          <a:lstStyle/>
          <a:p>
            <a:fld id="{F50616E6-52D8-406D-A41D-C9D9CC50E220}" type="datetime1">
              <a:rPr lang="en-GB" noProof="0" smtClean="0"/>
              <a:t>24/11/2015</a:t>
            </a:fld>
            <a:endParaRPr lang="en-GB" noProof="0" dirty="0"/>
          </a:p>
        </p:txBody>
      </p:sp>
      <p:sp>
        <p:nvSpPr>
          <p:cNvPr id="6" name="Footer Placeholder 5"/>
          <p:cNvSpPr>
            <a:spLocks noGrp="1"/>
          </p:cNvSpPr>
          <p:nvPr>
            <p:ph type="ftr" sz="quarter" idx="16"/>
          </p:nvPr>
        </p:nvSpPr>
        <p:spPr/>
        <p:txBody>
          <a:bodyPr/>
          <a:lstStyle/>
          <a:p>
            <a:r>
              <a:rPr lang="en-GB" noProof="0" smtClean="0"/>
              <a:t>Pleasing most of the people - most of the time</a:t>
            </a:r>
            <a:endParaRPr lang="en-GB" noProof="0"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9</a:t>
            </a:fld>
            <a:endParaRPr lang="en-GB" noProof="0" dirty="0"/>
          </a:p>
        </p:txBody>
      </p:sp>
    </p:spTree>
    <p:extLst>
      <p:ext uri="{BB962C8B-B14F-4D97-AF65-F5344CB8AC3E}">
        <p14:creationId xmlns:p14="http://schemas.microsoft.com/office/powerpoint/2010/main" val="8023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potx" id="{50286163-77F5-45BA-9F5E-C9C9769CFE5D}" vid="{2C6A041A-9C9B-4834-A471-53AF3FDD5D6A}"/>
    </a:ext>
  </a:extLst>
</a:theme>
</file>

<file path=ppt/theme/theme2.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DECC7294-7831-40B8-B091-BE510EAE62FE}"/>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12AB307C-A8C2-4566-B572-2DCF3F72ECA3}"/>
    </a:ext>
  </a:extLst>
</a:theme>
</file>

<file path=ppt/theme/theme4.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CB9054E3-628E-42B1-922A-633C8B3C7ADD}"/>
    </a:ext>
  </a:extLst>
</a:theme>
</file>

<file path=ppt/theme/theme5.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1762B1FF-63CD-4A73-BFB8-4E967E290F22}"/>
    </a:ext>
  </a:extLst>
</a:theme>
</file>

<file path=ppt/theme/theme6.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PPT 16-9.potx" id="{50286163-77F5-45BA-9F5E-C9C9769CFE5D}" vid="{0B1C70F2-1BEE-4235-8679-5F81889BAD8B}"/>
    </a:ext>
  </a:extLst>
</a:theme>
</file>

<file path=ppt/theme/theme7.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79c6cfb5-50bc-4fca-81ee-f60fcea9a646"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2FE4A139ECCBD241A442D7CF7EE8F8D4" ma:contentTypeVersion="112" ma:contentTypeDescription="Create a new document." ma:contentTypeScope="" ma:versionID="0d18595db13762463612c962ad17fbd8">
  <xsd:schema xmlns:xsd="http://www.w3.org/2001/XMLSchema" xmlns:xs="http://www.w3.org/2001/XMLSchema" xmlns:p="http://schemas.microsoft.com/office/2006/metadata/properties" xmlns:ns2="217ac18d-a73a-48a9-8bac-9db52278b555" targetNamespace="http://schemas.microsoft.com/office/2006/metadata/properties" ma:root="true" ma:fieldsID="8eb30877eb787bd16b8cc3b1fcdbe53a" ns2:_="">
    <xsd:import namespace="217ac18d-a73a-48a9-8bac-9db52278b55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ac18d-a73a-48a9-8bac-9db52278b55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217ac18d-a73a-48a9-8bac-9db52278b555">
      <UserInfo>
        <DisplayName/>
        <AccountId xsi:nil="true"/>
        <AccountType/>
      </UserInfo>
    </SharedWithUser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A22231-E76A-4775-A611-D5C1298D57ED}">
  <ds:schemaRefs>
    <ds:schemaRef ds:uri="http://schemas.microsoft.com/sharepoint/events"/>
  </ds:schemaRefs>
</ds:datastoreItem>
</file>

<file path=customXml/itemProps2.xml><?xml version="1.0" encoding="utf-8"?>
<ds:datastoreItem xmlns:ds="http://schemas.openxmlformats.org/officeDocument/2006/customXml" ds:itemID="{233A26D1-8BB5-4F6B-B6C3-83D62BC611BD}">
  <ds:schemaRefs>
    <ds:schemaRef ds:uri="Microsoft.SharePoint.Taxonomy.ContentTypeSync"/>
  </ds:schemaRefs>
</ds:datastoreItem>
</file>

<file path=customXml/itemProps3.xml><?xml version="1.0" encoding="utf-8"?>
<ds:datastoreItem xmlns:ds="http://schemas.openxmlformats.org/officeDocument/2006/customXml" ds:itemID="{4BEB6E6C-195E-43FF-9DEF-F1B587CD2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ac18d-a73a-48a9-8bac-9db52278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8FDCB66-D499-40CD-BFFF-C6D1A8D20198}">
  <ds:schemaRef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www.w3.org/XML/1998/namespace"/>
    <ds:schemaRef ds:uri="217ac18d-a73a-48a9-8bac-9db52278b555"/>
  </ds:schemaRefs>
</ds:datastoreItem>
</file>

<file path=customXml/itemProps5.xml><?xml version="1.0" encoding="utf-8"?>
<ds:datastoreItem xmlns:ds="http://schemas.openxmlformats.org/officeDocument/2006/customXml" ds:itemID="{66CDE50B-B5E2-48A1-8B58-ED79EDEDDD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Jisc Standard PPT 16-9</Template>
  <TotalTime>1695</TotalTime>
  <Words>2726</Words>
  <Application>Microsoft Office PowerPoint</Application>
  <PresentationFormat>On-screen Show (16:9)</PresentationFormat>
  <Paragraphs>324</Paragraphs>
  <Slides>16</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Calibri</vt:lpstr>
      <vt:lpstr>Corbel</vt:lpstr>
      <vt:lpstr>Lucida Grande</vt:lpstr>
      <vt:lpstr>Times New Roman</vt:lpstr>
      <vt:lpstr>Wingdings</vt:lpstr>
      <vt:lpstr>Jisc Content Slides</vt:lpstr>
      <vt:lpstr>Jisc Cover Slides</vt:lpstr>
      <vt:lpstr>Jisc Closing Slides</vt:lpstr>
      <vt:lpstr>Jisc Divider Sldes</vt:lpstr>
      <vt:lpstr>Jisc Fullscreen Image Slides</vt:lpstr>
      <vt:lpstr>Jisc Colours</vt:lpstr>
      <vt:lpstr>Planning to be inclusive</vt:lpstr>
      <vt:lpstr>Planning to be inclusive</vt:lpstr>
      <vt:lpstr>Policy defines practice</vt:lpstr>
      <vt:lpstr>The case for inclusion</vt:lpstr>
      <vt:lpstr>Digital visitor and resident?</vt:lpstr>
      <vt:lpstr>Meeting everyone’s needs with technology</vt:lpstr>
      <vt:lpstr>Students have expectations</vt:lpstr>
      <vt:lpstr>Discussion: Why inclusion is key </vt:lpstr>
      <vt:lpstr>Jisc resources</vt:lpstr>
      <vt:lpstr>Jisc resources</vt:lpstr>
      <vt:lpstr>What is reasonable adjustment?</vt:lpstr>
      <vt:lpstr>What is a reasonable adjustment ?</vt:lpstr>
      <vt:lpstr>Inclusive organisations</vt:lpstr>
      <vt:lpstr>Inclusive technology policy</vt:lpstr>
      <vt:lpstr>Any questions</vt:lpstr>
      <vt:lpstr>Find out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Harris</dc:creator>
  <cp:lastModifiedBy>Julia Taylor</cp:lastModifiedBy>
  <cp:revision>86</cp:revision>
  <cp:lastPrinted>2015-03-16T16:56:25Z</cp:lastPrinted>
  <dcterms:created xsi:type="dcterms:W3CDTF">2015-07-23T16:01:49Z</dcterms:created>
  <dcterms:modified xsi:type="dcterms:W3CDTF">2015-11-24T17:06:18Z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0x0101002FE4A139ECCBD241A442D7CF7EE8F8D4</vt:lpwstr>
  </property>
  <property fmtid="{D5CDD505-2E9C-101B-9397-08002B2CF9AE}" pid="3" name="_dlc_DocIdItemGuid">
    <vt:lpwstr>39e1a14c-b6b3-45a1-83fe-3e6965695426</vt:lpwstr>
  </property>
  <property fmtid="{D5CDD505-2E9C-101B-9397-08002B2CF9AE}" pid="4" name="_dlc_DocId">
    <vt:lpwstr>N7XHR37R3CPZ-174-2</vt:lpwstr>
  </property>
  <property fmtid="{D5CDD505-2E9C-101B-9397-08002B2CF9AE}" pid="5" name="_dlc_DocIdUrl">
    <vt:lpwstr>https://jisc365.sharepoint.com/sites/customerexperience/cscollab/_layouts/15/DocIdRedir.aspx?ID=N7XHR37R3CPZ-174-2, N7XHR37R3CPZ-174-2</vt:lpwstr>
  </property>
</Properties>
</file>