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73" r:id="rId7"/>
    <p:sldMasterId id="2147483684" r:id="rId8"/>
    <p:sldMasterId id="2147483691" r:id="rId9"/>
    <p:sldMasterId id="2147483693" r:id="rId10"/>
    <p:sldMasterId id="2147483698" r:id="rId11"/>
  </p:sldMasterIdLst>
  <p:notesMasterIdLst>
    <p:notesMasterId r:id="rId43"/>
  </p:notesMasterIdLst>
  <p:handoutMasterIdLst>
    <p:handoutMasterId r:id="rId44"/>
  </p:handoutMasterIdLst>
  <p:sldIdLst>
    <p:sldId id="281" r:id="rId12"/>
    <p:sldId id="282" r:id="rId13"/>
    <p:sldId id="283" r:id="rId14"/>
    <p:sldId id="346" r:id="rId15"/>
    <p:sldId id="316" r:id="rId16"/>
    <p:sldId id="289" r:id="rId17"/>
    <p:sldId id="341" r:id="rId18"/>
    <p:sldId id="344" r:id="rId19"/>
    <p:sldId id="345" r:id="rId20"/>
    <p:sldId id="320" r:id="rId21"/>
    <p:sldId id="329" r:id="rId22"/>
    <p:sldId id="321" r:id="rId23"/>
    <p:sldId id="322" r:id="rId24"/>
    <p:sldId id="323" r:id="rId25"/>
    <p:sldId id="324" r:id="rId26"/>
    <p:sldId id="325" r:id="rId27"/>
    <p:sldId id="326" r:id="rId28"/>
    <p:sldId id="327" r:id="rId29"/>
    <p:sldId id="332" r:id="rId30"/>
    <p:sldId id="347" r:id="rId31"/>
    <p:sldId id="313" r:id="rId32"/>
    <p:sldId id="337" r:id="rId33"/>
    <p:sldId id="331" r:id="rId34"/>
    <p:sldId id="319" r:id="rId35"/>
    <p:sldId id="338" r:id="rId36"/>
    <p:sldId id="339" r:id="rId37"/>
    <p:sldId id="343" r:id="rId38"/>
    <p:sldId id="335" r:id="rId39"/>
    <p:sldId id="306" r:id="rId40"/>
    <p:sldId id="307" r:id="rId41"/>
    <p:sldId id="279" r:id="rId42"/>
  </p:sldIdLst>
  <p:sldSz cx="9144000" cy="5143500" type="screen16x9"/>
  <p:notesSz cx="6797675" cy="992822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554"/>
    <a:srgbClr val="B71A8B"/>
    <a:srgbClr val="F9B000"/>
    <a:srgbClr val="E85E12"/>
    <a:srgbClr val="0092CB"/>
    <a:srgbClr val="B2BB1C"/>
    <a:srgbClr val="CADCF0"/>
    <a:srgbClr val="45852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29" autoAdjust="0"/>
    <p:restoredTop sz="56116" autoAdjust="0"/>
  </p:normalViewPr>
  <p:slideViewPr>
    <p:cSldViewPr snapToGrid="0">
      <p:cViewPr varScale="1">
        <p:scale>
          <a:sx n="54" d="100"/>
          <a:sy n="54" d="100"/>
        </p:scale>
        <p:origin x="1842" y="72"/>
      </p:cViewPr>
      <p:guideLst>
        <p:guide orient="horz" pos="1620"/>
        <p:guide pos="2857"/>
      </p:guideLst>
    </p:cSldViewPr>
  </p:slideViewPr>
  <p:outlineViewPr>
    <p:cViewPr>
      <p:scale>
        <a:sx n="33" d="100"/>
        <a:sy n="33" d="100"/>
      </p:scale>
      <p:origin x="0" y="-8070"/>
    </p:cViewPr>
  </p:outlineViewPr>
  <p:notesTextViewPr>
    <p:cViewPr>
      <p:scale>
        <a:sx n="3" d="2"/>
        <a:sy n="3" d="2"/>
      </p:scale>
      <p:origin x="0" y="-3240"/>
    </p:cViewPr>
  </p:notesTextViewPr>
  <p:sorterViewPr>
    <p:cViewPr>
      <p:scale>
        <a:sx n="100" d="100"/>
        <a:sy n="100" d="100"/>
      </p:scale>
      <p:origin x="0" y="0"/>
    </p:cViewPr>
  </p:sorterViewPr>
  <p:notesViewPr>
    <p:cSldViewPr snapToGrid="0">
      <p:cViewPr varScale="1">
        <p:scale>
          <a:sx n="52" d="100"/>
          <a:sy n="52" d="100"/>
        </p:scale>
        <p:origin x="294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5.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p:cNvCxnSpPr>
            <a:cxnSpLocks/>
          </p:cNvCxnSpPr>
          <p:nvPr/>
        </p:nvCxnSpPr>
        <p:spPr>
          <a:xfrm>
            <a:off x="347318" y="899013"/>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a:off x="93451" y="10936683"/>
            <a:ext cx="6423000"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2013_Jisc_Logo_RGB300(19.5m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319" y="275302"/>
            <a:ext cx="673722" cy="429963"/>
          </a:xfrm>
          <a:prstGeom prst="rect">
            <a:avLst/>
          </a:prstGeom>
        </p:spPr>
      </p:pic>
      <p:cxnSp>
        <p:nvCxnSpPr>
          <p:cNvPr id="16" name="Straight Connector 15"/>
          <p:cNvCxnSpPr>
            <a:cxnSpLocks/>
          </p:cNvCxnSpPr>
          <p:nvPr/>
        </p:nvCxnSpPr>
        <p:spPr>
          <a:xfrm>
            <a:off x="347318" y="9459175"/>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2" name="Header Placeholder 1"/>
          <p:cNvSpPr>
            <a:spLocks noGrp="1"/>
          </p:cNvSpPr>
          <p:nvPr>
            <p:ph type="hdr" sz="quarter"/>
          </p:nvPr>
        </p:nvSpPr>
        <p:spPr>
          <a:xfrm>
            <a:off x="3291787" y="273613"/>
            <a:ext cx="3121697" cy="498135"/>
          </a:xfrm>
          <a:prstGeom prst="rect">
            <a:avLst/>
          </a:prstGeom>
        </p:spPr>
        <p:txBody>
          <a:bodyPr vert="horz" lIns="0" tIns="0" rIns="0" bIns="0" rtlCol="0" anchor="t" anchorCtr="0"/>
          <a:lstStyle/>
          <a:p>
            <a:pPr algn="r"/>
            <a:r>
              <a:rPr lang="en-GB" sz="1000" smtClean="0"/>
              <a:t>Title of presentation (Insert &gt; Header &amp; Footer &gt; Notes and Handouts &gt; Header &gt; Apply to all)</a:t>
            </a:r>
            <a:endParaRPr lang="en-GB" sz="1000"/>
          </a:p>
        </p:txBody>
      </p:sp>
      <p:cxnSp>
        <p:nvCxnSpPr>
          <p:cNvPr id="8" name="Straight Connector 7"/>
          <p:cNvCxnSpPr>
            <a:cxnSpLocks/>
          </p:cNvCxnSpPr>
          <p:nvPr/>
        </p:nvCxnSpPr>
        <p:spPr>
          <a:xfrm>
            <a:off x="347318" y="273613"/>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3"/>
          </p:nvPr>
        </p:nvSpPr>
        <p:spPr>
          <a:xfrm>
            <a:off x="3467825" y="9720000"/>
            <a:ext cx="2945659" cy="150377"/>
          </a:xfrm>
          <a:prstGeom prst="rect">
            <a:avLst/>
          </a:prstGeom>
        </p:spPr>
        <p:txBody>
          <a:bodyPr vert="horz" lIns="0" tIns="0" rIns="0" bIns="0" rtlCol="0" anchor="b">
            <a:noAutofit/>
          </a:bodyPr>
          <a:lstStyle>
            <a:lvl1pPr algn="r">
              <a:defRPr sz="1200"/>
            </a:lvl1pPr>
          </a:lstStyle>
          <a:p>
            <a:fld id="{1D5C8E73-0984-4EF3-A086-A5742340CAED}" type="slidenum">
              <a:rPr lang="en-GB" sz="900" smtClean="0"/>
              <a:t>‹#›</a:t>
            </a:fld>
            <a:endParaRPr lang="en-GB" sz="900"/>
          </a:p>
        </p:txBody>
      </p:sp>
      <p:sp>
        <p:nvSpPr>
          <p:cNvPr id="11" name="Date Placeholder 10"/>
          <p:cNvSpPr>
            <a:spLocks noGrp="1"/>
          </p:cNvSpPr>
          <p:nvPr>
            <p:ph type="dt" sz="quarter" idx="1"/>
          </p:nvPr>
        </p:nvSpPr>
        <p:spPr>
          <a:xfrm>
            <a:off x="346128" y="9720000"/>
            <a:ext cx="2945659" cy="138499"/>
          </a:xfrm>
          <a:prstGeom prst="rect">
            <a:avLst/>
          </a:prstGeom>
          <a:ln>
            <a:noFill/>
          </a:ln>
        </p:spPr>
        <p:txBody>
          <a:bodyPr vert="horz" lIns="0" tIns="0" rIns="0" bIns="0" rtlCol="0">
            <a:spAutoFit/>
          </a:bodyPr>
          <a:lstStyle>
            <a:lvl1pPr algn="r">
              <a:defRPr sz="1200"/>
            </a:lvl1pPr>
          </a:lstStyle>
          <a:p>
            <a:pPr algn="l"/>
            <a:fld id="{1BE7015F-6E20-48A4-8081-15F24D284179}" type="datetime1">
              <a:rPr lang="en-GB" sz="900" smtClean="0"/>
              <a:t>16/11/2015</a:t>
            </a:fld>
            <a:endParaRPr lang="en-GB" sz="900"/>
          </a:p>
        </p:txBody>
      </p:sp>
    </p:spTree>
    <p:extLst>
      <p:ext uri="{BB962C8B-B14F-4D97-AF65-F5344CB8AC3E}">
        <p14:creationId xmlns:p14="http://schemas.microsoft.com/office/powerpoint/2010/main" val="538137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47318" y="9750052"/>
            <a:ext cx="2945659" cy="150377"/>
          </a:xfrm>
          <a:prstGeom prst="rect">
            <a:avLst/>
          </a:prstGeom>
        </p:spPr>
        <p:txBody>
          <a:bodyPr vert="horz" lIns="0" tIns="0" rIns="0" bIns="0" rtlCol="0">
            <a:noAutofit/>
          </a:bodyPr>
          <a:lstStyle>
            <a:lvl1pPr algn="l">
              <a:defRPr sz="900"/>
            </a:lvl1pPr>
          </a:lstStyle>
          <a:p>
            <a:fld id="{6FDC2282-5BDC-4CF6-A5F7-5DC61B351FA1}" type="datetime1">
              <a:rPr lang="en-GB" smtClean="0"/>
              <a:t>16/11/2015</a:t>
            </a:fld>
            <a:endParaRPr lang="en-GB"/>
          </a:p>
        </p:txBody>
      </p:sp>
      <p:sp>
        <p:nvSpPr>
          <p:cNvPr id="4" name="Slide Image Placeholder 3"/>
          <p:cNvSpPr>
            <a:spLocks noGrp="1" noRot="1" noChangeAspect="1"/>
          </p:cNvSpPr>
          <p:nvPr>
            <p:ph type="sldImg" idx="2"/>
          </p:nvPr>
        </p:nvSpPr>
        <p:spPr>
          <a:xfrm>
            <a:off x="792163" y="665163"/>
            <a:ext cx="5213350" cy="2933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47318" y="3811948"/>
            <a:ext cx="6066167" cy="4875249"/>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5"/>
          </p:nvPr>
        </p:nvSpPr>
        <p:spPr>
          <a:xfrm>
            <a:off x="3467825" y="9748423"/>
            <a:ext cx="2945659" cy="150377"/>
          </a:xfrm>
          <a:prstGeom prst="rect">
            <a:avLst/>
          </a:prstGeom>
        </p:spPr>
        <p:txBody>
          <a:bodyPr vert="horz" lIns="0" tIns="0" rIns="0" bIns="0" rtlCol="0">
            <a:noAutofit/>
          </a:bodyPr>
          <a:lstStyle>
            <a:lvl1pPr algn="r">
              <a:defRPr lang="en-GB" sz="900" smtClean="0"/>
            </a:lvl1pPr>
          </a:lstStyle>
          <a:p>
            <a:fld id="{059CA28E-C823-46A7-ACC3-740ED2E57C53}" type="slidenum">
              <a:rPr lang="en-GB" smtClean="0"/>
              <a:pPr/>
              <a:t>‹#›</a:t>
            </a:fld>
            <a:endParaRPr lang="en-GB" dirty="0"/>
          </a:p>
        </p:txBody>
      </p:sp>
      <p:sp>
        <p:nvSpPr>
          <p:cNvPr id="13" name="Header Placeholder 12"/>
          <p:cNvSpPr>
            <a:spLocks noGrp="1"/>
          </p:cNvSpPr>
          <p:nvPr>
            <p:ph type="hdr" sz="quarter"/>
          </p:nvPr>
        </p:nvSpPr>
        <p:spPr>
          <a:xfrm>
            <a:off x="3467825" y="0"/>
            <a:ext cx="2945659" cy="498135"/>
          </a:xfrm>
          <a:prstGeom prst="rect">
            <a:avLst/>
          </a:prstGeom>
        </p:spPr>
        <p:txBody>
          <a:bodyPr vert="horz" lIns="0" tIns="0" rIns="0" bIns="0" rtlCol="0"/>
          <a:lstStyle>
            <a:lvl1pPr algn="r">
              <a:defRPr sz="1000"/>
            </a:lvl1pPr>
          </a:lstStyle>
          <a:p>
            <a:r>
              <a:rPr lang="en-GB" smtClean="0"/>
              <a:t>Title of presentation (Insert &gt; Header &amp; Footer &gt; Notes and Handouts &gt; Header &gt; Apply to all)</a:t>
            </a:r>
            <a:endParaRPr lang="en-GB"/>
          </a:p>
        </p:txBody>
      </p:sp>
      <p:cxnSp>
        <p:nvCxnSpPr>
          <p:cNvPr id="11" name="Straight Connector 10"/>
          <p:cNvCxnSpPr>
            <a:cxnSpLocks/>
          </p:cNvCxnSpPr>
          <p:nvPr/>
        </p:nvCxnSpPr>
        <p:spPr>
          <a:xfrm>
            <a:off x="347318" y="9750051"/>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6944206"/>
      </p:ext>
    </p:extLst>
  </p:cSld>
  <p:clrMap bg1="lt1" tx1="dk1" bg2="lt2" tx2="dk2" accent1="accent1" accent2="accent2" accent3="accent3" accent4="accent4" accent5="accent5" accent6="accent6" hlink="hlink" folHlink="folHlink"/>
  <p:hf ftr="0"/>
  <p:notesStyle>
    <a:lvl1pPr marL="108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1pPr>
    <a:lvl2pPr marL="216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2pPr>
    <a:lvl3pPr marL="324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3pPr>
    <a:lvl4pPr marL="432000" indent="-108000" algn="l" defTabSz="685800" rtl="0" eaLnBrk="1" latinLnBrk="0" hangingPunct="1">
      <a:lnSpc>
        <a:spcPct val="90000"/>
      </a:lnSpc>
      <a:buClr>
        <a:schemeClr val="accent1"/>
      </a:buClr>
      <a:buSzPct val="120000"/>
      <a:buFont typeface="Corbel" panose="020B0503020204020204" pitchFamily="34" charset="0"/>
      <a:buChar char="–"/>
      <a:defRPr sz="900" kern="1200">
        <a:solidFill>
          <a:schemeClr val="tx1"/>
        </a:solidFill>
        <a:latin typeface="+mn-lt"/>
        <a:ea typeface="+mn-ea"/>
        <a:cs typeface="+mn-cs"/>
      </a:defRPr>
    </a:lvl4pPr>
    <a:lvl5pPr marL="540000" indent="-108000" algn="l" defTabSz="685800" rtl="0" eaLnBrk="1" latinLnBrk="0" hangingPunct="1">
      <a:lnSpc>
        <a:spcPct val="90000"/>
      </a:lnSpc>
      <a:buClr>
        <a:schemeClr val="accent1"/>
      </a:buClr>
      <a:buSzPct val="120000"/>
      <a:buFont typeface="Corbel" panose="020B0503020204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smtClean="0">
                <a:solidFill>
                  <a:srgbClr val="2C3841"/>
                </a:solidFill>
              </a:rPr>
              <a:t>10</a:t>
            </a:r>
            <a:r>
              <a:rPr lang="en-US" sz="900" b="0" baseline="0" dirty="0" smtClean="0">
                <a:solidFill>
                  <a:srgbClr val="2C3841"/>
                </a:solidFill>
              </a:rPr>
              <a:t> mins on challenges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baseline="0" dirty="0" smtClean="0">
                <a:solidFill>
                  <a:srgbClr val="2C3841"/>
                </a:solidFill>
              </a:rPr>
              <a:t>10 mins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baseline="0" dirty="0" smtClean="0">
                <a:solidFill>
                  <a:srgbClr val="2C3841"/>
                </a:solidFill>
              </a:rPr>
              <a:t>15 mins rest</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baseline="0" dirty="0" smtClean="0">
                <a:solidFill>
                  <a:srgbClr val="2C3841"/>
                </a:solidFill>
              </a:rPr>
              <a:t>5 mins questions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dirty="0" smtClean="0">
              <a:solidFill>
                <a:srgbClr val="2C3841"/>
              </a:solidFill>
            </a:endParaRPr>
          </a:p>
        </p:txBody>
      </p:sp>
      <p:sp>
        <p:nvSpPr>
          <p:cNvPr id="4" name="Date Placeholder 3"/>
          <p:cNvSpPr>
            <a:spLocks noGrp="1"/>
          </p:cNvSpPr>
          <p:nvPr>
            <p:ph type="dt" idx="10"/>
          </p:nvPr>
        </p:nvSpPr>
        <p:spPr/>
        <p:txBody>
          <a:bodyPr/>
          <a:lstStyle/>
          <a:p>
            <a:fld id="{0A4C4FBB-E68C-42A3-9802-E15E1064F8B7}"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62965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6860C45-3CC5-40B0-8F4C-DA949C90C352}"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10</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43880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aseline="0" dirty="0" smtClean="0"/>
              <a:t>There is substantial evidence to suggest that assessment, rather than teaching has a major influence on students learning. </a:t>
            </a:r>
          </a:p>
          <a:p>
            <a:endParaRPr lang="en-GB" sz="1400" baseline="0" dirty="0" smtClean="0"/>
          </a:p>
          <a:p>
            <a:r>
              <a:rPr lang="en-GB" sz="1400" baseline="0" dirty="0" smtClean="0"/>
              <a:t>There is also growing consensus in the literature of the importance of development learners self regulatory abilities, and their ability to judge their performance as a k key skill for life and employment. </a:t>
            </a:r>
          </a:p>
          <a:p>
            <a:endParaRPr lang="en-GB" sz="1400" baseline="0" dirty="0" smtClean="0"/>
          </a:p>
          <a:p>
            <a:r>
              <a:rPr lang="en-GB" sz="1400" baseline="0" dirty="0" smtClean="0"/>
              <a:t>But, when we look at our assessment practices, we can see a picture that is misaligned, with very much a focus on the assessment of knowledge and, in exams, memory recall. Knowledge will always be an important component of education, but are we best preparing learners for a lifetime of learning and employment where learners now are entering a very different world than we as graduates would have? </a:t>
            </a:r>
            <a:r>
              <a:rPr lang="en-GB" sz="1400" b="0" i="0" u="none" strike="noStrike" kern="1200" baseline="0" dirty="0" smtClean="0">
                <a:solidFill>
                  <a:schemeClr val="tx1"/>
                </a:solidFill>
                <a:effectLst/>
                <a:latin typeface="+mn-lt"/>
                <a:ea typeface="+mn-ea"/>
                <a:cs typeface="+mn-cs"/>
              </a:rPr>
              <a:t>This question goes deep into defining what our educational experiences should be looking to achieve. </a:t>
            </a:r>
            <a:endParaRPr lang="en-GB" sz="1400" baseline="0" dirty="0" smtClean="0"/>
          </a:p>
          <a:p>
            <a:endParaRPr lang="en-GB" sz="1400" baseline="0" dirty="0" smtClean="0"/>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400" b="0" i="0" u="none" strike="noStrike" kern="1200" dirty="0" smtClean="0">
                <a:solidFill>
                  <a:schemeClr val="tx1"/>
                </a:solidFill>
                <a:effectLst/>
                <a:latin typeface="+mn-lt"/>
                <a:ea typeface="+mn-ea"/>
                <a:cs typeface="+mn-cs"/>
              </a:rPr>
              <a:t>How often to we really stop and think about the purpose of assessment and feedback? </a:t>
            </a:r>
            <a:r>
              <a:rPr lang="en-GB" sz="1400" b="0" i="0" u="none" strike="noStrike" kern="1200" baseline="0" dirty="0" smtClean="0">
                <a:solidFill>
                  <a:schemeClr val="tx1"/>
                </a:solidFill>
                <a:effectLst/>
                <a:latin typeface="+mn-lt"/>
                <a:ea typeface="+mn-ea"/>
                <a:cs typeface="+mn-cs"/>
              </a:rPr>
              <a:t>The literature and research into effective assessment and feedback practice is clear on the importance of assessment for learning approaches, but are our practices aligning? </a:t>
            </a:r>
            <a:endParaRPr lang="en-GB" sz="1400" dirty="0" smtClean="0"/>
          </a:p>
          <a:p>
            <a:pPr marL="0" indent="0">
              <a:buNone/>
            </a:pPr>
            <a:endParaRPr lang="en-GB" sz="1400" baseline="0" dirty="0" smtClean="0"/>
          </a:p>
          <a:p>
            <a:r>
              <a:rPr lang="en-GB" sz="1400" baseline="0" dirty="0" smtClean="0"/>
              <a:t>So the focus here is on approaches that move us away from summative, assessment of learning approaches to more formative assessment for learning approaches, thinking through how the technology can be an enabler. </a:t>
            </a:r>
          </a:p>
          <a:p>
            <a:endParaRPr lang="en-GB" sz="1400" baseline="0" dirty="0" smtClean="0"/>
          </a:p>
          <a:p>
            <a:endParaRPr lang="en-GB" sz="1400" dirty="0" smtClean="0"/>
          </a:p>
          <a:p>
            <a:endParaRPr lang="en-GB" sz="1400" dirty="0"/>
          </a:p>
        </p:txBody>
      </p:sp>
      <p:sp>
        <p:nvSpPr>
          <p:cNvPr id="4" name="Date Placeholder 3"/>
          <p:cNvSpPr>
            <a:spLocks noGrp="1"/>
          </p:cNvSpPr>
          <p:nvPr>
            <p:ph type="dt" idx="10"/>
          </p:nvPr>
        </p:nvSpPr>
        <p:spPr/>
        <p:txBody>
          <a:bodyPr/>
          <a:lstStyle/>
          <a:p>
            <a:fld id="{3A32B1CA-4E6C-4675-9D62-4F02B69FA9CC}"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11</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09864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tx1"/>
                </a:solidFill>
                <a:effectLst/>
                <a:latin typeface="+mn-lt"/>
                <a:ea typeface="+mn-ea"/>
                <a:cs typeface="+mn-cs"/>
              </a:rPr>
              <a:t>An approach to supporting institutions to reopen these questions is that of starting with educational principles as a way of helping institutions to have conversations and agree a pedagogical basis for change, and to support the decisions around how tech can support these newly designed assessment practices.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dirty="0" smtClean="0">
                <a:solidFill>
                  <a:schemeClr val="tx1"/>
                </a:solidFill>
                <a:effectLst/>
                <a:latin typeface="+mn-lt"/>
                <a:ea typeface="+mn-ea"/>
                <a:cs typeface="+mn-cs"/>
              </a:rPr>
              <a:t>The use of p</a:t>
            </a:r>
            <a:r>
              <a:rPr lang="en-GB" sz="1400" b="0" i="0" u="none" strike="noStrike" kern="1200" baseline="0" dirty="0" smtClean="0">
                <a:solidFill>
                  <a:schemeClr val="tx1"/>
                </a:solidFill>
                <a:effectLst/>
                <a:latin typeface="+mn-lt"/>
                <a:ea typeface="+mn-ea"/>
                <a:cs typeface="+mn-cs"/>
              </a:rPr>
              <a:t>rinciples for assessment and feedback ha</a:t>
            </a:r>
            <a:r>
              <a:rPr lang="en-GB" sz="1400" b="0" i="0" u="none" strike="noStrike" kern="1200" dirty="0" smtClean="0">
                <a:solidFill>
                  <a:schemeClr val="tx1"/>
                </a:solidFill>
                <a:effectLst/>
                <a:latin typeface="+mn-lt"/>
                <a:ea typeface="+mn-ea"/>
                <a:cs typeface="+mn-cs"/>
              </a:rPr>
              <a:t>s gained traction across the sector and provides an educational scaffold on which to drive change aligned to educational principles, and synthesise</a:t>
            </a:r>
            <a:r>
              <a:rPr lang="en-GB" sz="1400" b="0" i="0" u="none" strike="noStrike" kern="1200" baseline="0" dirty="0" smtClean="0">
                <a:solidFill>
                  <a:schemeClr val="tx1"/>
                </a:solidFill>
                <a:effectLst/>
                <a:latin typeface="+mn-lt"/>
                <a:ea typeface="+mn-ea"/>
                <a:cs typeface="+mn-cs"/>
              </a:rPr>
              <a:t> from the literature what ‘good’ assessment and feedback’ looks like.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tx1"/>
                </a:solidFill>
                <a:effectLst/>
                <a:latin typeface="+mn-lt"/>
                <a:ea typeface="+mn-ea"/>
                <a:cs typeface="+mn-cs"/>
              </a:rPr>
              <a:t>There are a few different sets which can be good starting points for discussion – see the URL here for a summary of all sets. </a:t>
            </a:r>
            <a:r>
              <a:rPr lang="en-GB" sz="1400" b="0" i="0" u="none" strike="noStrike" kern="1200" baseline="0" dirty="0" err="1" smtClean="0">
                <a:solidFill>
                  <a:schemeClr val="tx1"/>
                </a:solidFill>
                <a:effectLst/>
                <a:latin typeface="+mn-lt"/>
                <a:ea typeface="+mn-ea"/>
                <a:cs typeface="+mn-cs"/>
              </a:rPr>
              <a:t>Egs</a:t>
            </a:r>
            <a:r>
              <a:rPr lang="en-GB" sz="1400" b="0" i="0" u="none" strike="noStrike" kern="1200" baseline="0" dirty="0" smtClean="0">
                <a:solidFill>
                  <a:schemeClr val="tx1"/>
                </a:solidFill>
                <a:effectLst/>
                <a:latin typeface="+mn-lt"/>
                <a:ea typeface="+mn-ea"/>
                <a:cs typeface="+mn-cs"/>
              </a:rPr>
              <a:t> Gibbs and Simpson (2004),  NUS Nicol and Macfarlane (2006) and NUS (2008), </a:t>
            </a:r>
            <a:r>
              <a:rPr lang="en-GB" sz="1400" b="0" i="0" u="none" strike="noStrike" kern="1200" baseline="0" dirty="0" err="1" smtClean="0">
                <a:solidFill>
                  <a:schemeClr val="tx1"/>
                </a:solidFill>
                <a:effectLst/>
                <a:latin typeface="+mn-lt"/>
                <a:ea typeface="+mn-ea"/>
                <a:cs typeface="+mn-cs"/>
              </a:rPr>
              <a:t>Univ</a:t>
            </a:r>
            <a:r>
              <a:rPr lang="en-GB" sz="1400" b="0" i="0" u="none" strike="noStrike" kern="1200" baseline="0" dirty="0" smtClean="0">
                <a:solidFill>
                  <a:schemeClr val="tx1"/>
                </a:solidFill>
                <a:effectLst/>
                <a:latin typeface="+mn-lt"/>
                <a:ea typeface="+mn-ea"/>
                <a:cs typeface="+mn-cs"/>
              </a:rPr>
              <a:t> Herts ESCAPE project (2010).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tx1"/>
                </a:solidFill>
                <a:effectLst/>
                <a:latin typeface="+mn-lt"/>
                <a:ea typeface="+mn-ea"/>
                <a:cs typeface="+mn-cs"/>
              </a:rPr>
              <a:t>PRINCIPLES: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i="0" u="none" strike="noStrike" kern="1200" baseline="0" dirty="0" smtClean="0">
                <a:solidFill>
                  <a:schemeClr val="tx1"/>
                </a:solidFill>
                <a:effectLst/>
                <a:latin typeface="+mn-lt"/>
                <a:ea typeface="+mn-ea"/>
                <a:cs typeface="+mn-cs"/>
              </a:rPr>
              <a:t>Provide a synthesis of the research and so can act as a translation device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i="0" u="none" strike="noStrike" kern="1200" baseline="0" dirty="0" smtClean="0">
                <a:solidFill>
                  <a:schemeClr val="tx1"/>
                </a:solidFill>
                <a:effectLst/>
                <a:latin typeface="+mn-lt"/>
                <a:ea typeface="+mn-ea"/>
                <a:cs typeface="+mn-cs"/>
              </a:rPr>
              <a:t>Can be written in a way that specify an action (but do not detail that) and so can operationalise a vision into practical steps.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i="0" u="none" strike="noStrike" kern="1200" baseline="0" dirty="0" smtClean="0">
                <a:solidFill>
                  <a:schemeClr val="tx1"/>
                </a:solidFill>
                <a:effectLst/>
                <a:latin typeface="+mn-lt"/>
                <a:ea typeface="+mn-ea"/>
                <a:cs typeface="+mn-cs"/>
              </a:rPr>
              <a:t>Can also act as an evaluation tool, so for example how does the technology support the implementation of the principles?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400" b="0" i="0" u="none" strike="noStrike"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i="0" u="none" strike="noStrike" kern="1200" baseline="0" dirty="0" smtClean="0">
                <a:solidFill>
                  <a:schemeClr val="tx1"/>
                </a:solidFill>
                <a:effectLst/>
                <a:latin typeface="+mn-lt"/>
                <a:ea typeface="+mn-ea"/>
                <a:cs typeface="+mn-cs"/>
              </a:rPr>
              <a:t>SEE a full list of principles (Mark Russell) and also Prof David </a:t>
            </a:r>
            <a:r>
              <a:rPr lang="en-GB" sz="1400" b="0" i="0" u="none" strike="noStrike" kern="1200" baseline="0" dirty="0" err="1" smtClean="0">
                <a:solidFill>
                  <a:schemeClr val="tx1"/>
                </a:solidFill>
                <a:effectLst/>
                <a:latin typeface="+mn-lt"/>
                <a:ea typeface="+mn-ea"/>
                <a:cs typeface="+mn-cs"/>
              </a:rPr>
              <a:t>Nicols</a:t>
            </a:r>
            <a:r>
              <a:rPr lang="en-GB" sz="1400" b="0" i="0" u="none" strike="noStrike" kern="1200" baseline="0" dirty="0" smtClean="0">
                <a:solidFill>
                  <a:schemeClr val="tx1"/>
                </a:solidFill>
                <a:effectLst/>
                <a:latin typeface="+mn-lt"/>
                <a:ea typeface="+mn-ea"/>
                <a:cs typeface="+mn-cs"/>
              </a:rPr>
              <a:t> work with more on the principles approach. </a:t>
            </a:r>
            <a:endParaRPr lang="en-GB" sz="1400" b="0" i="0" u="none" strike="noStrike" kern="1200" baseline="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D2CE90A6-CF79-43F5-B600-E6E95E4E3353}"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12</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02028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For example,</a:t>
            </a:r>
            <a:r>
              <a:rPr lang="en-GB" sz="1400" baseline="0" dirty="0" smtClean="0"/>
              <a:t> t</a:t>
            </a:r>
            <a:r>
              <a:rPr lang="en-GB" sz="1400" dirty="0" smtClean="0"/>
              <a:t>hese</a:t>
            </a:r>
            <a:r>
              <a:rPr lang="en-GB" sz="1400" baseline="0" dirty="0" smtClean="0"/>
              <a:t> are the REAP principles from the University of Strathclyde. They emerged from an overall vision that assessment and feedback should firstly and foremost support the development of learner self-regulation (now strongly borne out from the research literature).</a:t>
            </a:r>
          </a:p>
          <a:p>
            <a:endParaRPr lang="en-GB" sz="1400" baseline="0" dirty="0" smtClean="0"/>
          </a:p>
          <a:p>
            <a:r>
              <a:rPr lang="en-GB" sz="1400" baseline="0" dirty="0" smtClean="0"/>
              <a:t>These 7 principles were used to drive student feedback campaigns, were written into institutional strategy, and have been used to inspire many others to take on this approach. They started at 7 (Nicol and McFarlane-Dick (2006) but grew to 12 (Nicol 2009).</a:t>
            </a:r>
            <a:endParaRPr lang="en-GB" sz="1400" b="0" i="0" u="none" strike="noStrike" kern="1200" baseline="0" dirty="0" smtClean="0">
              <a:solidFill>
                <a:schemeClr val="tx1"/>
              </a:solidFill>
              <a:effectLst/>
            </a:endParaRPr>
          </a:p>
          <a:p>
            <a:endParaRPr lang="en-GB" dirty="0"/>
          </a:p>
        </p:txBody>
      </p:sp>
      <p:sp>
        <p:nvSpPr>
          <p:cNvPr id="4" name="Date Placeholder 3"/>
          <p:cNvSpPr>
            <a:spLocks noGrp="1"/>
          </p:cNvSpPr>
          <p:nvPr>
            <p:ph type="dt" idx="10"/>
          </p:nvPr>
        </p:nvSpPr>
        <p:spPr/>
        <p:txBody>
          <a:bodyPr/>
          <a:lstStyle/>
          <a:p>
            <a:fld id="{37D1BB72-4414-4901-B4F3-5E986FEF8E61}"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13</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58879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aseline="0" dirty="0" smtClean="0"/>
              <a:t>Projects have explored a range of approaches based on principle led change, and have developed a range of tools to support the approach. </a:t>
            </a:r>
          </a:p>
          <a:p>
            <a:endParaRPr lang="en-GB" sz="1400" baseline="0" dirty="0" smtClean="0"/>
          </a:p>
          <a:p>
            <a:r>
              <a:rPr lang="en-GB" sz="1400" baseline="0" dirty="0" smtClean="0"/>
              <a:t>For example, the Viewpoints project at the University of Ulster has developed a workshop activity with course teams that enables them to discuss and agree what good assessment looks like (using cards with each principle on, and examples of  principle based cards), and at which point in the students journey that should be implemented, and how technology can enhance it. </a:t>
            </a:r>
          </a:p>
          <a:p>
            <a:pPr marL="0" indent="0">
              <a:buNone/>
            </a:pPr>
            <a:endParaRPr lang="en-GB" dirty="0"/>
          </a:p>
        </p:txBody>
      </p:sp>
      <p:sp>
        <p:nvSpPr>
          <p:cNvPr id="4" name="Date Placeholder 3"/>
          <p:cNvSpPr>
            <a:spLocks noGrp="1"/>
          </p:cNvSpPr>
          <p:nvPr>
            <p:ph type="dt" idx="10"/>
          </p:nvPr>
        </p:nvSpPr>
        <p:spPr/>
        <p:txBody>
          <a:bodyPr/>
          <a:lstStyle/>
          <a:p>
            <a:fld id="{1BE89B50-8282-4D07-856B-ACACF30B4861}"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14</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488931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aseline="0" dirty="0" smtClean="0"/>
              <a:t>EG. A principle around assessment and feedback should: Encourage interaction and dialogue - activities include…reviewing feedback in tutorials, and ‘encourage learners to give each other feedback on an assessment in relation to the criteria before submission’</a:t>
            </a:r>
          </a:p>
          <a:p>
            <a:endParaRPr lang="en-GB" sz="1400" dirty="0" smtClean="0"/>
          </a:p>
          <a:p>
            <a:r>
              <a:rPr lang="en-GB" sz="1400" baseline="0" dirty="0" smtClean="0"/>
              <a:t>Principles</a:t>
            </a:r>
            <a:r>
              <a:rPr lang="en-GB" sz="1400" dirty="0" smtClean="0"/>
              <a:t> now embedded in quality procedures and policy. </a:t>
            </a:r>
            <a:endParaRPr lang="en-GB" sz="1400" baseline="0" dirty="0" smtClean="0"/>
          </a:p>
        </p:txBody>
      </p:sp>
      <p:sp>
        <p:nvSpPr>
          <p:cNvPr id="4" name="Date Placeholder 3"/>
          <p:cNvSpPr>
            <a:spLocks noGrp="1"/>
          </p:cNvSpPr>
          <p:nvPr>
            <p:ph type="dt" idx="10"/>
          </p:nvPr>
        </p:nvSpPr>
        <p:spPr/>
        <p:txBody>
          <a:bodyPr/>
          <a:lstStyle/>
          <a:p>
            <a:fld id="{0603613E-EA1B-4A06-9D0E-1C8894CAE7D3}"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15</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918522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400" dirty="0" smtClean="0"/>
              <a:t>Queens Universit</a:t>
            </a:r>
            <a:r>
              <a:rPr lang="en-GB" sz="1400" baseline="0" dirty="0" smtClean="0"/>
              <a:t>y have used the principles to articulate the assessment redesigns – firstly they outlined their underpinning principle that all A&amp;F should ‘ encourage positive motivational beliefs and self-esteem’, and the other key principles under that. They colour coded them…</a:t>
            </a:r>
          </a:p>
          <a:p>
            <a:endParaRPr lang="en-GB" dirty="0"/>
          </a:p>
        </p:txBody>
      </p:sp>
      <p:sp>
        <p:nvSpPr>
          <p:cNvPr id="4" name="Date Placeholder 3"/>
          <p:cNvSpPr>
            <a:spLocks noGrp="1"/>
          </p:cNvSpPr>
          <p:nvPr>
            <p:ph type="dt" idx="10"/>
          </p:nvPr>
        </p:nvSpPr>
        <p:spPr/>
        <p:txBody>
          <a:bodyPr/>
          <a:lstStyle/>
          <a:p>
            <a:fld id="{2922702B-D0B4-4BEE-9F1E-CD80DACAB05F}"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16</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09561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Which enabled m</a:t>
            </a:r>
            <a:r>
              <a:rPr lang="en-GB" sz="1400" baseline="0" dirty="0" smtClean="0"/>
              <a:t>aps of the assessments designs before and after to be colour coded to show how each part of the assessment process is supporting each underpinning principles. </a:t>
            </a:r>
          </a:p>
          <a:p>
            <a:endParaRPr lang="en-GB" sz="1400" baseline="0" dirty="0" smtClean="0"/>
          </a:p>
          <a:p>
            <a:r>
              <a:rPr lang="en-GB" sz="1400" baseline="0" dirty="0" smtClean="0"/>
              <a:t>This example illustrates an engineering module assessment redesign, the box in the middle which describes students peer reviewing another students test, has been colour coded for ‘helping to clarify good performance’, and ‘deliver high quality feedback’. </a:t>
            </a:r>
          </a:p>
          <a:p>
            <a:endParaRPr lang="en-GB" sz="1400" baseline="0" dirty="0" smtClean="0"/>
          </a:p>
          <a:p>
            <a:r>
              <a:rPr lang="en-GB" sz="1400" b="0" i="0" u="none" strike="noStrike" kern="1200" dirty="0" smtClean="0">
                <a:solidFill>
                  <a:schemeClr val="tx1"/>
                </a:solidFill>
                <a:effectLst/>
              </a:rPr>
              <a:t>What has emerged is that principles provide a discourse for change and this can be a powerful lever to ensure that processes and practices supporting assessment and feedback all benefit learning.</a:t>
            </a:r>
            <a:endParaRPr lang="en-GB" sz="1400" dirty="0" smtClean="0"/>
          </a:p>
          <a:p>
            <a:endParaRPr lang="en-GB" dirty="0"/>
          </a:p>
        </p:txBody>
      </p:sp>
      <p:sp>
        <p:nvSpPr>
          <p:cNvPr id="4" name="Date Placeholder 3"/>
          <p:cNvSpPr>
            <a:spLocks noGrp="1"/>
          </p:cNvSpPr>
          <p:nvPr>
            <p:ph type="dt" idx="10"/>
          </p:nvPr>
        </p:nvSpPr>
        <p:spPr/>
        <p:txBody>
          <a:bodyPr/>
          <a:lstStyle/>
          <a:p>
            <a:fld id="{D510979C-2908-47A6-A1F3-AB2E649F1EDE}"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17</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76560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baseline="0" dirty="0" smtClean="0"/>
          </a:p>
          <a:p>
            <a:r>
              <a:rPr lang="en-GB" sz="1400" b="0" baseline="0" dirty="0" smtClean="0"/>
              <a:t>Finally</a:t>
            </a:r>
            <a:r>
              <a:rPr lang="en-GB" sz="1400" b="0" dirty="0" smtClean="0"/>
              <a:t> we get round to mentioning technology and there are some lovely examples of resources projects have used to help make people make technology choices based on the type of learning and teaching approach they are trying to implement. </a:t>
            </a:r>
          </a:p>
          <a:p>
            <a:endParaRPr lang="en-GB" sz="1400" b="0" dirty="0" smtClean="0"/>
          </a:p>
          <a:p>
            <a:r>
              <a:rPr lang="en-GB" sz="1400" b="0" dirty="0" smtClean="0"/>
              <a:t>For</a:t>
            </a:r>
            <a:r>
              <a:rPr lang="en-GB" sz="1400" b="0" baseline="0" dirty="0" smtClean="0"/>
              <a:t> example here each technology is ranked according to how it supports each of the dimensions of the work-integrated model, so for example skype rates here high on supporting collaborative activities, less so for others. </a:t>
            </a:r>
            <a:endParaRPr lang="en-GB" sz="1400" b="0" dirty="0" smtClean="0"/>
          </a:p>
          <a:p>
            <a:endParaRPr lang="en-GB" sz="1400" b="0" dirty="0" smtClean="0"/>
          </a:p>
          <a:p>
            <a:r>
              <a:rPr lang="en-GB" sz="1400" b="0" dirty="0" smtClean="0"/>
              <a:t>These tech trump cards are one example from the University of Exeter, </a:t>
            </a:r>
            <a:r>
              <a:rPr lang="en-GB" sz="1400" b="0" baseline="0" dirty="0" smtClean="0"/>
              <a:t>others </a:t>
            </a:r>
            <a:r>
              <a:rPr lang="en-GB" sz="1400" b="0" dirty="0" smtClean="0"/>
              <a:t>have done similar things. </a:t>
            </a:r>
            <a:endParaRPr lang="en-GB" sz="1400" b="0" baseline="0" dirty="0" smtClean="0"/>
          </a:p>
          <a:p>
            <a:endParaRPr lang="en-GB" dirty="0"/>
          </a:p>
        </p:txBody>
      </p:sp>
      <p:sp>
        <p:nvSpPr>
          <p:cNvPr id="4" name="Date Placeholder 3"/>
          <p:cNvSpPr>
            <a:spLocks noGrp="1"/>
          </p:cNvSpPr>
          <p:nvPr>
            <p:ph type="dt" idx="10"/>
          </p:nvPr>
        </p:nvSpPr>
        <p:spPr/>
        <p:txBody>
          <a:bodyPr/>
          <a:lstStyle/>
          <a:p>
            <a:fld id="{9C4CE181-799E-4951-96B3-8CA59807C7D2}"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18</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730050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kern="1200" dirty="0" smtClean="0">
                <a:solidFill>
                  <a:schemeClr val="tx1"/>
                </a:solidFill>
                <a:effectLst/>
                <a:latin typeface="+mn-lt"/>
                <a:ea typeface="+mn-ea"/>
                <a:cs typeface="+mn-cs"/>
              </a:rPr>
              <a:t>Supporting</a:t>
            </a:r>
            <a:r>
              <a:rPr lang="en-GB" sz="1400" b="1" kern="1200" baseline="0" dirty="0" smtClean="0">
                <a:solidFill>
                  <a:schemeClr val="tx1"/>
                </a:solidFill>
                <a:effectLst/>
                <a:latin typeface="+mn-lt"/>
                <a:ea typeface="+mn-ea"/>
                <a:cs typeface="+mn-cs"/>
              </a:rPr>
              <a:t> longitudinal development</a:t>
            </a:r>
            <a:endParaRPr lang="en-GB" sz="1400" b="1"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So</a:t>
            </a:r>
            <a:r>
              <a:rPr lang="en-GB" sz="1400" kern="1200" baseline="0" dirty="0" smtClean="0">
                <a:solidFill>
                  <a:schemeClr val="tx1"/>
                </a:solidFill>
                <a:effectLst/>
                <a:latin typeface="+mn-lt"/>
                <a:ea typeface="+mn-ea"/>
                <a:cs typeface="+mn-cs"/>
              </a:rPr>
              <a:t> one of the key elements of a move towards assessment for learning approaches is a focus on seeing the learning journey in its entirety, and supporting a more </a:t>
            </a:r>
            <a:r>
              <a:rPr lang="en-GB" sz="1400" b="1" kern="1200" baseline="0" dirty="0" smtClean="0">
                <a:solidFill>
                  <a:schemeClr val="tx1"/>
                </a:solidFill>
                <a:effectLst/>
                <a:latin typeface="+mn-lt"/>
                <a:ea typeface="+mn-ea"/>
                <a:cs typeface="+mn-cs"/>
              </a:rPr>
              <a:t>holistic view of student development over time</a:t>
            </a:r>
            <a:r>
              <a:rPr lang="en-GB" sz="1400" kern="1200" baseline="0" dirty="0" smtClean="0">
                <a:solidFill>
                  <a:schemeClr val="tx1"/>
                </a:solidFill>
                <a:effectLst/>
                <a:latin typeface="+mn-lt"/>
                <a:ea typeface="+mn-ea"/>
                <a:cs typeface="+mn-cs"/>
              </a:rPr>
              <a:t>. This involves providing more formative opportunities to influence development, incorporating </a:t>
            </a:r>
            <a:r>
              <a:rPr lang="en-GB" sz="1400" kern="1200" dirty="0" err="1" smtClean="0">
                <a:solidFill>
                  <a:schemeClr val="tx1"/>
                </a:solidFill>
                <a:effectLst/>
                <a:latin typeface="+mn-lt"/>
                <a:ea typeface="+mn-ea"/>
                <a:cs typeface="+mn-cs"/>
              </a:rPr>
              <a:t>ipsative</a:t>
            </a:r>
            <a:r>
              <a:rPr lang="en-GB" sz="1400" kern="1200" dirty="0" smtClean="0">
                <a:solidFill>
                  <a:schemeClr val="tx1"/>
                </a:solidFill>
                <a:effectLst/>
                <a:latin typeface="+mn-lt"/>
                <a:ea typeface="+mn-ea"/>
                <a:cs typeface="+mn-cs"/>
              </a:rPr>
              <a:t> approaches whereby feedback acknowledges progress against the learner's previous performance regardless of achievement;</a:t>
            </a:r>
            <a:r>
              <a:rPr lang="en-GB" sz="1400" kern="1200" baseline="0" dirty="0" smtClean="0">
                <a:solidFill>
                  <a:schemeClr val="tx1"/>
                </a:solidFill>
                <a:effectLst/>
                <a:latin typeface="+mn-lt"/>
                <a:ea typeface="+mn-ea"/>
                <a:cs typeface="+mn-cs"/>
              </a:rPr>
              <a:t> and feedforward that focuses on proving advice focused on how to improve moving forward.</a:t>
            </a:r>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Although this is primarily a learning design issue, technology has a vital role to play here in terms of storing feedback across a programme and making it easily accessible to both staff and students in order to develop a long-term picture – but it was found that most of the VLEs in common use record both marks and feedback at a module level so that it is not easy to gain this kind of overview at programme level. This is one of the areas we’ve had a focus in on the project – and there is a growth in interest at the moment from systems providers in enabling</a:t>
            </a:r>
            <a:r>
              <a:rPr lang="en-GB" sz="1400" kern="1200" baseline="0" dirty="0" smtClean="0">
                <a:solidFill>
                  <a:schemeClr val="tx1"/>
                </a:solidFill>
                <a:effectLst/>
                <a:latin typeface="+mn-lt"/>
                <a:ea typeface="+mn-ea"/>
                <a:cs typeface="+mn-cs"/>
              </a:rPr>
              <a:t> this sort of view for both staff and students.</a:t>
            </a:r>
            <a:endParaRPr lang="en-GB" sz="1400" kern="1200" dirty="0" smtClean="0">
              <a:solidFill>
                <a:schemeClr val="tx1"/>
              </a:solidFill>
              <a:effectLst/>
              <a:latin typeface="+mn-lt"/>
              <a:ea typeface="+mn-ea"/>
              <a:cs typeface="+mn-cs"/>
            </a:endParaRPr>
          </a:p>
          <a:p>
            <a:pPr>
              <a:defRPr/>
            </a:pPr>
            <a:r>
              <a:rPr lang="en-GB" sz="1400" dirty="0" smtClean="0">
                <a:solidFill>
                  <a:srgbClr val="2C3841"/>
                </a:solidFill>
              </a:rPr>
              <a:t>Institutions explored a variety of ways that technology could resolve some of these issues, from </a:t>
            </a:r>
          </a:p>
          <a:p>
            <a:pPr marL="171450" indent="-171450">
              <a:buFont typeface="Arial" pitchFamily="34" charset="0"/>
              <a:buChar char="•"/>
              <a:defRPr/>
            </a:pPr>
            <a:r>
              <a:rPr lang="en-GB" sz="1400" dirty="0" smtClean="0">
                <a:solidFill>
                  <a:srgbClr val="2C3841"/>
                </a:solidFill>
              </a:rPr>
              <a:t>Using simple tools to analyse the timing of assessments, feedback dates and ensuring students could act on fb before producing the next piece of work</a:t>
            </a:r>
          </a:p>
          <a:p>
            <a:pPr marL="171450" indent="-171450">
              <a:buFont typeface="Arial" pitchFamily="34" charset="0"/>
              <a:buChar char="•"/>
              <a:defRPr/>
            </a:pPr>
            <a:r>
              <a:rPr lang="en-GB" sz="1400" dirty="0" smtClean="0">
                <a:solidFill>
                  <a:srgbClr val="2C3841"/>
                </a:solidFill>
              </a:rPr>
              <a:t>Developing tools to analysis and audit feedback </a:t>
            </a:r>
          </a:p>
          <a:p>
            <a:pPr marL="171450" indent="-171450">
              <a:buFont typeface="Arial" pitchFamily="34" charset="0"/>
              <a:buChar char="•"/>
              <a:defRPr/>
            </a:pPr>
            <a:r>
              <a:rPr lang="en-GB" sz="1400" dirty="0" smtClean="0">
                <a:solidFill>
                  <a:srgbClr val="2C3841"/>
                </a:solidFill>
              </a:rPr>
              <a:t>Creating conditions for staff/student dialogue rather than fb just being ‘delivered’ to students</a:t>
            </a:r>
          </a:p>
          <a:p>
            <a:pPr marL="171450" indent="-171450">
              <a:buFont typeface="Arial" pitchFamily="34" charset="0"/>
              <a:buChar char="•"/>
              <a:defRPr/>
            </a:pPr>
            <a:endParaRPr lang="en-GB" sz="1400" dirty="0" smtClean="0">
              <a:solidFill>
                <a:srgbClr val="2C3841"/>
              </a:solidFill>
            </a:endParaRPr>
          </a:p>
          <a:p>
            <a:pPr marL="0" indent="0">
              <a:buFont typeface="Arial" pitchFamily="34" charset="0"/>
              <a:buNone/>
              <a:defRPr/>
            </a:pPr>
            <a:r>
              <a:rPr lang="en-GB" sz="1400" b="1" dirty="0" smtClean="0">
                <a:solidFill>
                  <a:srgbClr val="2C3841"/>
                </a:solidFill>
              </a:rPr>
              <a:t>Role of feedback</a:t>
            </a:r>
          </a:p>
          <a:p>
            <a:r>
              <a:rPr lang="en-GB" sz="1400" kern="1200" dirty="0" smtClean="0">
                <a:solidFill>
                  <a:schemeClr val="tx1"/>
                </a:solidFill>
                <a:effectLst/>
                <a:latin typeface="+mn-lt"/>
                <a:ea typeface="+mn-ea"/>
                <a:cs typeface="+mn-cs"/>
              </a:rPr>
              <a:t>One of the most astonishing things the programme revealed was the lack of discussion that seems to take place around approaches to feedback.</a:t>
            </a:r>
            <a:r>
              <a:rPr lang="en-GB" sz="1400" kern="1200" baseline="0" dirty="0" smtClean="0">
                <a:solidFill>
                  <a:schemeClr val="tx1"/>
                </a:solidFill>
                <a:effectLst/>
                <a:latin typeface="+mn-lt"/>
                <a:ea typeface="+mn-ea"/>
                <a:cs typeface="+mn-cs"/>
              </a:rPr>
              <a:t> </a:t>
            </a:r>
            <a:endParaRPr lang="en-GB" sz="1400" dirty="0" smtClean="0"/>
          </a:p>
          <a:p>
            <a:r>
              <a:rPr lang="en-GB" sz="1400" kern="1200" dirty="0" smtClean="0">
                <a:solidFill>
                  <a:schemeClr val="tx1"/>
                </a:solidFill>
                <a:effectLst/>
                <a:latin typeface="+mn-lt"/>
                <a:ea typeface="+mn-ea"/>
                <a:cs typeface="+mn-cs"/>
              </a:rPr>
              <a:t>The IOE, in looking to implement a more longitudinal approach, described feedback as taking place in a 'black box' and their experience seems to be borne out elsewhere. </a:t>
            </a:r>
          </a:p>
          <a:p>
            <a:endParaRPr lang="en-GB" sz="1400" dirty="0" smtClean="0"/>
          </a:p>
          <a:p>
            <a:r>
              <a:rPr lang="en-GB" sz="1400" kern="1200" dirty="0" smtClean="0">
                <a:solidFill>
                  <a:schemeClr val="tx1"/>
                </a:solidFill>
                <a:effectLst/>
                <a:latin typeface="+mn-lt"/>
                <a:ea typeface="+mn-ea"/>
                <a:cs typeface="+mn-cs"/>
              </a:rPr>
              <a:t>The focus of quality assurance activities seems to be exclusively on comparing and moderating marks and it appears that there is little, if any, discussion within programme teams about individual approaches to feedback. It is therefore unsurprising that students talk about inconsistency in the feedback they receive,</a:t>
            </a:r>
            <a:r>
              <a:rPr lang="en-GB" sz="1400" kern="1200" baseline="0" dirty="0" smtClean="0">
                <a:solidFill>
                  <a:schemeClr val="tx1"/>
                </a:solidFill>
                <a:effectLst/>
                <a:latin typeface="+mn-lt"/>
                <a:ea typeface="+mn-ea"/>
                <a:cs typeface="+mn-cs"/>
              </a:rPr>
              <a:t> and the lack of any conversations amongst staff to establish and discussing the purpose of feedback seems to inhibit any longer term aims to better learner longitudinal </a:t>
            </a:r>
            <a:r>
              <a:rPr lang="en-GB" sz="1400" kern="1200" baseline="0" dirty="0" err="1" smtClean="0">
                <a:solidFill>
                  <a:schemeClr val="tx1"/>
                </a:solidFill>
                <a:effectLst/>
                <a:latin typeface="+mn-lt"/>
                <a:ea typeface="+mn-ea"/>
                <a:cs typeface="+mn-cs"/>
              </a:rPr>
              <a:t>devt</a:t>
            </a:r>
            <a:r>
              <a:rPr lang="en-GB" sz="1400" kern="1200" baseline="0" dirty="0" smtClean="0">
                <a:solidFill>
                  <a:schemeClr val="tx1"/>
                </a:solidFill>
                <a:effectLst/>
                <a:latin typeface="+mn-lt"/>
                <a:ea typeface="+mn-ea"/>
                <a:cs typeface="+mn-cs"/>
              </a:rPr>
              <a:t>.</a:t>
            </a:r>
            <a:endParaRPr lang="en-GB" sz="1400" kern="1200" dirty="0" smtClean="0">
              <a:solidFill>
                <a:schemeClr val="tx1"/>
              </a:solidFill>
              <a:effectLst/>
              <a:latin typeface="+mn-lt"/>
              <a:ea typeface="+mn-ea"/>
              <a:cs typeface="+mn-cs"/>
            </a:endParaRP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Some of the really valuable resources from this programme are</a:t>
            </a:r>
            <a:r>
              <a:rPr lang="en-GB" sz="1400" kern="1200" baseline="0" dirty="0" smtClean="0">
                <a:solidFill>
                  <a:schemeClr val="tx1"/>
                </a:solidFill>
                <a:effectLst/>
                <a:latin typeface="+mn-lt"/>
                <a:ea typeface="+mn-ea"/>
                <a:cs typeface="+mn-cs"/>
              </a:rPr>
              <a:t> </a:t>
            </a:r>
            <a:r>
              <a:rPr lang="en-GB" sz="1400" kern="1200" dirty="0" smtClean="0">
                <a:solidFill>
                  <a:schemeClr val="tx1"/>
                </a:solidFill>
                <a:effectLst/>
                <a:latin typeface="+mn-lt"/>
                <a:ea typeface="+mn-ea"/>
                <a:cs typeface="+mn-cs"/>
              </a:rPr>
              <a:t>a range of audits (on</a:t>
            </a:r>
            <a:r>
              <a:rPr lang="en-GB" sz="1400" kern="1200" baseline="0" dirty="0" smtClean="0">
                <a:solidFill>
                  <a:schemeClr val="tx1"/>
                </a:solidFill>
                <a:effectLst/>
                <a:latin typeface="+mn-lt"/>
                <a:ea typeface="+mn-ea"/>
                <a:cs typeface="+mn-cs"/>
              </a:rPr>
              <a:t> paper and one online)</a:t>
            </a:r>
            <a:r>
              <a:rPr lang="en-GB" sz="1400" kern="1200" dirty="0" smtClean="0">
                <a:solidFill>
                  <a:schemeClr val="tx1"/>
                </a:solidFill>
                <a:effectLst/>
                <a:latin typeface="+mn-lt"/>
                <a:ea typeface="+mn-ea"/>
                <a:cs typeface="+mn-cs"/>
              </a:rPr>
              <a:t>, in different institutions and using different methods, of the types of feedback given. These approaches were mainly set out</a:t>
            </a:r>
            <a:r>
              <a:rPr lang="en-GB" sz="1400" kern="1200" baseline="0" dirty="0" smtClean="0">
                <a:solidFill>
                  <a:schemeClr val="tx1"/>
                </a:solidFill>
                <a:effectLst/>
                <a:latin typeface="+mn-lt"/>
                <a:ea typeface="+mn-ea"/>
                <a:cs typeface="+mn-cs"/>
              </a:rPr>
              <a:t> to be evaluative, but have developed into staff development tools to engage staff in conversations around their feedback.</a:t>
            </a:r>
            <a:endParaRPr lang="en-GB" sz="1400" kern="1200" dirty="0" smtClean="0">
              <a:solidFill>
                <a:schemeClr val="tx1"/>
              </a:solidFill>
              <a:effectLst/>
              <a:latin typeface="+mn-lt"/>
              <a:ea typeface="+mn-ea"/>
              <a:cs typeface="+mn-cs"/>
            </a:endParaRPr>
          </a:p>
          <a:p>
            <a:endParaRPr lang="en-GB" sz="1400" dirty="0" smtClean="0"/>
          </a:p>
          <a:p>
            <a:r>
              <a:rPr lang="en-GB" sz="1400" kern="1200" dirty="0" smtClean="0">
                <a:solidFill>
                  <a:schemeClr val="tx1"/>
                </a:solidFill>
                <a:effectLst/>
                <a:latin typeface="+mn-lt"/>
                <a:ea typeface="+mn-ea"/>
                <a:cs typeface="+mn-cs"/>
              </a:rPr>
              <a:t>A number of the projects have produced tools for profiling and analysing feedback and many of these are readily available for others to use.</a:t>
            </a:r>
          </a:p>
          <a:p>
            <a:pPr marL="0" indent="0">
              <a:buFont typeface="Arial" pitchFamily="34" charset="0"/>
              <a:buNone/>
              <a:defRPr/>
            </a:pPr>
            <a:endParaRPr lang="en-GB" sz="1400" b="1" dirty="0" smtClean="0">
              <a:solidFill>
                <a:srgbClr val="2C3841"/>
              </a:solidFill>
            </a:endParaRPr>
          </a:p>
          <a:p>
            <a:endParaRPr lang="en-GB" sz="1400" dirty="0"/>
          </a:p>
        </p:txBody>
      </p:sp>
      <p:sp>
        <p:nvSpPr>
          <p:cNvPr id="4" name="Date Placeholder 3"/>
          <p:cNvSpPr>
            <a:spLocks noGrp="1"/>
          </p:cNvSpPr>
          <p:nvPr>
            <p:ph type="dt" idx="10"/>
          </p:nvPr>
        </p:nvSpPr>
        <p:spPr/>
        <p:txBody>
          <a:bodyPr/>
          <a:lstStyle/>
          <a:p>
            <a:fld id="{34A82F28-3139-4940-816F-710769861BDA}"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19</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45934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This</a:t>
            </a:r>
            <a:r>
              <a:rPr lang="en-GB" sz="1400" baseline="0" dirty="0" smtClean="0"/>
              <a:t> session </a:t>
            </a:r>
            <a:r>
              <a:rPr lang="en-GB" sz="1400" dirty="0" smtClean="0"/>
              <a:t>aims to share some of the top level messages arising from a large body of work around assessment and feedback for those considering the issues at a strategic level. </a:t>
            </a:r>
          </a:p>
          <a:p>
            <a:endParaRPr lang="en-GB" sz="1400" dirty="0"/>
          </a:p>
          <a:p>
            <a:r>
              <a:rPr lang="en-GB" sz="1400" dirty="0" smtClean="0"/>
              <a:t>I’ll start with sharing some of the findings of a number of UK wide reviews into assessment and feedback which unearth some of the sector-wide challenges being faced</a:t>
            </a:r>
          </a:p>
          <a:p>
            <a:endParaRPr lang="en-GB" sz="1400" dirty="0"/>
          </a:p>
          <a:p>
            <a:r>
              <a:rPr lang="en-GB" sz="1400" dirty="0" smtClean="0"/>
              <a:t>And then discuss some tools and approaches to tackling these challenges, supported by technology, that have proven beneficial. </a:t>
            </a:r>
          </a:p>
          <a:p>
            <a:endParaRPr lang="en-GB" sz="1400" dirty="0"/>
          </a:p>
          <a:p>
            <a:r>
              <a:rPr lang="en-GB" sz="1400" dirty="0" smtClean="0"/>
              <a:t>There are two themes running throughout this presentation – assessment and feedback practices in terms of pedagogies and purposes of assessment, and the management of assessment and feedback processes which follow to support the achievement of those pedagogies. </a:t>
            </a:r>
            <a:endParaRPr lang="en-GB" sz="1400" dirty="0" smtClean="0"/>
          </a:p>
        </p:txBody>
      </p:sp>
      <p:sp>
        <p:nvSpPr>
          <p:cNvPr id="4" name="Date Placeholder 3"/>
          <p:cNvSpPr>
            <a:spLocks noGrp="1"/>
          </p:cNvSpPr>
          <p:nvPr>
            <p:ph type="dt" idx="10"/>
          </p:nvPr>
        </p:nvSpPr>
        <p:spPr/>
        <p:txBody>
          <a:bodyPr/>
          <a:lstStyle/>
          <a:p>
            <a:fld id="{22C90323-FBFA-427E-8080-8B4FCBBDF2E3}"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835307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smtClean="0">
                <a:solidFill>
                  <a:schemeClr val="tx1"/>
                </a:solidFill>
                <a:effectLst/>
                <a:latin typeface="+mn-lt"/>
                <a:ea typeface="+mn-ea"/>
                <a:cs typeface="+mn-cs"/>
              </a:rPr>
              <a:t>Peer review is a key means of developing some of the skills required in the world of work</a:t>
            </a:r>
            <a:r>
              <a:rPr lang="en-GB" sz="1400" kern="1200" baseline="0" dirty="0" smtClean="0">
                <a:solidFill>
                  <a:schemeClr val="tx1"/>
                </a:solidFill>
                <a:effectLst/>
                <a:latin typeface="+mn-lt"/>
                <a:ea typeface="+mn-ea"/>
                <a:cs typeface="+mn-cs"/>
              </a:rPr>
              <a:t> and in developing and in supporting a move towards assessment for learning approaches that lead to the </a:t>
            </a:r>
            <a:r>
              <a:rPr lang="en-GB" sz="1400" kern="1200" baseline="0" dirty="0" err="1" smtClean="0">
                <a:solidFill>
                  <a:schemeClr val="tx1"/>
                </a:solidFill>
                <a:effectLst/>
                <a:latin typeface="+mn-lt"/>
                <a:ea typeface="+mn-ea"/>
                <a:cs typeface="+mn-cs"/>
              </a:rPr>
              <a:t>devt</a:t>
            </a:r>
            <a:r>
              <a:rPr lang="en-GB" sz="1400" kern="1200" baseline="0" dirty="0" smtClean="0">
                <a:solidFill>
                  <a:schemeClr val="tx1"/>
                </a:solidFill>
                <a:effectLst/>
                <a:latin typeface="+mn-lt"/>
                <a:ea typeface="+mn-ea"/>
                <a:cs typeface="+mn-cs"/>
              </a:rPr>
              <a:t> of learners self-regulatory skills.</a:t>
            </a:r>
            <a:endParaRPr lang="en-GB" sz="1400" kern="1200" dirty="0" smtClean="0">
              <a:solidFill>
                <a:schemeClr val="tx1"/>
              </a:solidFill>
              <a:effectLst/>
              <a:latin typeface="+mn-lt"/>
              <a:ea typeface="+mn-ea"/>
              <a:cs typeface="+mn-cs"/>
            </a:endParaRPr>
          </a:p>
          <a:p>
            <a:pPr marL="0" indent="0">
              <a:buNone/>
            </a:pPr>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There are a number of good examples: it was a major focus of the University of Edinburgh's project which looked at use of the </a:t>
            </a:r>
            <a:r>
              <a:rPr lang="en-GB" sz="1400" kern="1200" dirty="0" err="1" smtClean="0">
                <a:solidFill>
                  <a:schemeClr val="tx1"/>
                </a:solidFill>
                <a:effectLst/>
                <a:latin typeface="+mn-lt"/>
                <a:ea typeface="+mn-ea"/>
                <a:cs typeface="+mn-cs"/>
              </a:rPr>
              <a:t>Peerwise</a:t>
            </a:r>
            <a:r>
              <a:rPr lang="en-GB" sz="1400" kern="1200" dirty="0" smtClean="0">
                <a:solidFill>
                  <a:schemeClr val="tx1"/>
                </a:solidFill>
                <a:effectLst/>
                <a:latin typeface="+mn-lt"/>
                <a:ea typeface="+mn-ea"/>
                <a:cs typeface="+mn-cs"/>
              </a:rPr>
              <a:t> tool. </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Piloting use of the University of Westminster's Making Assessment Count or MAC approach across a number of different institutions seems to show that </a:t>
            </a:r>
            <a:r>
              <a:rPr lang="en-GB" sz="1400" b="1" kern="1200" dirty="0" smtClean="0">
                <a:solidFill>
                  <a:schemeClr val="tx1"/>
                </a:solidFill>
                <a:effectLst/>
                <a:latin typeface="+mn-lt"/>
                <a:ea typeface="+mn-ea"/>
                <a:cs typeface="+mn-cs"/>
              </a:rPr>
              <a:t>a combination of self-reflection and peer review gave the best results in terms of enhancing learning</a:t>
            </a:r>
            <a:r>
              <a:rPr lang="en-GB" sz="1400" b="0" kern="1200" dirty="0" smtClean="0">
                <a:solidFill>
                  <a:schemeClr val="tx1"/>
                </a:solidFill>
                <a:effectLst/>
                <a:latin typeface="+mn-lt"/>
                <a:ea typeface="+mn-ea"/>
                <a:cs typeface="+mn-cs"/>
              </a:rPr>
              <a:t>.</a:t>
            </a:r>
            <a:r>
              <a:rPr lang="en-GB" sz="1400" b="0" kern="1200" baseline="0" dirty="0" smtClean="0">
                <a:solidFill>
                  <a:schemeClr val="tx1"/>
                </a:solidFill>
                <a:effectLst/>
                <a:latin typeface="+mn-lt"/>
                <a:ea typeface="+mn-ea"/>
                <a:cs typeface="+mn-cs"/>
              </a:rPr>
              <a:t> </a:t>
            </a:r>
            <a:r>
              <a:rPr lang="en-GB" sz="1400" kern="1200" dirty="0" smtClean="0">
                <a:solidFill>
                  <a:schemeClr val="tx1"/>
                </a:solidFill>
                <a:effectLst/>
                <a:latin typeface="+mn-lt"/>
                <a:ea typeface="+mn-ea"/>
                <a:cs typeface="+mn-cs"/>
              </a:rPr>
              <a:t>This corroborates much of David Nicol's recent research in which he suggests that self reflection needs to be supported by an external element and that evaluating other pieces of work completed to the same assignment brief is an immensely powerful way of achieving this.</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The big note of caution, especially from the MAC implementations is the importance of good induction for students to ensure that they </a:t>
            </a:r>
            <a:r>
              <a:rPr lang="en-GB" sz="1400" b="1" kern="1200" dirty="0" smtClean="0">
                <a:solidFill>
                  <a:schemeClr val="tx1"/>
                </a:solidFill>
                <a:effectLst/>
                <a:latin typeface="+mn-lt"/>
                <a:ea typeface="+mn-ea"/>
                <a:cs typeface="+mn-cs"/>
              </a:rPr>
              <a:t>do understand the purpose and value of peer review activities</a:t>
            </a:r>
            <a:r>
              <a:rPr lang="en-GB" sz="1400" kern="1200" dirty="0" smtClean="0">
                <a:solidFill>
                  <a:schemeClr val="tx1"/>
                </a:solidFill>
                <a:effectLst/>
                <a:latin typeface="+mn-lt"/>
                <a:ea typeface="+mn-ea"/>
                <a:cs typeface="+mn-cs"/>
              </a:rPr>
              <a:t>. The idea that you go to university or college to learn from an expert seems to be deeply ingrained in the student psyche.</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It seems that we as educators aren't helping students make the connection between activities such as peer review, which may be unfamiliar and uncomfortable for some, and the competencies they will need in employment.</a:t>
            </a:r>
            <a:endParaRPr lang="en-GB" sz="1400" kern="120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34A82F28-3139-4940-816F-710769861BDA}"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20</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522099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p:txBody>
      </p:sp>
      <p:sp>
        <p:nvSpPr>
          <p:cNvPr id="4" name="Date Placeholder 3"/>
          <p:cNvSpPr>
            <a:spLocks noGrp="1"/>
          </p:cNvSpPr>
          <p:nvPr>
            <p:ph type="dt" idx="10"/>
          </p:nvPr>
        </p:nvSpPr>
        <p:spPr/>
        <p:txBody>
          <a:bodyPr/>
          <a:lstStyle/>
          <a:p>
            <a:fld id="{06903CAD-6799-4661-A9AC-B14690BCA6F3}"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21</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333896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0E5776A-8222-4456-B4A1-478C1C5EA754}"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22</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533228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rPr>
              <a:t>So we’ve talked a lot about assessment and feedback practice – I now</a:t>
            </a:r>
            <a:r>
              <a:rPr lang="en-GB" sz="1200" b="0" i="0" u="none" strike="noStrike" kern="1200" baseline="0" dirty="0" smtClean="0">
                <a:solidFill>
                  <a:schemeClr val="tx1"/>
                </a:solidFill>
                <a:effectLst/>
              </a:rPr>
              <a:t> want to touch more on the processes around electronically managing the assessment and feedback process. Why are we interested in this aspect? Based on the findings from a 5 year evaluation at the University of Huddersfield, we know its key (see briefing for more info):</a:t>
            </a:r>
          </a:p>
          <a:p>
            <a:pPr rtl="0"/>
            <a:r>
              <a:rPr lang="en-GB" sz="1200" b="0" i="0" u="none" strike="noStrike" kern="1200" dirty="0" smtClean="0">
                <a:solidFill>
                  <a:schemeClr val="tx1"/>
                </a:solidFill>
                <a:effectLst/>
              </a:rPr>
              <a:t>One key finding is that students feel more confident with the process.  It’s faster, more efficient, convenient and flexible.  But when it comes to receiving feedback, students see it as</a:t>
            </a:r>
            <a:r>
              <a:rPr lang="en-GB" sz="1200" b="0" i="0" u="none" strike="noStrike" kern="1200" baseline="0" dirty="0" smtClean="0">
                <a:solidFill>
                  <a:schemeClr val="tx1"/>
                </a:solidFill>
                <a:effectLst/>
              </a:rPr>
              <a:t> </a:t>
            </a:r>
            <a:r>
              <a:rPr lang="en-GB" sz="1200" b="0" i="0" u="none" strike="noStrike" kern="1200" dirty="0" smtClean="0">
                <a:solidFill>
                  <a:schemeClr val="tx1"/>
                </a:solidFill>
                <a:effectLst/>
              </a:rPr>
              <a:t>inconsistent when submission is electronic and marks</a:t>
            </a:r>
            <a:r>
              <a:rPr lang="en-GB" sz="1200" b="0" i="0" u="none" strike="noStrike" kern="1200" baseline="0" dirty="0" smtClean="0">
                <a:solidFill>
                  <a:schemeClr val="tx1"/>
                </a:solidFill>
                <a:effectLst/>
              </a:rPr>
              <a:t> and feedback are on paper. </a:t>
            </a:r>
            <a:r>
              <a:rPr lang="en-GB" sz="1200" b="0" i="0" u="none" strike="noStrike" kern="1200" dirty="0" smtClean="0">
                <a:solidFill>
                  <a:schemeClr val="tx1"/>
                </a:solidFill>
                <a:effectLst/>
              </a:rPr>
              <a:t>  It seems illogical to them that that inconsistency exists.  </a:t>
            </a:r>
            <a:endParaRPr lang="en-GB" sz="1200" b="0" dirty="0" smtClean="0">
              <a:effectLst/>
            </a:endParaRPr>
          </a:p>
          <a:p>
            <a:r>
              <a:rPr lang="en-GB" sz="1200" b="1" dirty="0" smtClean="0"/>
              <a:t>Benefits</a:t>
            </a:r>
            <a:r>
              <a:rPr lang="en-GB" sz="1200" b="1" baseline="0" dirty="0" smtClean="0"/>
              <a:t> to students</a:t>
            </a:r>
            <a:r>
              <a:rPr lang="en-GB" sz="1200" baseline="0" dirty="0" smtClean="0"/>
              <a:t/>
            </a:r>
            <a:br>
              <a:rPr lang="en-GB" sz="1200" baseline="0" dirty="0" smtClean="0"/>
            </a:br>
            <a:r>
              <a:rPr lang="en-GB" sz="1200" baseline="0" dirty="0" smtClean="0"/>
              <a:t> </a:t>
            </a:r>
            <a:r>
              <a:rPr lang="en-GB" sz="1200" b="1" baseline="0" dirty="0" smtClean="0"/>
              <a:t>increased control and agency – and reduced anxiety</a:t>
            </a:r>
          </a:p>
          <a:p>
            <a:pPr>
              <a:buFont typeface="Arial" pitchFamily="34" charset="0"/>
              <a:buNone/>
            </a:pPr>
            <a:r>
              <a:rPr lang="en-GB" sz="1200" b="0" baseline="0" dirty="0" smtClean="0"/>
              <a:t>For some, reduced anxiety due to increased control, over when, and where they engaged with their feedback. Clarity of date of return of feedback and results. </a:t>
            </a:r>
          </a:p>
          <a:p>
            <a:pPr>
              <a:buFont typeface="Arial" pitchFamily="34" charset="0"/>
              <a:buChar char="•"/>
            </a:pPr>
            <a:r>
              <a:rPr lang="en-GB" sz="1200" b="1" baseline="0" dirty="0" smtClean="0"/>
              <a:t> improved privacy and security </a:t>
            </a:r>
            <a:r>
              <a:rPr lang="en-GB" sz="1200" baseline="0" dirty="0" smtClean="0"/>
              <a:t>– students were overwhelmingly confident in the process – so confident it hadn’t got lost, and that it had been securely submitted to the tutor and not visible to others.  Liked the receipting – fast and automated.  As compared to dropping it in a box in a pile with others. Or feedback wasn’t given in a class setting when others ask what you got. Provided a sense of connection with the tutor, particularly for distance learners. </a:t>
            </a:r>
          </a:p>
          <a:p>
            <a:pPr>
              <a:buFont typeface="Arial" pitchFamily="34" charset="0"/>
              <a:buChar char="•"/>
            </a:pPr>
            <a:r>
              <a:rPr lang="en-GB" sz="1200" b="1" baseline="0" dirty="0" smtClean="0"/>
              <a:t> sig increased efficiency and convenience </a:t>
            </a:r>
            <a:r>
              <a:rPr lang="en-GB" sz="1200" baseline="0" dirty="0" smtClean="0"/>
              <a:t>– all students reported added convenience. </a:t>
            </a:r>
            <a:r>
              <a:rPr lang="en-GB" sz="1200" baseline="0" dirty="0" err="1" smtClean="0"/>
              <a:t>Inc</a:t>
            </a:r>
            <a:r>
              <a:rPr lang="en-GB" sz="1200" baseline="0" dirty="0" smtClean="0"/>
              <a:t> reduction in time submitting work, ‘hassle’ </a:t>
            </a:r>
            <a:r>
              <a:rPr lang="en-GB" sz="1200" baseline="0" dirty="0" err="1" smtClean="0"/>
              <a:t>eg</a:t>
            </a:r>
            <a:r>
              <a:rPr lang="en-GB" sz="1200" baseline="0" dirty="0" smtClean="0"/>
              <a:t> fighting with printers just before the deadline, and flexibility in submitting it to fit round their lives.  Liked a midnight submission as they could work up to it. </a:t>
            </a:r>
          </a:p>
          <a:p>
            <a:pPr>
              <a:buFont typeface="Arial" pitchFamily="34" charset="0"/>
              <a:buChar char="•"/>
            </a:pPr>
            <a:r>
              <a:rPr lang="en-GB" sz="1200" baseline="0" dirty="0" smtClean="0"/>
              <a:t> </a:t>
            </a:r>
            <a:r>
              <a:rPr lang="en-GB" sz="1200" b="1" baseline="0" dirty="0" smtClean="0"/>
              <a:t>feedback which is clearer and easier to engage with, understand and store for later use </a:t>
            </a:r>
            <a:r>
              <a:rPr lang="en-GB" sz="1200" baseline="0" dirty="0" smtClean="0"/>
              <a:t>– More legible feedback - liked the way feedback worked in </a:t>
            </a:r>
            <a:r>
              <a:rPr lang="en-GB" sz="1200" baseline="0" dirty="0" err="1" smtClean="0"/>
              <a:t>Grademark</a:t>
            </a:r>
            <a:r>
              <a:rPr lang="en-GB" sz="1200" baseline="0" dirty="0" smtClean="0"/>
              <a:t> – </a:t>
            </a:r>
            <a:r>
              <a:rPr lang="en-GB" sz="1200" baseline="0" dirty="0" err="1" smtClean="0"/>
              <a:t>inc</a:t>
            </a:r>
            <a:r>
              <a:rPr lang="en-GB" sz="1200" baseline="0" dirty="0" smtClean="0"/>
              <a:t> bubble comments. Lack of engagement due to illegibility of the feedback? One student noted that having it online made it much easier to go back when doing another assignment and incorporate the feedback in as they went. </a:t>
            </a:r>
          </a:p>
          <a:p>
            <a:pPr>
              <a:buFont typeface="Arial" pitchFamily="34" charset="0"/>
              <a:buChar char="•"/>
            </a:pPr>
            <a:endParaRPr lang="en-GB" sz="1200" baseline="0" dirty="0" smtClean="0"/>
          </a:p>
          <a:p>
            <a:pPr>
              <a:buFont typeface="Arial" pitchFamily="34" charset="0"/>
              <a:buNone/>
            </a:pPr>
            <a:r>
              <a:rPr lang="en-GB" sz="1200" baseline="0" dirty="0" smtClean="0"/>
              <a:t>However, the research showed that there is a balance to be gained between giving staff </a:t>
            </a:r>
            <a:r>
              <a:rPr lang="en-GB" sz="1200" baseline="0" dirty="0" err="1" smtClean="0"/>
              <a:t>flexibilty</a:t>
            </a:r>
            <a:r>
              <a:rPr lang="en-GB" sz="1200" baseline="0" dirty="0" smtClean="0"/>
              <a:t> to come on board with e-marking when they are ready (which is key), and the strong entitlement students feel to it. </a:t>
            </a:r>
          </a:p>
          <a:p>
            <a:pPr>
              <a:buFont typeface="Arial" pitchFamily="34" charset="0"/>
              <a:buNone/>
            </a:pPr>
            <a:r>
              <a:rPr lang="en-GB" sz="1200" baseline="0" dirty="0" smtClean="0"/>
              <a:t>Recommended a system that is robust and secure, and allows for </a:t>
            </a:r>
            <a:r>
              <a:rPr lang="en-GB" sz="1200" baseline="0" dirty="0" err="1" smtClean="0"/>
              <a:t>esubmission</a:t>
            </a:r>
            <a:r>
              <a:rPr lang="en-GB" sz="1200" baseline="0" dirty="0" smtClean="0"/>
              <a:t>, but allows staff to mark in the way they prefer is likely to be the one that generates most benefits and least angst for the highest proportion of stakeholders. </a:t>
            </a:r>
          </a:p>
          <a:p>
            <a:pPr>
              <a:buFont typeface="Arial" pitchFamily="34" charset="0"/>
              <a:buNone/>
            </a:pPr>
            <a:endParaRPr lang="en-GB" sz="1200" baseline="0" dirty="0" smtClean="0"/>
          </a:p>
          <a:p>
            <a:pPr>
              <a:buFont typeface="Arial" pitchFamily="34" charset="0"/>
              <a:buNone/>
            </a:pPr>
            <a:r>
              <a:rPr lang="en-GB" sz="1200" baseline="0" dirty="0" smtClean="0"/>
              <a:t>It is likely a critical mass will be gained over time which should tip the balance with any reluctant staff. </a:t>
            </a:r>
          </a:p>
          <a:p>
            <a:pPr>
              <a:buFont typeface="Arial" pitchFamily="34" charset="0"/>
              <a:buNone/>
            </a:pPr>
            <a:endParaRPr lang="en-GB" sz="1200" baseline="0" dirty="0" smtClean="0"/>
          </a:p>
          <a:p>
            <a:pPr>
              <a:buFont typeface="Arial" pitchFamily="34" charset="0"/>
              <a:buNone/>
            </a:pPr>
            <a:r>
              <a:rPr lang="en-GB" sz="1200" baseline="0" dirty="0" smtClean="0"/>
              <a:t>Don’t recommend mandatory training for students, but should make available some self-paced  online resources to support those that need it. </a:t>
            </a:r>
          </a:p>
          <a:p>
            <a:endParaRPr lang="en-GB" sz="1200" dirty="0"/>
          </a:p>
        </p:txBody>
      </p:sp>
      <p:sp>
        <p:nvSpPr>
          <p:cNvPr id="4" name="Date Placeholder 3"/>
          <p:cNvSpPr>
            <a:spLocks noGrp="1"/>
          </p:cNvSpPr>
          <p:nvPr>
            <p:ph type="dt" idx="10"/>
          </p:nvPr>
        </p:nvSpPr>
        <p:spPr/>
        <p:txBody>
          <a:bodyPr/>
          <a:lstStyle/>
          <a:p>
            <a:fld id="{0658940F-3AFE-46F7-A7BC-BF6E1DF95525}"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23</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871543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smtClean="0">
                <a:solidFill>
                  <a:schemeClr val="tx1"/>
                </a:solidFill>
                <a:latin typeface="+mn-lt"/>
                <a:ea typeface="+mn-ea"/>
                <a:cs typeface="+mn-cs"/>
              </a:rPr>
              <a:t>I</a:t>
            </a:r>
            <a:r>
              <a:rPr lang="en-US" sz="1400" kern="1200" dirty="0" smtClean="0">
                <a:solidFill>
                  <a:schemeClr val="tx1"/>
                </a:solidFill>
                <a:latin typeface="+mn-lt"/>
                <a:ea typeface="+mn-ea"/>
                <a:cs typeface="+mn-cs"/>
              </a:rPr>
              <a:t>n trying to review assessment and feedback practice overall it is easy to feel initially overwhelmed by the diversity of the landscape. Every institution develops its own policies, procedures and practices - usually the responsibility for this is highly devolved so there can be very different policies and practices between different departments or schools even within a single University. In trying to make sense of the overall picture, a tool that has proven very useful in providing a common starting point is the assessment and feedback life-cycle shown here.</a:t>
            </a:r>
            <a:endParaRPr lang="en-GB" sz="1400" kern="1200" dirty="0" smtClean="0">
              <a:solidFill>
                <a:schemeClr val="tx1"/>
              </a:solidFill>
              <a:latin typeface="+mn-lt"/>
              <a:ea typeface="+mn-ea"/>
              <a:cs typeface="+mn-cs"/>
            </a:endParaRPr>
          </a:p>
          <a:p>
            <a:endParaRPr lang="en-GB"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The assessment and feedback life-cycle was originally developed by Manchester Metropolitan University and it has been picked up and used or adapted by many other institutions. </a:t>
            </a:r>
          </a:p>
          <a:p>
            <a:endParaRPr lang="en-GB"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The life-cycle is an academic model. It shows a high level view of the academic processes involved in assessment and feedback and offers a ready means of mapping business processes and potential supporting technologies against this. The model can be applied to both formative and summative assessment and to any scale of learning e.g. from whole courses/programmes of learning or to short pieces of learning such as a short course that takes place over a single day. The model covers all assessment and feedback practice whether or not materials are in digital format and supported by information systems.</a:t>
            </a:r>
          </a:p>
          <a:p>
            <a:endParaRPr lang="en-GB"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Use of this model has been central to our work in terms of serving as a common framework to gain an overall picture of institution wide activity. It offers a means of encouraging dialogue between different types of stakeholders who may work on one aspect of assessment and thus have a view of only part of the life-cycle. So far the model has resonated with everyone we have spoken to in the course of the research. </a:t>
            </a:r>
          </a:p>
          <a:p>
            <a:endParaRPr lang="en-GB" dirty="0"/>
          </a:p>
        </p:txBody>
      </p:sp>
      <p:sp>
        <p:nvSpPr>
          <p:cNvPr id="4" name="Date Placeholder 3"/>
          <p:cNvSpPr>
            <a:spLocks noGrp="1"/>
          </p:cNvSpPr>
          <p:nvPr>
            <p:ph type="dt" idx="10"/>
          </p:nvPr>
        </p:nvSpPr>
        <p:spPr/>
        <p:txBody>
          <a:bodyPr/>
          <a:lstStyle/>
          <a:p>
            <a:fld id="{2D257666-2B96-45AB-9A67-EC999CB251DF}"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24</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028840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p:txBody>
      </p:sp>
      <p:sp>
        <p:nvSpPr>
          <p:cNvPr id="4" name="Date Placeholder 3"/>
          <p:cNvSpPr>
            <a:spLocks noGrp="1"/>
          </p:cNvSpPr>
          <p:nvPr>
            <p:ph type="dt" idx="10"/>
          </p:nvPr>
        </p:nvSpPr>
        <p:spPr/>
        <p:txBody>
          <a:bodyPr/>
          <a:lstStyle/>
          <a:p>
            <a:fld id="{6DF6B7E6-EB09-42E5-A9D0-285184EA2337}"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25</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92174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1800" y="665163"/>
            <a:ext cx="3394075" cy="1909762"/>
          </a:xfrm>
        </p:spPr>
      </p:sp>
      <p:sp>
        <p:nvSpPr>
          <p:cNvPr id="3" name="Notes Placeholder 2"/>
          <p:cNvSpPr>
            <a:spLocks noGrp="1"/>
          </p:cNvSpPr>
          <p:nvPr>
            <p:ph type="body" idx="1"/>
          </p:nvPr>
        </p:nvSpPr>
        <p:spPr>
          <a:xfrm>
            <a:off x="347318" y="2742277"/>
            <a:ext cx="6450357" cy="5609018"/>
          </a:xfrm>
        </p:spPr>
        <p:txBody>
          <a:bodyPr/>
          <a:lstStyle/>
          <a:p>
            <a:pPr defTabSz="914400">
              <a:lnSpc>
                <a:spcPct val="100000"/>
              </a:lnSpc>
              <a:spcBef>
                <a:spcPts val="0"/>
              </a:spcBef>
              <a:buClrTx/>
              <a:buSzTx/>
              <a:defRPr/>
            </a:pPr>
            <a:r>
              <a:rPr lang="en-GB" sz="1200" kern="1200" dirty="0" smtClean="0">
                <a:solidFill>
                  <a:schemeClr val="tx1"/>
                </a:solidFill>
                <a:effectLst/>
                <a:latin typeface="+mn-lt"/>
                <a:ea typeface="+mn-ea"/>
                <a:cs typeface="+mn-cs"/>
              </a:rPr>
              <a:t>Walsall College is a general FE College that also delivers HE level provision</a:t>
            </a:r>
          </a:p>
          <a:p>
            <a:pPr defTabSz="914400">
              <a:lnSpc>
                <a:spcPct val="100000"/>
              </a:lnSpc>
              <a:spcBef>
                <a:spcPts val="0"/>
              </a:spcBef>
              <a:buClrTx/>
              <a:buSzTx/>
              <a:defRPr/>
            </a:pPr>
            <a:r>
              <a:rPr lang="en-GB" sz="1200" kern="1200" dirty="0" smtClean="0">
                <a:solidFill>
                  <a:schemeClr val="tx1"/>
                </a:solidFill>
                <a:effectLst/>
                <a:latin typeface="+mn-lt"/>
                <a:ea typeface="+mn-ea"/>
                <a:cs typeface="+mn-cs"/>
              </a:rPr>
              <a:t>12,000 students (4,500 of which are full-time).</a:t>
            </a:r>
          </a:p>
          <a:p>
            <a:pPr defTabSz="914400">
              <a:lnSpc>
                <a:spcPct val="100000"/>
              </a:lnSpc>
              <a:spcBef>
                <a:spcPts val="0"/>
              </a:spcBef>
              <a:buClrTx/>
              <a:buSzTx/>
              <a:defRPr/>
            </a:pPr>
            <a:r>
              <a:rPr lang="en-GB" sz="1200" kern="1200" dirty="0" smtClean="0">
                <a:solidFill>
                  <a:schemeClr val="tx1"/>
                </a:solidFill>
                <a:effectLst/>
                <a:latin typeface="+mn-lt"/>
                <a:ea typeface="+mn-ea"/>
                <a:cs typeface="+mn-cs"/>
              </a:rPr>
              <a:t> The College has been rated as outstanding by Ofsted </a:t>
            </a:r>
          </a:p>
          <a:p>
            <a:pPr defTabSz="914400">
              <a:lnSpc>
                <a:spcPct val="100000"/>
              </a:lnSpc>
              <a:spcBef>
                <a:spcPts val="0"/>
              </a:spcBef>
              <a:buClrTx/>
              <a:buSzTx/>
              <a:defRPr/>
            </a:pPr>
            <a:r>
              <a:rPr lang="en-GB" sz="1200" kern="1200" dirty="0" smtClean="0">
                <a:solidFill>
                  <a:schemeClr val="tx1"/>
                </a:solidFill>
                <a:effectLst/>
                <a:latin typeface="+mn-lt"/>
                <a:ea typeface="+mn-ea"/>
                <a:cs typeface="+mn-cs"/>
              </a:rPr>
              <a:t>EMA implementation hoped to solve:</a:t>
            </a:r>
            <a:endParaRPr lang="en-GB" sz="1200" dirty="0" smtClean="0"/>
          </a:p>
          <a:p>
            <a:r>
              <a:rPr lang="en-GB" sz="1200" dirty="0" smtClean="0"/>
              <a:t>old processes that were based on paper or spreadsheets were not transparent and were thus disempowering for learners – </a:t>
            </a:r>
            <a:r>
              <a:rPr lang="en-GB" sz="1200" i="1" dirty="0" smtClean="0"/>
              <a:t>‘staff were working very hard managing student learning when the learners should have been doing this for themselves’.</a:t>
            </a:r>
            <a:endParaRPr lang="en-GB" sz="1200" dirty="0" smtClean="0"/>
          </a:p>
          <a:p>
            <a:r>
              <a:rPr lang="en-GB" sz="1200" dirty="0" smtClean="0"/>
              <a:t>staff spent tens of thousands of hours creating student record forms on paper: tutors had to write out one form per student per unit which was then passed to the information services team to input. This process was entirely manual and the handwritten forms were a source of considerable error.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r>
              <a:rPr lang="en-GB" sz="1200" kern="1200" dirty="0" smtClean="0">
                <a:solidFill>
                  <a:schemeClr val="tx1"/>
                </a:solidFill>
                <a:effectLst/>
                <a:latin typeface="+mn-lt"/>
                <a:ea typeface="+mn-ea"/>
                <a:cs typeface="+mn-cs"/>
              </a:rPr>
              <a:t>The College has implemented EMA to support the whole of the assessment and feedback life-cycle based on two main tools:</a:t>
            </a:r>
            <a:endParaRPr lang="en-GB" sz="1200" dirty="0" smtClean="0"/>
          </a:p>
          <a:p>
            <a:pPr lvl="1"/>
            <a:r>
              <a:rPr lang="en-GB" sz="1200" dirty="0" smtClean="0"/>
              <a:t>Gradebook which is an in-house development that is basically a customised version of Moodle used for submission, feedback and marking.</a:t>
            </a:r>
          </a:p>
          <a:p>
            <a:pPr lvl="1"/>
            <a:r>
              <a:rPr lang="en-GB" sz="1200" dirty="0" smtClean="0"/>
              <a:t>SharePoint which is used for timetable; attendance; punctuality; careers advice; and maths and English progress.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defTabSz="914400">
              <a:lnSpc>
                <a:spcPct val="100000"/>
              </a:lnSpc>
              <a:spcBef>
                <a:spcPts val="0"/>
              </a:spcBef>
              <a:buClrTx/>
              <a:buSzTx/>
              <a:defRPr/>
            </a:pPr>
            <a:r>
              <a:rPr lang="en-GB" sz="1200" dirty="0" smtClean="0"/>
              <a:t>Submission</a:t>
            </a:r>
            <a:r>
              <a:rPr lang="en-GB" sz="1200" baseline="0" dirty="0" smtClean="0"/>
              <a:t> through Gradebook, even for those not suitable. E.g. video of a </a:t>
            </a:r>
            <a:r>
              <a:rPr lang="en-GB" sz="1200" baseline="0" dirty="0" err="1" smtClean="0"/>
              <a:t>performance.Mark</a:t>
            </a:r>
            <a:r>
              <a:rPr lang="en-GB" sz="1200" baseline="0" dirty="0" smtClean="0"/>
              <a:t> and feedback online. College can see the quality. Coaches support staff, sample the </a:t>
            </a:r>
            <a:r>
              <a:rPr lang="en-GB" sz="1200" baseline="0" dirty="0" err="1" smtClean="0"/>
              <a:t>feedback.Students</a:t>
            </a:r>
            <a:r>
              <a:rPr lang="en-GB" sz="1200" baseline="0" dirty="0" smtClean="0"/>
              <a:t> have all marks and fb in one place. Used to support ILP discussions with </a:t>
            </a:r>
            <a:r>
              <a:rPr lang="en-GB" sz="1200" baseline="0" dirty="0" err="1" smtClean="0"/>
              <a:t>tutors.Moved</a:t>
            </a:r>
            <a:r>
              <a:rPr lang="en-GB" sz="1200" baseline="0" dirty="0" smtClean="0"/>
              <a:t> slowly getting all tutors on board.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baseline="0" dirty="0" smtClean="0"/>
              <a:t>Benefits: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previous arrangements led to a situation where hard-working tutors were creating increasingly passive learners. Now there is learner control and a level of transparency that allows learners to question what is happening.</a:t>
            </a: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Although efficiency savings were not the key driver for EMA implementation, the College has saved tens of thousands of hours of staff time that previously went into low value administrative activity i.e. hand writing and then retyping forms that are now generated automatically. This has also improved the quality of data by getting rid of the need to transcribe handwriting.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Key to the success of this implementation have been the </a:t>
            </a:r>
            <a:r>
              <a:rPr lang="en-GB" sz="1200" b="1" kern="1200" dirty="0" smtClean="0">
                <a:solidFill>
                  <a:schemeClr val="tx1"/>
                </a:solidFill>
                <a:effectLst/>
                <a:latin typeface="+mn-lt"/>
                <a:ea typeface="+mn-ea"/>
                <a:cs typeface="+mn-cs"/>
              </a:rPr>
              <a:t>supportive approach</a:t>
            </a:r>
            <a:r>
              <a:rPr lang="en-GB" sz="1200" kern="1200" dirty="0" smtClean="0">
                <a:solidFill>
                  <a:schemeClr val="tx1"/>
                </a:solidFill>
                <a:effectLst/>
                <a:latin typeface="+mn-lt"/>
                <a:ea typeface="+mn-ea"/>
                <a:cs typeface="+mn-cs"/>
              </a:rPr>
              <a:t>, the </a:t>
            </a:r>
            <a:r>
              <a:rPr lang="en-GB" sz="1200" b="1" kern="1200" dirty="0" smtClean="0">
                <a:solidFill>
                  <a:schemeClr val="tx1"/>
                </a:solidFill>
                <a:effectLst/>
                <a:latin typeface="+mn-lt"/>
                <a:ea typeface="+mn-ea"/>
                <a:cs typeface="+mn-cs"/>
              </a:rPr>
              <a:t>fully joined up </a:t>
            </a:r>
            <a:r>
              <a:rPr lang="en-GB" sz="1200" kern="1200" dirty="0" smtClean="0">
                <a:solidFill>
                  <a:schemeClr val="tx1"/>
                </a:solidFill>
                <a:effectLst/>
                <a:latin typeface="+mn-lt"/>
                <a:ea typeface="+mn-ea"/>
                <a:cs typeface="+mn-cs"/>
              </a:rPr>
              <a:t>and integrated nature of the systems and the fact that the College approach is to settle on a </a:t>
            </a:r>
            <a:r>
              <a:rPr lang="en-GB" sz="1200" b="1" kern="1200" dirty="0" smtClean="0">
                <a:solidFill>
                  <a:schemeClr val="tx1"/>
                </a:solidFill>
                <a:effectLst/>
                <a:latin typeface="+mn-lt"/>
                <a:ea typeface="+mn-ea"/>
                <a:cs typeface="+mn-cs"/>
              </a:rPr>
              <a:t>few core technologies </a:t>
            </a:r>
            <a:r>
              <a:rPr lang="en-GB" sz="1200" kern="1200" dirty="0" smtClean="0">
                <a:solidFill>
                  <a:schemeClr val="tx1"/>
                </a:solidFill>
                <a:effectLst/>
                <a:latin typeface="+mn-lt"/>
                <a:ea typeface="+mn-ea"/>
                <a:cs typeface="+mn-cs"/>
              </a:rPr>
              <a:t>and stick with them rather than change technologies too often.</a:t>
            </a:r>
            <a:endParaRPr lang="en-GB" sz="1200" dirty="0" smtClean="0"/>
          </a:p>
        </p:txBody>
      </p:sp>
      <p:sp>
        <p:nvSpPr>
          <p:cNvPr id="4" name="Date Placeholder 3"/>
          <p:cNvSpPr>
            <a:spLocks noGrp="1"/>
          </p:cNvSpPr>
          <p:nvPr>
            <p:ph type="dt" idx="10"/>
          </p:nvPr>
        </p:nvSpPr>
        <p:spPr/>
        <p:txBody>
          <a:bodyPr/>
          <a:lstStyle/>
          <a:p>
            <a:fld id="{769C95D5-E83A-4E25-B320-50CDB0D512E8}"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26</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751020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1763" y="665163"/>
            <a:ext cx="3994150" cy="2246312"/>
          </a:xfrm>
        </p:spPr>
      </p:sp>
      <p:sp>
        <p:nvSpPr>
          <p:cNvPr id="3" name="Notes Placeholder 2"/>
          <p:cNvSpPr>
            <a:spLocks noGrp="1"/>
          </p:cNvSpPr>
          <p:nvPr>
            <p:ph type="body" idx="1"/>
          </p:nvPr>
        </p:nvSpPr>
        <p:spPr>
          <a:xfrm>
            <a:off x="347318" y="3078180"/>
            <a:ext cx="6066167" cy="5609018"/>
          </a:xfrm>
        </p:spPr>
        <p:txBody>
          <a:bodyPr/>
          <a:lstStyle/>
          <a:p>
            <a:pPr lvl="1"/>
            <a:endParaRPr lang="en-GB" sz="1800" dirty="0" smtClean="0"/>
          </a:p>
          <a:p>
            <a:pPr lvl="0"/>
            <a:r>
              <a:rPr lang="en-GB" sz="1400" dirty="0" smtClean="0"/>
              <a:t>Recognition that departments all had different processes for tracking student progress</a:t>
            </a:r>
          </a:p>
          <a:p>
            <a:pPr lvl="0"/>
            <a:r>
              <a:rPr lang="en-GB" sz="1400" dirty="0" smtClean="0"/>
              <a:t>Which weren’t transparent to students</a:t>
            </a:r>
          </a:p>
          <a:p>
            <a:pPr marL="108000" marR="0" lvl="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400" dirty="0" smtClean="0"/>
              <a:t>Existing systems didn’t manage well the tracking of online assignments across the range of FE level courses</a:t>
            </a:r>
          </a:p>
          <a:p>
            <a:pPr lvl="0"/>
            <a:r>
              <a:rPr lang="en-GB" sz="1400" dirty="0" smtClean="0"/>
              <a:t>Main driver to improve quality and enhance learning</a:t>
            </a:r>
          </a:p>
          <a:p>
            <a:pPr lvl="0"/>
            <a:endParaRPr lang="en-GB" sz="1400" dirty="0"/>
          </a:p>
          <a:p>
            <a:pPr lvl="0"/>
            <a:r>
              <a:rPr lang="en-GB" sz="1400" dirty="0" smtClean="0"/>
              <a:t>Tool:</a:t>
            </a:r>
          </a:p>
          <a:p>
            <a:pPr lvl="1"/>
            <a:r>
              <a:rPr lang="en-GB" sz="1400" dirty="0" smtClean="0"/>
              <a:t>Now enables College to configure and track progress against BTEC, C&amp;G, A/AS level qualifications integrated with Moodle.</a:t>
            </a:r>
          </a:p>
          <a:p>
            <a:pPr lvl="1"/>
            <a:r>
              <a:rPr lang="en-GB" sz="1400" dirty="0" smtClean="0"/>
              <a:t>Teachers specify units and criteria evidenced in each assessment and system updates on submission. </a:t>
            </a:r>
          </a:p>
          <a:p>
            <a:pPr lvl="1"/>
            <a:r>
              <a:rPr lang="en-GB" sz="1400" dirty="0" smtClean="0"/>
              <a:t>Displays predicted grades based on performance</a:t>
            </a:r>
          </a:p>
          <a:p>
            <a:pPr lvl="1"/>
            <a:r>
              <a:rPr lang="en-GB" sz="1400" dirty="0"/>
              <a:t>There are a range of tools that can be used for feedback. </a:t>
            </a:r>
            <a:endParaRPr lang="en-GB" sz="1400" dirty="0" smtClean="0"/>
          </a:p>
          <a:p>
            <a:pPr lvl="1"/>
            <a:r>
              <a:rPr lang="en-GB" sz="1400" dirty="0" smtClean="0"/>
              <a:t>Grade </a:t>
            </a:r>
            <a:r>
              <a:rPr lang="en-GB" sz="1400" dirty="0"/>
              <a:t>Tracker makes external verification very easy as all information can be viewed/printed from Moodle. External verifiers like to see that feedback has been provided at criterion level so comments can be added against each criterion. </a:t>
            </a:r>
            <a:endParaRPr lang="en-GB" sz="1400" dirty="0" smtClean="0"/>
          </a:p>
          <a:p>
            <a:pPr lvl="1"/>
            <a:endParaRPr lang="en-GB" sz="1400" dirty="0"/>
          </a:p>
          <a:p>
            <a:pPr marL="108000" lvl="1" indent="0">
              <a:buNone/>
            </a:pPr>
            <a:r>
              <a:rPr lang="en-GB" sz="1400" dirty="0" smtClean="0"/>
              <a:t>Benefits</a:t>
            </a:r>
          </a:p>
          <a:p>
            <a:pPr lvl="1"/>
            <a:r>
              <a:rPr lang="en-GB" sz="1400" dirty="0" smtClean="0"/>
              <a:t>Good response from students, and they often share and compare their feedback.</a:t>
            </a:r>
          </a:p>
          <a:p>
            <a:pPr lvl="1"/>
            <a:r>
              <a:rPr lang="en-GB" sz="1400" dirty="0" smtClean="0"/>
              <a:t>Assessors have found students more aware of deadlines – I </a:t>
            </a:r>
            <a:r>
              <a:rPr lang="en-GB" sz="1400" dirty="0" err="1" smtClean="0"/>
              <a:t>mproving</a:t>
            </a:r>
            <a:r>
              <a:rPr lang="en-GB" sz="1400" dirty="0" smtClean="0"/>
              <a:t> self-directed learning</a:t>
            </a:r>
          </a:p>
          <a:p>
            <a:pPr lvl="1"/>
            <a:r>
              <a:rPr lang="en-GB" sz="1400" dirty="0" smtClean="0"/>
              <a:t>Importance of scaffolding support particularly around predicted grades</a:t>
            </a:r>
          </a:p>
          <a:p>
            <a:pPr lvl="1"/>
            <a:r>
              <a:rPr lang="en-GB" sz="1400" dirty="0" smtClean="0"/>
              <a:t>Staff and students now see the same things – help to make students aware </a:t>
            </a:r>
            <a:r>
              <a:rPr lang="en-GB" sz="1400" smtClean="0"/>
              <a:t>of risks</a:t>
            </a:r>
            <a:endParaRPr lang="en-GB" sz="1400" dirty="0" smtClean="0"/>
          </a:p>
          <a:p>
            <a:pPr marL="0" lvl="0" indent="0">
              <a:buNone/>
            </a:pPr>
            <a:endParaRPr lang="en-GB" sz="1800" dirty="0" smtClean="0"/>
          </a:p>
        </p:txBody>
      </p:sp>
      <p:sp>
        <p:nvSpPr>
          <p:cNvPr id="4" name="Date Placeholder 3"/>
          <p:cNvSpPr>
            <a:spLocks noGrp="1"/>
          </p:cNvSpPr>
          <p:nvPr>
            <p:ph type="dt" idx="10"/>
          </p:nvPr>
        </p:nvSpPr>
        <p:spPr/>
        <p:txBody>
          <a:bodyPr/>
          <a:lstStyle/>
          <a:p>
            <a:fld id="{769C95D5-E83A-4E25-B320-50CDB0D512E8}"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27</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095581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B6DBE0F3-0252-4670-ABB8-39B9B0FA551C}"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28</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261976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rgbClr val="2C3841"/>
              </a:solidFill>
            </a:endParaRPr>
          </a:p>
        </p:txBody>
      </p:sp>
      <p:sp>
        <p:nvSpPr>
          <p:cNvPr id="4" name="Date Placeholder 3"/>
          <p:cNvSpPr>
            <a:spLocks noGrp="1"/>
          </p:cNvSpPr>
          <p:nvPr>
            <p:ph type="dt" idx="10"/>
          </p:nvPr>
        </p:nvSpPr>
        <p:spPr/>
        <p:txBody>
          <a:bodyPr/>
          <a:lstStyle/>
          <a:p>
            <a:fld id="{0E27BB22-0626-48CB-9CAB-9AA6780BC4B6}"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29</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54974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318" y="3811948"/>
            <a:ext cx="6277417" cy="4875249"/>
          </a:xfrm>
        </p:spPr>
        <p:txBody>
          <a:bodyPr/>
          <a:lstStyle/>
          <a:p>
            <a:pPr rtl="0"/>
            <a:r>
              <a:rPr lang="en-GB" sz="1400" b="0" i="0" u="none" strike="noStrike" kern="1200" dirty="0" smtClean="0">
                <a:solidFill>
                  <a:schemeClr val="tx1"/>
                </a:solidFill>
                <a:effectLst/>
                <a:latin typeface="+mn-lt"/>
                <a:ea typeface="+mn-ea"/>
                <a:cs typeface="+mn-cs"/>
              </a:rPr>
              <a:t>This body of work, funded by </a:t>
            </a:r>
            <a:r>
              <a:rPr lang="en-GB" sz="1400" b="0" i="0" u="none" strike="noStrike" kern="1200" dirty="0" err="1" smtClean="0">
                <a:solidFill>
                  <a:schemeClr val="tx1"/>
                </a:solidFill>
                <a:effectLst/>
                <a:latin typeface="+mn-lt"/>
                <a:ea typeface="+mn-ea"/>
                <a:cs typeface="+mn-cs"/>
              </a:rPr>
              <a:t>Jisc</a:t>
            </a:r>
            <a:r>
              <a:rPr lang="en-GB" sz="1400" b="0" i="0" u="none" strike="noStrike" kern="1200" dirty="0" smtClean="0">
                <a:solidFill>
                  <a:schemeClr val="tx1"/>
                </a:solidFill>
                <a:effectLst/>
                <a:latin typeface="+mn-lt"/>
                <a:ea typeface="+mn-ea"/>
                <a:cs typeface="+mn-cs"/>
              </a:rPr>
              <a:t> started back in 2011 aiming to explore large scale changes to assessment</a:t>
            </a:r>
            <a:r>
              <a:rPr lang="en-GB" sz="1400" b="0" i="0" u="none" strike="noStrike" kern="1200" baseline="0" dirty="0" smtClean="0">
                <a:solidFill>
                  <a:schemeClr val="tx1"/>
                </a:solidFill>
                <a:effectLst/>
                <a:latin typeface="+mn-lt"/>
                <a:ea typeface="+mn-ea"/>
                <a:cs typeface="+mn-cs"/>
              </a:rPr>
              <a:t> and feedback, supported by technology.  </a:t>
            </a:r>
          </a:p>
          <a:p>
            <a:pPr rtl="0"/>
            <a:r>
              <a:rPr lang="en-GB" sz="1400" b="0" i="0" u="none" strike="noStrike" kern="1200" baseline="0" dirty="0" smtClean="0">
                <a:solidFill>
                  <a:schemeClr val="tx1"/>
                </a:solidFill>
                <a:effectLst/>
                <a:latin typeface="+mn-lt"/>
                <a:ea typeface="+mn-ea"/>
                <a:cs typeface="+mn-cs"/>
              </a:rPr>
              <a:t>It involved 20 projects, and over 30 institutions across the UK from Cornwall to Dundee to Belfast, involving over 2,200 staff and 6000 students. </a:t>
            </a:r>
          </a:p>
          <a:p>
            <a:endParaRPr lang="en-GB" sz="1400" baseline="0" dirty="0" smtClean="0"/>
          </a:p>
          <a:p>
            <a:r>
              <a:rPr lang="en-GB" sz="1400" baseline="0" dirty="0" smtClean="0"/>
              <a:t>As part of this work, in 2012 8 of the institutional change projects (7 HE and 1 FE college) reviewed their institutional landscapes with regards to assessment and feedback as a starting point from which to measure their enhancements. </a:t>
            </a:r>
          </a:p>
          <a:p>
            <a:endParaRPr lang="en-GB" sz="1400" baseline="0" dirty="0" smtClean="0"/>
          </a:p>
          <a:p>
            <a:r>
              <a:rPr lang="en-GB" sz="1400" baseline="0" dirty="0" smtClean="0"/>
              <a:t>Out of this body of work came a range of advice and guidance outputs, including video and written case studies, and briefings on the four main themes:</a:t>
            </a:r>
          </a:p>
          <a:p>
            <a:pPr lvl="1"/>
            <a:r>
              <a:rPr lang="en-GB" sz="1400" baseline="0" dirty="0" smtClean="0"/>
              <a:t>Electronic management of assessment</a:t>
            </a:r>
          </a:p>
          <a:p>
            <a:pPr lvl="1"/>
            <a:r>
              <a:rPr lang="en-GB" sz="1400" baseline="0" dirty="0" smtClean="0"/>
              <a:t>Feedback and feedforward</a:t>
            </a:r>
          </a:p>
          <a:p>
            <a:pPr lvl="1"/>
            <a:r>
              <a:rPr lang="en-GB" sz="1400" baseline="0" dirty="0" smtClean="0"/>
              <a:t>Employability </a:t>
            </a:r>
          </a:p>
          <a:p>
            <a:pPr lvl="1"/>
            <a:r>
              <a:rPr lang="en-GB" sz="1400" baseline="0" dirty="0" smtClean="0"/>
              <a:t>Approaches to change</a:t>
            </a:r>
          </a:p>
          <a:p>
            <a:pPr marL="108000" lvl="1" indent="0">
              <a:buNone/>
            </a:pPr>
            <a:endParaRPr lang="en-GB" sz="1400" baseline="0" dirty="0" smtClean="0"/>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400" baseline="0" dirty="0" smtClean="0"/>
              <a:t>One of the themes arising from this work was the electronic management of assessment, (EMA for short), which encompassed online submission, marking and feedback, and the many other stages involved in the end to assessment and feedback lifecycle. From evaluations of EMA the potential benefits of the approach were clear – see the guide on EMA. From this, we undertook a UK-wide review of the EMA landscape, exploring the state of play, challenges and </a:t>
            </a:r>
            <a:r>
              <a:rPr lang="en-GB" sz="1400" baseline="0" dirty="0" err="1" smtClean="0"/>
              <a:t>painpoints</a:t>
            </a:r>
            <a:r>
              <a:rPr lang="en-GB" sz="1400" baseline="0" dirty="0" smtClean="0"/>
              <a:t> through a survey, event and interviews. For the survey w</a:t>
            </a:r>
            <a:r>
              <a:rPr lang="en-GB" sz="1200" baseline="0" dirty="0" smtClean="0"/>
              <a:t>e had responses from 90 individuals representing 70 institutions, mainly from HE (65) but also from FE delivering HE (5)  from all four nations of the UK. </a:t>
            </a:r>
          </a:p>
          <a:p>
            <a:endParaRPr lang="en-GB" sz="1200" baseline="0" dirty="0" smtClean="0"/>
          </a:p>
          <a:p>
            <a:r>
              <a:rPr lang="en-GB" sz="1400" baseline="0" dirty="0" smtClean="0"/>
              <a:t>The EMA project has since worked with a number of institutions to identify potential solutions to the challenges identified which I’ll touch on today. </a:t>
            </a:r>
            <a:endParaRPr lang="en-GB" sz="1400" baseline="0" dirty="0" smtClean="0"/>
          </a:p>
        </p:txBody>
      </p:sp>
      <p:sp>
        <p:nvSpPr>
          <p:cNvPr id="4" name="Date Placeholder 3"/>
          <p:cNvSpPr>
            <a:spLocks noGrp="1"/>
          </p:cNvSpPr>
          <p:nvPr>
            <p:ph type="dt" idx="10"/>
          </p:nvPr>
        </p:nvSpPr>
        <p:spPr/>
        <p:txBody>
          <a:bodyPr/>
          <a:lstStyle/>
          <a:p>
            <a:fld id="{3DF8B302-F122-442D-94F7-B4E7A84EDB04}"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3</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090495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dirty="0" smtClean="0">
              <a:solidFill>
                <a:srgbClr val="2C3841"/>
              </a:solidFill>
            </a:endParaRPr>
          </a:p>
        </p:txBody>
      </p:sp>
      <p:sp>
        <p:nvSpPr>
          <p:cNvPr id="4" name="Date Placeholder 3"/>
          <p:cNvSpPr>
            <a:spLocks noGrp="1"/>
          </p:cNvSpPr>
          <p:nvPr>
            <p:ph type="dt" idx="10"/>
          </p:nvPr>
        </p:nvSpPr>
        <p:spPr/>
        <p:txBody>
          <a:bodyPr/>
          <a:lstStyle/>
          <a:p>
            <a:fld id="{8B54A175-8C6A-4606-9BDF-FDE538EDB3B5}"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30</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271976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E16CF7B6-F46F-484E-804D-7AFEB9265B8F}"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31</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28324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2C3841"/>
                </a:solidFill>
              </a:rPr>
              <a:t>This </a:t>
            </a:r>
            <a:r>
              <a:rPr lang="en-US" sz="1400" b="0" dirty="0" err="1" smtClean="0">
                <a:solidFill>
                  <a:srgbClr val="2C3841"/>
                </a:solidFill>
              </a:rPr>
              <a:t>world</a:t>
            </a:r>
            <a:r>
              <a:rPr lang="en-US" sz="1400" b="0" baseline="0" dirty="0" err="1" smtClean="0">
                <a:solidFill>
                  <a:srgbClr val="2C3841"/>
                </a:solidFill>
              </a:rPr>
              <a:t>le</a:t>
            </a:r>
            <a:r>
              <a:rPr lang="en-US" sz="1400" b="0" baseline="0" dirty="0" smtClean="0">
                <a:solidFill>
                  <a:srgbClr val="2C3841"/>
                </a:solidFill>
              </a:rPr>
              <a:t> represents the challenges faced in summary form – and I’ll go through these in a bit more detail backed up by the research.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smtClean="0">
              <a:solidFill>
                <a:srgbClr val="2C384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rgbClr val="2C3841"/>
                </a:solidFill>
              </a:rPr>
              <a:t>Including:</a:t>
            </a:r>
          </a:p>
          <a:p>
            <a:r>
              <a:rPr lang="en-GB" sz="1400" baseline="0" dirty="0" smtClean="0"/>
              <a:t>Engaging learners with feedback</a:t>
            </a:r>
          </a:p>
          <a:p>
            <a:r>
              <a:rPr lang="en-GB" sz="1400" baseline="0" dirty="0" smtClean="0"/>
              <a:t>Employability</a:t>
            </a:r>
          </a:p>
          <a:p>
            <a:r>
              <a:rPr lang="en-GB" sz="1400" baseline="0" dirty="0" smtClean="0"/>
              <a:t>Assessing group work</a:t>
            </a:r>
          </a:p>
          <a:p>
            <a:r>
              <a:rPr lang="en-GB" sz="1400" baseline="0" dirty="0" smtClean="0"/>
              <a:t>Programme level/holistic assessment</a:t>
            </a:r>
          </a:p>
          <a:p>
            <a:r>
              <a:rPr lang="en-GB" sz="1400" baseline="0" dirty="0" smtClean="0"/>
              <a:t>Assessment management</a:t>
            </a:r>
          </a:p>
          <a:p>
            <a:endParaRPr lang="en-GB" sz="1400" baseline="0" dirty="0" smtClean="0"/>
          </a:p>
          <a:p>
            <a:r>
              <a:rPr lang="en-GB" sz="1400" baseline="0" dirty="0" smtClean="0"/>
              <a:t>Also assessment bunching, engaging learners in large cohorts, </a:t>
            </a:r>
          </a:p>
          <a:p>
            <a:endParaRPr lang="en-GB" dirty="0"/>
          </a:p>
        </p:txBody>
      </p:sp>
      <p:sp>
        <p:nvSpPr>
          <p:cNvPr id="4" name="Date Placeholder 3"/>
          <p:cNvSpPr>
            <a:spLocks noGrp="1"/>
          </p:cNvSpPr>
          <p:nvPr>
            <p:ph type="dt" idx="10"/>
          </p:nvPr>
        </p:nvSpPr>
        <p:spPr/>
        <p:txBody>
          <a:bodyPr/>
          <a:lstStyle/>
          <a:p>
            <a:fld id="{6FDC2282-5BDC-4CF6-A5F7-5DC61B351FA1}"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4</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665643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t>Wanted a point in the sand from which to measure progress from. So all 8 institutional change projects provided a baseline review of what was happening on the ground. </a:t>
            </a:r>
          </a:p>
          <a:p>
            <a:r>
              <a:rPr lang="en-GB" sz="1200" dirty="0" smtClean="0"/>
              <a:t>The</a:t>
            </a:r>
            <a:r>
              <a:rPr lang="en-GB" sz="1200" baseline="0" dirty="0" smtClean="0"/>
              <a:t> research s</a:t>
            </a:r>
            <a:r>
              <a:rPr lang="en-GB" sz="1200" dirty="0" smtClean="0"/>
              <a:t>howed</a:t>
            </a:r>
            <a:r>
              <a:rPr lang="en-GB" sz="1200" baseline="0" dirty="0" smtClean="0"/>
              <a:t> </a:t>
            </a:r>
            <a:r>
              <a:rPr lang="en-GB" sz="1200" b="1" baseline="0" dirty="0" smtClean="0"/>
              <a:t>pockets of good practice, but overall a consistent picture of the challenges </a:t>
            </a:r>
            <a:r>
              <a:rPr lang="en-GB" sz="1200" baseline="0" dirty="0" smtClean="0"/>
              <a:t>and highlighted the problems that exist with </a:t>
            </a:r>
            <a:r>
              <a:rPr lang="en-GB" sz="1200" b="1" baseline="0" dirty="0" smtClean="0"/>
              <a:t>resistance to change, and the scaling up of good practice and innovation. </a:t>
            </a:r>
            <a:endParaRPr lang="en-GB" sz="1200" b="0" i="0" u="none" strike="noStrike" kern="1200" baseline="0" dirty="0" smtClean="0">
              <a:solidFill>
                <a:schemeClr val="tx1"/>
              </a:solidFill>
              <a:effectLst/>
            </a:endParaRP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200" b="0" i="0" u="none" strike="noStrike" kern="1200" dirty="0" smtClean="0">
                <a:solidFill>
                  <a:schemeClr val="tx1"/>
                </a:solidFill>
                <a:effectLst/>
              </a:rPr>
              <a:t>In terms of strategy</a:t>
            </a:r>
            <a:r>
              <a:rPr lang="en-GB" sz="1200" b="0" i="0" u="none" strike="noStrike" kern="1200" baseline="0" dirty="0" smtClean="0">
                <a:solidFill>
                  <a:schemeClr val="tx1"/>
                </a:solidFill>
                <a:effectLst/>
              </a:rPr>
              <a:t> and policy, a</a:t>
            </a:r>
            <a:r>
              <a:rPr lang="en-GB" sz="1200" b="0" i="0" u="none" strike="noStrike" kern="1200" dirty="0" smtClean="0">
                <a:solidFill>
                  <a:schemeClr val="tx1"/>
                </a:solidFill>
                <a:effectLst/>
              </a:rPr>
              <a:t> key issue is that although there maybe</a:t>
            </a:r>
            <a:r>
              <a:rPr lang="en-GB" sz="1200" b="0" i="0" u="none" strike="noStrike" kern="1200" baseline="0" dirty="0" smtClean="0">
                <a:solidFill>
                  <a:schemeClr val="tx1"/>
                </a:solidFill>
                <a:effectLst/>
              </a:rPr>
              <a:t> an overall assessment strategy, responsibility for implementing it is </a:t>
            </a:r>
            <a:r>
              <a:rPr lang="en-GB" sz="1200" b="0" i="0" u="none" strike="noStrike" kern="1200" dirty="0" smtClean="0">
                <a:solidFill>
                  <a:schemeClr val="tx1"/>
                </a:solidFill>
                <a:effectLst/>
              </a:rPr>
              <a:t>devolved to departments/faculties (also</a:t>
            </a:r>
            <a:r>
              <a:rPr lang="en-GB" sz="1200" b="0" i="0" u="none" strike="noStrike" kern="1200" baseline="0" dirty="0" smtClean="0">
                <a:solidFill>
                  <a:schemeClr val="tx1"/>
                </a:solidFill>
                <a:effectLst/>
              </a:rPr>
              <a:t> true in FE born</a:t>
            </a:r>
            <a:r>
              <a:rPr lang="en-GB" sz="1200" b="0" i="0" u="none" strike="noStrike" kern="1200" dirty="0" smtClean="0">
                <a:solidFill>
                  <a:schemeClr val="tx1"/>
                </a:solidFill>
                <a:effectLst/>
              </a:rPr>
              <a:t> out by the FE </a:t>
            </a:r>
            <a:r>
              <a:rPr lang="en-GB" sz="1200" b="0" i="0" u="none" strike="noStrike" kern="1200" dirty="0" err="1" smtClean="0">
                <a:solidFill>
                  <a:schemeClr val="tx1"/>
                </a:solidFill>
                <a:effectLst/>
              </a:rPr>
              <a:t>eassessment</a:t>
            </a:r>
            <a:r>
              <a:rPr lang="en-GB" sz="1200" b="0" i="0" u="none" strike="noStrike" kern="1200" baseline="0" dirty="0" smtClean="0">
                <a:solidFill>
                  <a:schemeClr val="tx1"/>
                </a:solidFill>
                <a:effectLst/>
              </a:rPr>
              <a:t> survey)</a:t>
            </a:r>
            <a:r>
              <a:rPr lang="en-GB" sz="1200" b="0" i="0" u="none" strike="noStrike" kern="1200" dirty="0" smtClean="0">
                <a:solidFill>
                  <a:schemeClr val="tx1"/>
                </a:solidFill>
                <a:effectLst/>
              </a:rPr>
              <a:t>.</a:t>
            </a:r>
            <a:r>
              <a:rPr lang="en-GB" sz="1200" b="0" i="0" u="none" strike="noStrike" kern="1200" baseline="0" dirty="0" smtClean="0">
                <a:solidFill>
                  <a:schemeClr val="tx1"/>
                </a:solidFill>
                <a:effectLst/>
              </a:rPr>
              <a:t> This</a:t>
            </a:r>
            <a:r>
              <a:rPr lang="en-GB" sz="1200" b="0" i="0" u="none" strike="noStrike" kern="1200" dirty="0" smtClean="0">
                <a:solidFill>
                  <a:schemeClr val="tx1"/>
                </a:solidFill>
                <a:effectLst/>
              </a:rPr>
              <a:t> results in considerable variation</a:t>
            </a:r>
            <a:r>
              <a:rPr lang="en-GB" sz="1200" b="0" i="0" u="none" strike="noStrike" kern="1200" baseline="0" dirty="0" smtClean="0">
                <a:solidFill>
                  <a:schemeClr val="tx1"/>
                </a:solidFill>
                <a:effectLst/>
              </a:rPr>
              <a:t> in assessment and feedback practices</a:t>
            </a:r>
            <a:r>
              <a:rPr lang="en-GB" sz="1200" b="0" i="0" u="none" strike="noStrike" kern="1200" dirty="0" smtClean="0">
                <a:solidFill>
                  <a:schemeClr val="tx1"/>
                </a:solidFill>
                <a:effectLst/>
              </a:rPr>
              <a:t>, making it difficult to achieve parity of experience for learners. </a:t>
            </a:r>
          </a:p>
          <a:p>
            <a:pPr rtl="0"/>
            <a:r>
              <a:rPr lang="en-GB" sz="1200" b="0" i="0" u="none" strike="noStrike" kern="1200" baseline="0" dirty="0" smtClean="0">
                <a:solidFill>
                  <a:schemeClr val="tx1"/>
                </a:solidFill>
                <a:effectLst/>
              </a:rPr>
              <a:t>Another key issue is that s</a:t>
            </a:r>
            <a:r>
              <a:rPr lang="en-GB" sz="1200" b="0" i="0" u="none" strike="noStrike" kern="1200" dirty="0" smtClean="0">
                <a:solidFill>
                  <a:schemeClr val="tx1"/>
                </a:solidFill>
                <a:effectLst/>
              </a:rPr>
              <a:t>trategy documents tend to be quite procedural in focus and don’t reflect current thinking around effective assessment practice</a:t>
            </a:r>
            <a:r>
              <a:rPr lang="en-GB" sz="1200" b="0" i="0" u="none" strike="noStrike" kern="1200" baseline="0" dirty="0" smtClean="0">
                <a:solidFill>
                  <a:schemeClr val="tx1"/>
                </a:solidFill>
                <a:effectLst/>
              </a:rPr>
              <a:t> and the value that assessment can bring to learning. </a:t>
            </a:r>
            <a:endParaRPr lang="en-GB" sz="1200" dirty="0"/>
          </a:p>
          <a:p>
            <a:pPr rtl="0"/>
            <a:endParaRPr lang="en-GB" sz="1200" b="0" i="0" u="none" strike="noStrike" kern="1200" dirty="0" smtClean="0">
              <a:solidFill>
                <a:schemeClr val="tx1"/>
              </a:solidFill>
              <a:effectLst/>
            </a:endParaRPr>
          </a:p>
          <a:p>
            <a:pPr rtl="0"/>
            <a:r>
              <a:rPr lang="en-GB" sz="1200" b="0" i="0" u="none" strike="noStrike" kern="1200" dirty="0" smtClean="0">
                <a:solidFill>
                  <a:schemeClr val="tx1"/>
                </a:solidFill>
                <a:effectLst/>
              </a:rPr>
              <a:t>When it comes to academic practice the issues are varied and complex but include the emphasis on summative assessment and the persistence of traditional forms such as essays/exams.</a:t>
            </a:r>
            <a:r>
              <a:rPr lang="en-GB" sz="1200" b="0" i="0" u="none" strike="noStrike" kern="1200" baseline="0" dirty="0" smtClean="0">
                <a:solidFill>
                  <a:schemeClr val="tx1"/>
                </a:solidFill>
                <a:effectLst/>
              </a:rPr>
              <a:t> </a:t>
            </a:r>
          </a:p>
          <a:p>
            <a:pPr rtl="0"/>
            <a:endParaRPr lang="en-GB" sz="1200" dirty="0"/>
          </a:p>
          <a:p>
            <a:pPr rtl="0"/>
            <a:r>
              <a:rPr lang="en-GB" sz="1200" b="0" i="0" u="none" strike="noStrike" kern="1200" dirty="0" smtClean="0">
                <a:solidFill>
                  <a:schemeClr val="tx1"/>
                </a:solidFill>
                <a:effectLst/>
              </a:rPr>
              <a:t>Timeliness, along with quality</a:t>
            </a:r>
            <a:r>
              <a:rPr lang="en-GB" sz="1200" b="0" i="0" u="none" strike="noStrike" kern="1200" baseline="0" dirty="0" smtClean="0">
                <a:solidFill>
                  <a:schemeClr val="tx1"/>
                </a:solidFill>
                <a:effectLst/>
              </a:rPr>
              <a:t> and consistency of feedback, was an issue across the board. Even where clear deadlines are set there isn’t always in time to feed into next assignment. Curriculum design (modular approach) can also provide barriers to the ongoing developmental approach to feedback at a programme level. </a:t>
            </a:r>
          </a:p>
          <a:p>
            <a:pPr rtl="0"/>
            <a:endParaRPr lang="en-GB" sz="1200" dirty="0"/>
          </a:p>
          <a:p>
            <a:pPr rtl="0"/>
            <a:r>
              <a:rPr lang="en-GB" sz="1200" b="0" i="0" u="none" strike="noStrike" kern="1200" baseline="0" dirty="0" smtClean="0">
                <a:solidFill>
                  <a:schemeClr val="tx1"/>
                </a:solidFill>
                <a:effectLst/>
              </a:rPr>
              <a:t>T</a:t>
            </a:r>
            <a:r>
              <a:rPr lang="en-GB" sz="1200" baseline="0" dirty="0" smtClean="0"/>
              <a:t>here is a perception that learners don’t engage with the feedback they receive. Tutors may feel they have given a lot of feedback and support but it hasn’t been acted upon. Learners are seen as passive – waiting for feedback to be delivered to them but </a:t>
            </a:r>
            <a:r>
              <a:rPr lang="en-GB" sz="1200" b="0" i="0" u="none" strike="noStrike" kern="1200" baseline="0" dirty="0" smtClean="0">
                <a:solidFill>
                  <a:schemeClr val="tx1"/>
                </a:solidFill>
                <a:effectLst/>
              </a:rPr>
              <a:t>the reality is less clear cut as</a:t>
            </a:r>
            <a:r>
              <a:rPr lang="en-GB" sz="1200" b="0" i="0" u="none" strike="noStrike" kern="1200" dirty="0" smtClean="0">
                <a:solidFill>
                  <a:schemeClr val="tx1"/>
                </a:solidFill>
                <a:effectLst/>
              </a:rPr>
              <a:t> the value of acting on feedback is not always well-communicated, and</a:t>
            </a:r>
            <a:r>
              <a:rPr lang="en-GB" sz="1200" b="0" i="0" u="none" strike="noStrike" kern="1200" baseline="0" dirty="0" smtClean="0">
                <a:solidFill>
                  <a:schemeClr val="tx1"/>
                </a:solidFill>
                <a:effectLst/>
              </a:rPr>
              <a:t> was notably absent in most induction processes. Learning design often puts the learner in a passive role</a:t>
            </a:r>
            <a:r>
              <a:rPr lang="en-GB" sz="1200" b="0" i="0" u="none" strike="noStrike" kern="1200" dirty="0" smtClean="0">
                <a:solidFill>
                  <a:schemeClr val="tx1"/>
                </a:solidFill>
                <a:effectLst/>
              </a:rPr>
              <a:t>.  Learners are also not involved</a:t>
            </a:r>
            <a:r>
              <a:rPr lang="en-GB" sz="1200" b="0" i="0" u="none" strike="noStrike" kern="1200" baseline="0" dirty="0" smtClean="0">
                <a:solidFill>
                  <a:schemeClr val="tx1"/>
                </a:solidFill>
                <a:effectLst/>
              </a:rPr>
              <a:t> actively in developing practice. </a:t>
            </a:r>
            <a:endParaRPr lang="en-GB" sz="1200" b="0" i="0" u="none" strike="noStrike" kern="1200" dirty="0" smtClean="0">
              <a:solidFill>
                <a:schemeClr val="tx1"/>
              </a:solidFill>
              <a:effectLst/>
            </a:endParaRPr>
          </a:p>
          <a:p>
            <a:pPr rtl="0"/>
            <a:r>
              <a:rPr lang="en-GB" sz="1200" b="0" i="0" u="none" strike="noStrike" kern="1200" dirty="0" smtClean="0">
                <a:solidFill>
                  <a:schemeClr val="tx1"/>
                </a:solidFill>
                <a:effectLst/>
              </a:rPr>
              <a:t>And finally, the assessment</a:t>
            </a:r>
            <a:r>
              <a:rPr lang="en-GB" sz="1200" b="0" i="0" u="none" strike="noStrike" kern="1200" baseline="0" dirty="0" smtClean="0">
                <a:solidFill>
                  <a:schemeClr val="tx1"/>
                </a:solidFill>
                <a:effectLst/>
              </a:rPr>
              <a:t> and feedback process, particularly </a:t>
            </a:r>
            <a:r>
              <a:rPr lang="en-GB" sz="1200" b="0" i="0" u="none" strike="noStrike" kern="1200" dirty="0" smtClean="0">
                <a:solidFill>
                  <a:schemeClr val="tx1"/>
                </a:solidFill>
                <a:effectLst/>
              </a:rPr>
              <a:t>the emphasis on high-stakes assessment and the value that is placed on marks and grades, is very different to the formative ways professionals develop during their working life</a:t>
            </a:r>
            <a:r>
              <a:rPr lang="en-GB" sz="1200" b="0" i="0" u="none" strike="noStrike" kern="1200" baseline="0" dirty="0" smtClean="0">
                <a:solidFill>
                  <a:schemeClr val="tx1"/>
                </a:solidFill>
                <a:effectLst/>
              </a:rPr>
              <a:t>, where much value is gained from feedback from for examples peers. </a:t>
            </a:r>
            <a:endParaRPr lang="en-GB" sz="1200" b="0" i="0" u="none" strike="noStrike" kern="1200" dirty="0" smtClean="0">
              <a:solidFill>
                <a:schemeClr val="tx1"/>
              </a:solidFill>
              <a:effectLst/>
            </a:endParaRPr>
          </a:p>
          <a:p>
            <a:pPr marL="0" indent="0">
              <a:buNone/>
            </a:pPr>
            <a:endParaRPr lang="en-GB" dirty="0"/>
          </a:p>
        </p:txBody>
      </p:sp>
      <p:sp>
        <p:nvSpPr>
          <p:cNvPr id="4" name="Date Placeholder 3"/>
          <p:cNvSpPr>
            <a:spLocks noGrp="1"/>
          </p:cNvSpPr>
          <p:nvPr>
            <p:ph type="dt" idx="10"/>
          </p:nvPr>
        </p:nvSpPr>
        <p:spPr/>
        <p:txBody>
          <a:bodyPr/>
          <a:lstStyle/>
          <a:p>
            <a:fld id="{DBE62DB4-9675-44A3-BE9D-AB32F6ED98EA}"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5</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4925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400" dirty="0" smtClean="0"/>
              <a:t>In 201</a:t>
            </a:r>
            <a:r>
              <a:rPr lang="en-GB" sz="1400" baseline="0" dirty="0" smtClean="0"/>
              <a:t>2 we researched the state of play with regards to where colleges and universities were with regards to the electronic management of assessment, so for example with online submission, marking and feedback of assignments. </a:t>
            </a:r>
            <a:r>
              <a:rPr lang="en-GB" sz="1400" dirty="0" smtClean="0"/>
              <a:t>Overall</a:t>
            </a:r>
            <a:r>
              <a:rPr lang="en-GB" sz="1400" baseline="0" dirty="0" smtClean="0"/>
              <a:t> </a:t>
            </a:r>
            <a:r>
              <a:rPr lang="en-GB" sz="1400" baseline="0" dirty="0" smtClean="0"/>
              <a:t>from the </a:t>
            </a:r>
            <a:r>
              <a:rPr lang="en-GB" sz="1400" baseline="0" dirty="0" smtClean="0"/>
              <a:t>EMA research</a:t>
            </a:r>
            <a:r>
              <a:rPr lang="en-GB" sz="1400" baseline="0" dirty="0" smtClean="0"/>
              <a:t>, although there were nuances to the findings, broad trends were visible. </a:t>
            </a:r>
            <a:r>
              <a:rPr lang="en-GB" sz="1400" baseline="0" dirty="0" smtClean="0"/>
              <a:t>We had responses from over 70 institutions, mainly from HE but also from FE delivering HE from all four nations of the UK. </a:t>
            </a:r>
            <a:endParaRPr lang="en-GB" sz="1400" baseline="0" dirty="0" smtClean="0"/>
          </a:p>
          <a:p>
            <a:endParaRPr lang="en-GB" sz="1400" baseline="0" dirty="0" smtClean="0"/>
          </a:p>
          <a:p>
            <a:r>
              <a:rPr lang="en-GB" sz="1400" baseline="0" dirty="0" smtClean="0"/>
              <a:t>There was a recognition that there were a number of localised initiatives in this area that were starting to scale up, and it was clear that institutions are increasingly moving beyond experimentation and are looking to take a more strategic approach to the application of EMA – 2011 </a:t>
            </a:r>
            <a:r>
              <a:rPr lang="en-GB" sz="1400" baseline="0" dirty="0" err="1" smtClean="0"/>
              <a:t>HelF</a:t>
            </a:r>
            <a:r>
              <a:rPr lang="en-GB" sz="1400" baseline="0" dirty="0" smtClean="0"/>
              <a:t> survey reported 21% of members felt confident they had policies and procedures in place to 55% of respondents in 2014 saying their LT&amp;A assessment strategy made explicit ref to EMA. Although that may not be </a:t>
            </a:r>
            <a:r>
              <a:rPr lang="en-GB" sz="1400" baseline="0" dirty="0" err="1" smtClean="0"/>
              <a:t>instit</a:t>
            </a:r>
            <a:r>
              <a:rPr lang="en-GB" sz="1400" baseline="0" dirty="0" smtClean="0"/>
              <a:t> wide. There are some </a:t>
            </a:r>
            <a:r>
              <a:rPr lang="en-GB" sz="1400" baseline="0" dirty="0" err="1" smtClean="0"/>
              <a:t>egs</a:t>
            </a:r>
            <a:r>
              <a:rPr lang="en-GB" sz="1400" baseline="0" dirty="0" smtClean="0"/>
              <a:t> of policies in development in the report.</a:t>
            </a:r>
          </a:p>
          <a:p>
            <a:pPr marL="0" indent="0">
              <a:buNone/>
            </a:pPr>
            <a:endParaRPr lang="en-GB" sz="1400" baseline="0" dirty="0" smtClean="0"/>
          </a:p>
          <a:p>
            <a:r>
              <a:rPr lang="en-GB" sz="1400" baseline="0" dirty="0" smtClean="0"/>
              <a:t>The challenges were evident across all three areas of technology, process and practice – it won’t come as a surprise that integration of systems was a key problem area, as was the variation in business processes unearthed when technology solutions were put into play, as well as challenges with assessment and feedback </a:t>
            </a:r>
            <a:r>
              <a:rPr lang="en-GB" sz="1400" baseline="0" dirty="0" smtClean="0"/>
              <a:t>practice which I’ve already touched on. </a:t>
            </a:r>
            <a:endParaRPr lang="en-GB" sz="1400" dirty="0" smtClean="0"/>
          </a:p>
        </p:txBody>
      </p:sp>
      <p:sp>
        <p:nvSpPr>
          <p:cNvPr id="4" name="Date Placeholder 3"/>
          <p:cNvSpPr>
            <a:spLocks noGrp="1"/>
          </p:cNvSpPr>
          <p:nvPr>
            <p:ph type="dt" idx="10"/>
          </p:nvPr>
        </p:nvSpPr>
        <p:spPr/>
        <p:txBody>
          <a:bodyPr/>
          <a:lstStyle/>
          <a:p>
            <a:fld id="{0647C4F3-A0A1-4F46-A3C1-0B48A593CBDD}"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6</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72639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2163" y="665163"/>
            <a:ext cx="5213350" cy="2656535"/>
          </a:xfrm>
        </p:spPr>
      </p:sp>
      <p:sp>
        <p:nvSpPr>
          <p:cNvPr id="3" name="Notes Placeholder 2"/>
          <p:cNvSpPr>
            <a:spLocks noGrp="1"/>
          </p:cNvSpPr>
          <p:nvPr>
            <p:ph type="body" idx="1"/>
          </p:nvPr>
        </p:nvSpPr>
        <p:spPr>
          <a:xfrm>
            <a:off x="149290" y="3488726"/>
            <a:ext cx="6648385" cy="5198471"/>
          </a:xfrm>
        </p:spPr>
        <p:txBody>
          <a:bodyPr/>
          <a:lstStyle/>
          <a:p>
            <a:r>
              <a:rPr lang="en-GB" sz="1200" kern="1200" dirty="0" smtClean="0">
                <a:solidFill>
                  <a:schemeClr val="tx1"/>
                </a:solidFill>
              </a:rPr>
              <a:t>Having unearthed a host of issues we did some work with the community looking at what are the real priorities to address – which of these issues have the biggest impact on most stakeholders.</a:t>
            </a:r>
          </a:p>
          <a:p>
            <a:r>
              <a:rPr lang="en-GB" sz="1200" kern="1200" dirty="0" smtClean="0">
                <a:solidFill>
                  <a:schemeClr val="tx1"/>
                </a:solidFill>
              </a:rPr>
              <a:t>These are the top 20 issues as mapped against the A&amp;F lifecycle.</a:t>
            </a:r>
          </a:p>
          <a:p>
            <a:pPr marL="228600" indent="-228600">
              <a:buAutoNum type="arabicPeriod"/>
            </a:pPr>
            <a:r>
              <a:rPr lang="en-GB" sz="1200" baseline="0" dirty="0" smtClean="0"/>
              <a:t>Ability of the technology to handle a variety of typical UK marking and moderation workflows</a:t>
            </a:r>
          </a:p>
          <a:p>
            <a:pPr marL="228600" indent="-228600">
              <a:buAutoNum type="arabicPeriod"/>
            </a:pPr>
            <a:r>
              <a:rPr lang="en-GB" sz="1200" baseline="0" dirty="0" smtClean="0"/>
              <a:t>Reliability of submission systems</a:t>
            </a:r>
          </a:p>
          <a:p>
            <a:pPr marL="228600" indent="-228600">
              <a:buAutoNum type="arabicPeriod"/>
            </a:pPr>
            <a:r>
              <a:rPr lang="en-GB" sz="1200" baseline="0" dirty="0" smtClean="0"/>
              <a:t>Lack of interoperability between marking systems and student record systems</a:t>
            </a:r>
          </a:p>
          <a:p>
            <a:pPr marL="228600" indent="-228600">
              <a:buAutoNum type="arabicPeriod"/>
            </a:pPr>
            <a:r>
              <a:rPr lang="en-GB" sz="1200" baseline="0" dirty="0" smtClean="0"/>
              <a:t>Need to develop more effective student assessment literacies</a:t>
            </a:r>
          </a:p>
          <a:p>
            <a:pPr marL="228600" indent="-228600">
              <a:buAutoNum type="arabicPeriod"/>
            </a:pPr>
            <a:r>
              <a:rPr lang="en-GB" sz="1200" baseline="0" dirty="0" smtClean="0"/>
              <a:t>Student engagement with feedback</a:t>
            </a:r>
          </a:p>
          <a:p>
            <a:pPr marL="228600" indent="-228600">
              <a:buAutoNum type="arabicPeriod"/>
            </a:pPr>
            <a:r>
              <a:rPr lang="en-GB" sz="1200" baseline="0" dirty="0" smtClean="0"/>
              <a:t>Risk aversion</a:t>
            </a:r>
          </a:p>
          <a:p>
            <a:pPr marL="228600" indent="-228600">
              <a:buAutoNum type="arabicPeriod"/>
            </a:pPr>
            <a:r>
              <a:rPr lang="en-GB" sz="1200" baseline="0" dirty="0" smtClean="0"/>
              <a:t>Ability to manage marks and feedback separately </a:t>
            </a:r>
          </a:p>
          <a:p>
            <a:pPr marL="228600" indent="-228600">
              <a:buAutoNum type="arabicPeriod"/>
            </a:pPr>
            <a:r>
              <a:rPr lang="en-GB" sz="1200" baseline="0" dirty="0" smtClean="0"/>
              <a:t>Academic resistance to online marking</a:t>
            </a:r>
          </a:p>
          <a:p>
            <a:pPr marL="228600" indent="-228600">
              <a:buAutoNum type="arabicPeriod"/>
            </a:pPr>
            <a:r>
              <a:rPr lang="en-GB" sz="1200" baseline="0" dirty="0" smtClean="0"/>
              <a:t>Need for greater creativity</a:t>
            </a:r>
          </a:p>
          <a:p>
            <a:pPr marL="228600" indent="-228600">
              <a:buAutoNum type="arabicPeriod"/>
            </a:pPr>
            <a:r>
              <a:rPr lang="en-GB" sz="1200" baseline="0" dirty="0" smtClean="0"/>
              <a:t>Ability to gain longitudinal overview of student achievement </a:t>
            </a:r>
          </a:p>
          <a:p>
            <a:endParaRPr lang="en-GB" sz="1200" dirty="0" smtClean="0"/>
          </a:p>
          <a:p>
            <a:pPr marL="0" indent="0">
              <a:buNone/>
            </a:pPr>
            <a:r>
              <a:rPr lang="en-GB" sz="1200" dirty="0" smtClean="0"/>
              <a:t>But what’s most interesting is when you map these 20 onto</a:t>
            </a:r>
            <a:r>
              <a:rPr lang="en-GB" sz="1200" baseline="0" dirty="0" smtClean="0"/>
              <a:t> the </a:t>
            </a:r>
            <a:r>
              <a:rPr lang="en-GB" sz="1200" baseline="0" dirty="0" err="1" smtClean="0"/>
              <a:t>a&amp;f</a:t>
            </a:r>
            <a:r>
              <a:rPr lang="en-GB" sz="1200" baseline="0" dirty="0" smtClean="0"/>
              <a:t> </a:t>
            </a:r>
            <a:r>
              <a:rPr lang="en-GB" sz="1200" baseline="0" dirty="0" err="1" smtClean="0"/>
              <a:t>lifecyle</a:t>
            </a:r>
            <a:r>
              <a:rPr lang="en-GB" sz="1200" baseline="0" dirty="0" smtClean="0"/>
              <a:t>:</a:t>
            </a:r>
            <a:endParaRPr lang="en-GB" sz="1200" dirty="0" smtClean="0"/>
          </a:p>
          <a:p>
            <a:r>
              <a:rPr lang="en-US" sz="1200" kern="1200" dirty="0" smtClean="0">
                <a:solidFill>
                  <a:schemeClr val="tx1"/>
                </a:solidFill>
              </a:rPr>
              <a:t>At the start of the research there was a general feeling that stages 2-4 are better understood and less problematic than some of the other components of the life-cycle, not least because many institutions are managing all of the related information within a single VLE system. Stages 5-8 were felt to be where we begin to open Pandora's box ... This proved to be borne out by the findings of the research.</a:t>
            </a:r>
            <a:endParaRPr lang="en-GB" sz="1200" baseline="0" dirty="0" smtClean="0"/>
          </a:p>
          <a:p>
            <a:r>
              <a:rPr lang="en-GB" sz="1200" baseline="0" dirty="0" smtClean="0"/>
              <a:t>You can see the clustering around the later stages of the lifecycle, particularly around marking and production of feedback and recording grades. There are also a lot of issues that together group around the theme of student assessment literacies.</a:t>
            </a:r>
          </a:p>
          <a:p>
            <a:r>
              <a:rPr lang="en-US" sz="1200" kern="1200" dirty="0" smtClean="0">
                <a:solidFill>
                  <a:schemeClr val="tx1"/>
                </a:solidFill>
              </a:rPr>
              <a:t>Marking and production of feedback appears to be the most problematic component of the life-cycle as it is the area where variety of pedagogic practice results in a situation where the fit between institutional processes and the functionality of commercially available systems is least well matched. We heard a very clear message from universities that existing systems do not adequately meet UK requirements in these areas. A basic issue is that marks and feedback are different things and need to be handled differently whereas technology platforms tend to conflate the two. It was also observed that systems seem too often to be predicated on an assumption that 1 student = 1 assignment = 1 mark. This model may usually be adequate for formative assessment but does not meet UK requirements for summative assessment processes. Systems would ideally offer a range of different workflows based on different roles e.g. first marker, second marker, moderator, external examiner etc.</a:t>
            </a:r>
            <a:endParaRPr lang="en-GB" sz="1200" dirty="0" smtClean="0"/>
          </a:p>
          <a:p>
            <a:endParaRPr lang="en-GB" dirty="0"/>
          </a:p>
        </p:txBody>
      </p:sp>
      <p:sp>
        <p:nvSpPr>
          <p:cNvPr id="4" name="Date Placeholder 3"/>
          <p:cNvSpPr>
            <a:spLocks noGrp="1"/>
          </p:cNvSpPr>
          <p:nvPr>
            <p:ph type="dt" idx="10"/>
          </p:nvPr>
        </p:nvSpPr>
        <p:spPr/>
        <p:txBody>
          <a:bodyPr/>
          <a:lstStyle/>
          <a:p>
            <a:fld id="{D6E377F4-4CE2-4CC0-AE72-8DAE211D232B}" type="datetime1">
              <a:rPr lang="en-GB" smtClean="0"/>
              <a:t>16/11/2015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7</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80352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200" dirty="0" smtClean="0"/>
              <a:t>175 respondents across a variety of roles in FE and 13 interviews. Asking</a:t>
            </a:r>
            <a:r>
              <a:rPr lang="en-GB" sz="1200" baseline="0" dirty="0" smtClean="0"/>
              <a:t> a different question:</a:t>
            </a:r>
            <a:endParaRPr lang="en-GB" sz="1200" dirty="0" smtClean="0"/>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200" dirty="0" smtClean="0"/>
              <a:t>Most organisations using tech – but limited impact across an organisation - </a:t>
            </a:r>
            <a:r>
              <a:rPr lang="en-GB" sz="1200" kern="1200" dirty="0" smtClean="0">
                <a:solidFill>
                  <a:schemeClr val="tx1"/>
                </a:solidFill>
                <a:effectLst/>
              </a:rPr>
              <a:t>whilst 70% of all respondents indicated that their organisation used e-assessment, the % of learners within the organisation using e-assessment was often low.  </a:t>
            </a:r>
          </a:p>
          <a:p>
            <a:r>
              <a:rPr lang="en-GB" sz="1200" dirty="0" smtClean="0"/>
              <a:t>Although the survey highlighted that most felt tha</a:t>
            </a:r>
            <a:r>
              <a:rPr lang="en-GB" sz="1200" baseline="0" dirty="0" smtClean="0"/>
              <a:t>t they would expect to see more innovative use of e-assessment and e-portfolios, and that there were many drivers to use (e.g. greater flexibility, enhancing the learner experience, efficiencies)	 they highlighted a range of challenges.</a:t>
            </a:r>
          </a:p>
          <a:p>
            <a:endParaRPr lang="en-GB" sz="1200" dirty="0" smtClean="0"/>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200" kern="1200" dirty="0" smtClean="0">
                <a:solidFill>
                  <a:schemeClr val="tx1"/>
                </a:solidFill>
                <a:effectLst/>
              </a:rPr>
              <a:t>When respondents’ </a:t>
            </a:r>
            <a:r>
              <a:rPr lang="en-GB" sz="1200" b="1" kern="1200" dirty="0" smtClean="0">
                <a:solidFill>
                  <a:schemeClr val="tx1"/>
                </a:solidFill>
                <a:effectLst/>
              </a:rPr>
              <a:t>were then asked to identify up to 5 significant barriers to their organisation implementing or planning a strategy, </a:t>
            </a:r>
            <a:r>
              <a:rPr lang="en-GB" sz="1200" kern="1200" dirty="0" smtClean="0">
                <a:solidFill>
                  <a:schemeClr val="tx1"/>
                </a:solidFill>
                <a:effectLst/>
              </a:rPr>
              <a:t>these were the top</a:t>
            </a:r>
            <a:r>
              <a:rPr lang="en-GB" sz="1200" kern="1200" baseline="0" dirty="0" smtClean="0">
                <a:solidFill>
                  <a:schemeClr val="tx1"/>
                </a:solidFill>
                <a:effectLst/>
              </a:rPr>
              <a:t> issues identified. </a:t>
            </a:r>
            <a:endParaRPr lang="en-GB" sz="1200" kern="1200" dirty="0" smtClean="0">
              <a:solidFill>
                <a:schemeClr val="tx1"/>
              </a:solidFill>
              <a:effectLst/>
            </a:endParaRP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200" kern="1200" dirty="0" smtClean="0">
                <a:solidFill>
                  <a:schemeClr val="tx1"/>
                </a:solidFill>
                <a:effectLst/>
              </a:rPr>
              <a:t>Not surprisingly, the real or perceived lack of funding to implement wide-scale use was identified by just over half of respondents.  Of more concern was the view of 42% of respondents that they would prefer to continue with current methodologies.  A number of interviewees also highlighted the issue of getting staff who were not confident with technology to begin using it.  It is interesting to note that only 19% of the respondents thought that learners would prefer to remain with the current methodologies.  These are addressed later in the report.</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endParaRPr lang="en-GB" sz="1200" kern="1200" dirty="0" smtClean="0">
              <a:solidFill>
                <a:schemeClr val="tx1"/>
              </a:solidFill>
              <a:effectLst/>
            </a:endParaRPr>
          </a:p>
          <a:p>
            <a:r>
              <a:rPr lang="en-GB" sz="1200" b="1" kern="1200" dirty="0" smtClean="0">
                <a:solidFill>
                  <a:schemeClr val="tx1"/>
                </a:solidFill>
                <a:effectLst/>
              </a:rPr>
              <a:t>Funding and logistics are the main barriers to the implementing e-Assessment, this is frustrating as, of course, the implementation of e-Assessment would help with both of these issues College-wide.</a:t>
            </a:r>
            <a:r>
              <a:rPr lang="en-GB" sz="1200" kern="1200" dirty="0" smtClean="0">
                <a:solidFill>
                  <a:schemeClr val="tx1"/>
                </a:solidFill>
                <a:effectLst/>
              </a:rPr>
              <a:t>								</a:t>
            </a:r>
            <a:r>
              <a:rPr lang="en-GB" sz="1200" i="1" kern="1200" dirty="0" smtClean="0">
                <a:solidFill>
                  <a:schemeClr val="tx1"/>
                </a:solidFill>
                <a:effectLst/>
              </a:rPr>
              <a:t>Manager, Inner City FE College</a:t>
            </a:r>
            <a:endParaRPr lang="en-GB" sz="1200" kern="1200" dirty="0" smtClean="0">
              <a:solidFill>
                <a:schemeClr val="tx1"/>
              </a:solidFill>
              <a:effectLst/>
            </a:endParaRP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sz="1200" kern="1200" dirty="0" smtClean="0">
                <a:solidFill>
                  <a:schemeClr val="tx1"/>
                </a:solidFill>
                <a:effectLst/>
              </a:rPr>
              <a:t>This comment is particularly pertinent and was reflected by many of the respondents and interviewees.  In one way or another, the point was made that the efficiencies and pedagogical advantages that were suggested in the FELTAG report, and which the sector needs to implement, could only be achieved if sufficient investment was made in the first place.</a:t>
            </a:r>
          </a:p>
          <a:p>
            <a:r>
              <a:rPr lang="en-GB" sz="1200" dirty="0" smtClean="0"/>
              <a:t>In relation to operational/</a:t>
            </a:r>
            <a:r>
              <a:rPr lang="en-GB" sz="1200" baseline="0" dirty="0" smtClean="0"/>
              <a:t>technical issues, issues included lack of IT support, issues with infrastructure including PCSs and </a:t>
            </a:r>
            <a:r>
              <a:rPr lang="en-GB" sz="1200" baseline="0" dirty="0" err="1" smtClean="0"/>
              <a:t>wifi</a:t>
            </a:r>
            <a:r>
              <a:rPr lang="en-GB" sz="1200" baseline="0" dirty="0" smtClean="0"/>
              <a:t>, and capacity issues e.g. around online testing with availability of rooms etc. </a:t>
            </a:r>
            <a:endParaRPr lang="en-GB" sz="1200" dirty="0" smtClean="0"/>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endParaRPr lang="en-GB" dirty="0"/>
          </a:p>
        </p:txBody>
      </p:sp>
      <p:sp>
        <p:nvSpPr>
          <p:cNvPr id="4" name="Date Placeholder 3"/>
          <p:cNvSpPr>
            <a:spLocks noGrp="1"/>
          </p:cNvSpPr>
          <p:nvPr>
            <p:ph type="dt" idx="10"/>
          </p:nvPr>
        </p:nvSpPr>
        <p:spPr/>
        <p:txBody>
          <a:bodyPr/>
          <a:lstStyle/>
          <a:p>
            <a:fld id="{6FDC2282-5BDC-4CF6-A5F7-5DC61B351FA1}"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8</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15824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FDC2282-5BDC-4CF6-A5F7-5DC61B351FA1}"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9</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02272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8712199" cy="3852864"/>
          </a:xfrm>
        </p:spPr>
        <p:txBody>
          <a:bodyPr lIns="0" tIns="0" rIns="0" bIns="0">
            <a:noAutofit/>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4"/>
          </p:nvPr>
        </p:nvSpPr>
        <p:spPr/>
        <p:txBody>
          <a:bodyPr/>
          <a:lstStyle/>
          <a:p>
            <a:r>
              <a:rPr lang="en-US" noProof="0" smtClean="0"/>
              <a:t>18/11/2015</a:t>
            </a:r>
            <a:endParaRPr lang="en-GB" noProof="0" dirty="0"/>
          </a:p>
        </p:txBody>
      </p:sp>
      <p:sp>
        <p:nvSpPr>
          <p:cNvPr id="4" name="Footer Placeholder 3"/>
          <p:cNvSpPr>
            <a:spLocks noGrp="1"/>
          </p:cNvSpPr>
          <p:nvPr>
            <p:ph type="ftr" sz="quarter" idx="15"/>
          </p:nvPr>
        </p:nvSpPr>
        <p:spPr/>
        <p:txBody>
          <a:bodyPr/>
          <a:lstStyle/>
          <a:p>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72343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Cover (Placeholder)">
    <p:spTree>
      <p:nvGrpSpPr>
        <p:cNvPr id="1" name=""/>
        <p:cNvGrpSpPr/>
        <p:nvPr/>
      </p:nvGrpSpPr>
      <p:grpSpPr>
        <a:xfrm>
          <a:off x="0" y="0"/>
          <a:ext cx="0" cy="0"/>
          <a:chOff x="0" y="0"/>
          <a:chExt cx="0" cy="0"/>
        </a:xfrm>
      </p:grpSpPr>
      <p:pic>
        <p:nvPicPr>
          <p:cNvPr id="12" name="Picture 11" descr="Pic1.jpg"/>
          <p:cNvPicPr>
            <a:picLocks noGrp="1" noChangeAspect="1"/>
          </p:cNvPicPr>
          <p:nvPr userDrawn="1"/>
        </p:nvPicPr>
        <p:blipFill>
          <a:blip r:embed="rId2" cstate="print"/>
          <a:srcRect l="22" r="22"/>
          <a:stretch>
            <a:fillRect/>
          </a:stretch>
        </p:blipFill>
        <p:spPr>
          <a:xfrm>
            <a:off x="0" y="6750"/>
            <a:ext cx="9144000" cy="5130000"/>
          </a:xfrm>
          <a:prstGeom prst="rect">
            <a:avLst/>
          </a:prstGeom>
        </p:spPr>
      </p:pic>
      <p:pic>
        <p:nvPicPr>
          <p:cNvPr id="13" name="Picture 12" descr="2013_Jisc_Logo_RGB300(26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
        <p:nvSpPr>
          <p:cNvPr id="18" name="Rectangle 9"/>
          <p:cNvSpPr>
            <a:spLocks noChangeArrowheads="1"/>
          </p:cNvSpPr>
          <p:nvPr userDrawn="1"/>
        </p:nvSpPr>
        <p:spPr bwMode="auto">
          <a:xfrm>
            <a:off x="1253606" y="3327513"/>
            <a:ext cx="7890394" cy="900000"/>
          </a:xfrm>
          <a:prstGeom prst="rect">
            <a:avLst/>
          </a:prstGeom>
          <a:solidFill>
            <a:srgbClr val="E04A10"/>
          </a:solidFill>
          <a:ln>
            <a:noFill/>
          </a:ln>
          <a:extLst/>
        </p:spPr>
        <p:txBody>
          <a:bodyPr vert="horz" wrap="square" lIns="68580" tIns="34290" rIns="68580" bIns="34290" numCol="1" anchor="t" anchorCtr="0" compatLnSpc="1">
            <a:prstTxWarp prst="textNoShape">
              <a:avLst/>
            </a:prstTxWarp>
          </a:bodyPr>
          <a:lstStyle/>
          <a:p>
            <a:pPr marL="0" marR="0" lvl="0" indent="0" algn="l"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19" name="Rectangle 7"/>
          <p:cNvSpPr>
            <a:spLocks noChangeArrowheads="1"/>
          </p:cNvSpPr>
          <p:nvPr userDrawn="1"/>
        </p:nvSpPr>
        <p:spPr bwMode="auto">
          <a:xfrm>
            <a:off x="1" y="3255963"/>
            <a:ext cx="1150937" cy="900113"/>
          </a:xfrm>
          <a:prstGeom prst="rect">
            <a:avLst/>
          </a:prstGeom>
          <a:solidFill>
            <a:srgbClr val="E04A10"/>
          </a:solidFill>
          <a:ln>
            <a:noFill/>
          </a:ln>
          <a:effectLs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20" name="Parallelogram 19"/>
          <p:cNvSpPr/>
          <p:nvPr userDrawn="1"/>
        </p:nvSpPr>
        <p:spPr>
          <a:xfrm rot="16200000">
            <a:off x="719139"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r>
              <a:rPr lang="en-US" noProof="0" smtClean="0"/>
              <a:t>18/11/2015</a:t>
            </a:r>
            <a:endParaRPr lang="en-GB" noProof="0" dirty="0"/>
          </a:p>
        </p:txBody>
      </p:sp>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7" name="Text Placeholder 6"/>
          <p:cNvSpPr>
            <a:spLocks noGrp="1"/>
          </p:cNvSpPr>
          <p:nvPr>
            <p:ph type="body" sz="quarter" idx="13" hasCustomPrompt="1"/>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GB" noProof="0" dirty="0" smtClean="0"/>
              <a:t>Click to add presentation subtitle</a:t>
            </a:r>
            <a:endParaRPr lang="en-GB" noProof="0" dirty="0"/>
          </a:p>
        </p:txBody>
      </p:sp>
    </p:spTree>
    <p:extLst>
      <p:ext uri="{BB962C8B-B14F-4D97-AF65-F5344CB8AC3E}">
        <p14:creationId xmlns:p14="http://schemas.microsoft.com/office/powerpoint/2010/main" val="28257792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isc Address">
    <p:spTree>
      <p:nvGrpSpPr>
        <p:cNvPr id="1" name=""/>
        <p:cNvGrpSpPr/>
        <p:nvPr/>
      </p:nvGrpSpPr>
      <p:grpSpPr>
        <a:xfrm>
          <a:off x="0" y="0"/>
          <a:ext cx="0" cy="0"/>
          <a:chOff x="0" y="0"/>
          <a:chExt cx="0" cy="0"/>
        </a:xfrm>
      </p:grpSpPr>
      <p:pic>
        <p:nvPicPr>
          <p:cNvPr id="18" name="Picture 17"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4571999" y="898845"/>
            <a:ext cx="4350543" cy="424465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1" name="Group 10"/>
          <p:cNvGrpSpPr/>
          <p:nvPr userDrawn="1"/>
        </p:nvGrpSpPr>
        <p:grpSpPr>
          <a:xfrm>
            <a:off x="217257" y="3721843"/>
            <a:ext cx="943068" cy="297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5" name="Text Placeholder 13"/>
          <p:cNvSpPr>
            <a:spLocks noGrp="1"/>
          </p:cNvSpPr>
          <p:nvPr>
            <p:ph type="body" sz="quarter" idx="15" hasCustomPrompt="1"/>
          </p:nvPr>
        </p:nvSpPr>
        <p:spPr>
          <a:xfrm>
            <a:off x="215901" y="879475"/>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15901" y="1190992"/>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15901" y="1805567"/>
            <a:ext cx="410368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15902" y="2250192"/>
            <a:ext cx="460851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15901" y="2405385"/>
            <a:ext cx="4103687" cy="276999"/>
          </a:xfrm>
          <a:prstGeom prst="rect">
            <a:avLst/>
          </a:prstGeom>
          <a:noFill/>
        </p:spPr>
        <p:txBody>
          <a:bodyPr wrap="square" lIns="0" tIns="0" rIns="0" bIns="0" rtlCol="0">
            <a:noAutofit/>
          </a:bodyPr>
          <a:lstStyle/>
          <a:p>
            <a:r>
              <a:rPr lang="en-GB" sz="1800" noProof="0" dirty="0" smtClean="0"/>
              <a:t>One Castlepark Tower Hill Bristol BS2 0JA</a:t>
            </a:r>
          </a:p>
        </p:txBody>
      </p:sp>
      <p:sp>
        <p:nvSpPr>
          <p:cNvPr id="32" name="TextBox 31"/>
          <p:cNvSpPr txBox="1"/>
          <p:nvPr userDrawn="1"/>
        </p:nvSpPr>
        <p:spPr>
          <a:xfrm>
            <a:off x="215900" y="3385092"/>
            <a:ext cx="3046837" cy="276999"/>
          </a:xfrm>
          <a:prstGeom prst="rect">
            <a:avLst/>
          </a:prstGeom>
          <a:noFill/>
        </p:spPr>
        <p:txBody>
          <a:bodyPr wrap="square" lIns="0" tIns="0" rIns="0" bIns="0" rtlCol="0">
            <a:noAutofit/>
          </a:bodyPr>
          <a:lstStyle/>
          <a:p>
            <a:r>
              <a:rPr lang="en-GB" sz="1800" b="1" noProof="0" dirty="0" smtClean="0">
                <a:solidFill>
                  <a:schemeClr val="accent1"/>
                </a:solidFill>
              </a:rPr>
              <a:t>customerservices@jisc.ac.uk</a:t>
            </a:r>
            <a:endParaRPr lang="en-GB" sz="1800" b="1" noProof="0" dirty="0">
              <a:solidFill>
                <a:schemeClr val="accent1"/>
              </a:solidFill>
            </a:endParaRPr>
          </a:p>
        </p:txBody>
      </p:sp>
      <p:sp>
        <p:nvSpPr>
          <p:cNvPr id="8" name="Rectangle 7"/>
          <p:cNvSpPr/>
          <p:nvPr userDrawn="1"/>
        </p:nvSpPr>
        <p:spPr>
          <a:xfrm>
            <a:off x="215900" y="2744660"/>
            <a:ext cx="1528303" cy="276999"/>
          </a:xfrm>
          <a:prstGeom prst="rect">
            <a:avLst/>
          </a:prstGeom>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1800" b="0" i="0" u="none" strike="noStrike" kern="1200" cap="none" spc="0" normalizeH="0" baseline="0" noProof="0" dirty="0">
              <a:ln>
                <a:noFill/>
              </a:ln>
              <a:solidFill>
                <a:srgbClr val="2C3841"/>
              </a:solidFill>
              <a:effectLst/>
              <a:uLnTx/>
              <a:uFillTx/>
              <a:latin typeface="+mn-lt"/>
              <a:ea typeface="+mn-ea"/>
              <a:cs typeface="+mn-cs"/>
            </a:endParaRPr>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r>
              <a:rPr lang="en-US" noProof="0" smtClean="0"/>
              <a:t>18/11/2015</a:t>
            </a:r>
            <a:endParaRPr lang="en-GB" noProof="0" dirty="0"/>
          </a:p>
        </p:txBody>
      </p:sp>
      <p:sp>
        <p:nvSpPr>
          <p:cNvPr id="4" name="Footer Placeholder 3"/>
          <p:cNvSpPr>
            <a:spLocks noGrp="1"/>
          </p:cNvSpPr>
          <p:nvPr>
            <p:ph type="ftr" sz="quarter" idx="19"/>
          </p:nvPr>
        </p:nvSpPr>
        <p:spPr/>
        <p:txBody>
          <a:bodyPr/>
          <a:lstStyle/>
          <a:p>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36473917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isc Address + CC-BY-NC-ND">
    <p:spTree>
      <p:nvGrpSpPr>
        <p:cNvPr id="1" name=""/>
        <p:cNvGrpSpPr/>
        <p:nvPr/>
      </p:nvGrpSpPr>
      <p:grpSpPr>
        <a:xfrm>
          <a:off x="0" y="0"/>
          <a:ext cx="0" cy="0"/>
          <a:chOff x="0" y="0"/>
          <a:chExt cx="0" cy="0"/>
        </a:xfrm>
      </p:grpSpPr>
      <p:pic>
        <p:nvPicPr>
          <p:cNvPr id="23" name="Picture 22"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4571999" y="898845"/>
            <a:ext cx="4350543" cy="424465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1" name="Group 10"/>
          <p:cNvGrpSpPr/>
          <p:nvPr userDrawn="1"/>
        </p:nvGrpSpPr>
        <p:grpSpPr>
          <a:xfrm>
            <a:off x="217257" y="3721843"/>
            <a:ext cx="943068" cy="297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5" name="Text Placeholder 13"/>
          <p:cNvSpPr>
            <a:spLocks noGrp="1"/>
          </p:cNvSpPr>
          <p:nvPr>
            <p:ph type="body" sz="quarter" idx="15" hasCustomPrompt="1"/>
          </p:nvPr>
        </p:nvSpPr>
        <p:spPr>
          <a:xfrm>
            <a:off x="215901" y="879475"/>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15901" y="1190992"/>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15901" y="1805567"/>
            <a:ext cx="410368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15902" y="2250192"/>
            <a:ext cx="460851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15901" y="2405385"/>
            <a:ext cx="4103687" cy="276999"/>
          </a:xfrm>
          <a:prstGeom prst="rect">
            <a:avLst/>
          </a:prstGeom>
          <a:noFill/>
        </p:spPr>
        <p:txBody>
          <a:bodyPr wrap="square" lIns="0" tIns="0" rIns="0" bIns="0" rtlCol="0">
            <a:noAutofit/>
          </a:bodyPr>
          <a:lstStyle/>
          <a:p>
            <a:r>
              <a:rPr lang="en-GB" sz="1800" noProof="0" dirty="0" smtClean="0"/>
              <a:t>One Castlepark Tower Hill Bristol BS2 0JA</a:t>
            </a:r>
          </a:p>
        </p:txBody>
      </p:sp>
      <p:sp>
        <p:nvSpPr>
          <p:cNvPr id="32" name="TextBox 31"/>
          <p:cNvSpPr txBox="1"/>
          <p:nvPr userDrawn="1"/>
        </p:nvSpPr>
        <p:spPr>
          <a:xfrm>
            <a:off x="215900" y="3385092"/>
            <a:ext cx="3046837" cy="276999"/>
          </a:xfrm>
          <a:prstGeom prst="rect">
            <a:avLst/>
          </a:prstGeom>
          <a:noFill/>
        </p:spPr>
        <p:txBody>
          <a:bodyPr wrap="square" lIns="0" tIns="0" rIns="0" bIns="0" rtlCol="0">
            <a:noAutofit/>
          </a:bodyPr>
          <a:lstStyle/>
          <a:p>
            <a:r>
              <a:rPr lang="en-GB" sz="1800" b="1" noProof="0" dirty="0" smtClean="0">
                <a:solidFill>
                  <a:schemeClr val="accent1"/>
                </a:solidFill>
              </a:rPr>
              <a:t>customerservices@jisc.ac.uk</a:t>
            </a:r>
            <a:endParaRPr lang="en-GB" sz="1800" b="1" noProof="0" dirty="0">
              <a:solidFill>
                <a:schemeClr val="accent1"/>
              </a:solidFill>
            </a:endParaRPr>
          </a:p>
        </p:txBody>
      </p:sp>
      <p:sp>
        <p:nvSpPr>
          <p:cNvPr id="8" name="Rectangle 7"/>
          <p:cNvSpPr/>
          <p:nvPr userDrawn="1"/>
        </p:nvSpPr>
        <p:spPr>
          <a:xfrm>
            <a:off x="215900" y="2744660"/>
            <a:ext cx="1528303" cy="276999"/>
          </a:xfrm>
          <a:prstGeom prst="rect">
            <a:avLst/>
          </a:prstGeom>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1800" b="0" i="0" u="none" strike="noStrike" kern="1200" cap="none" spc="0" normalizeH="0" baseline="0" noProof="0" dirty="0">
              <a:ln>
                <a:noFill/>
              </a:ln>
              <a:solidFill>
                <a:srgbClr val="2C3841"/>
              </a:solidFill>
              <a:effectLst/>
              <a:uLnTx/>
              <a:uFillTx/>
              <a:latin typeface="+mn-lt"/>
              <a:ea typeface="+mn-ea"/>
              <a:cs typeface="+mn-cs"/>
            </a:endParaRPr>
          </a:p>
        </p:txBody>
      </p:sp>
      <p:pic>
        <p:nvPicPr>
          <p:cNvPr id="18" name="Picture 17"/>
          <p:cNvPicPr>
            <a:picLocks noChangeAspect="1"/>
          </p:cNvPicPr>
          <p:nvPr userDrawn="1"/>
        </p:nvPicPr>
        <p:blipFill>
          <a:blip r:embed="rId4"/>
          <a:stretch>
            <a:fillRect/>
          </a:stretch>
        </p:blipFill>
        <p:spPr>
          <a:xfrm>
            <a:off x="215901" y="4467094"/>
            <a:ext cx="719138" cy="251609"/>
          </a:xfrm>
          <a:prstGeom prst="rect">
            <a:avLst/>
          </a:prstGeom>
        </p:spPr>
      </p:pic>
      <p:sp>
        <p:nvSpPr>
          <p:cNvPr id="19" name="Text Placeholder 3"/>
          <p:cNvSpPr txBox="1">
            <a:spLocks/>
          </p:cNvSpPr>
          <p:nvPr userDrawn="1"/>
        </p:nvSpPr>
        <p:spPr>
          <a:xfrm>
            <a:off x="980051" y="4557397"/>
            <a:ext cx="3249887" cy="831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800" noProof="0" dirty="0" smtClean="0"/>
              <a:t>Except where otherwise noted, this work is licensed under CC-BY-NC-ND</a:t>
            </a:r>
          </a:p>
        </p:txBody>
      </p:sp>
      <p:cxnSp>
        <p:nvCxnSpPr>
          <p:cNvPr id="20" name="Straight Connector 19"/>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r>
              <a:rPr lang="en-US" noProof="0" smtClean="0"/>
              <a:t>18/11/2015</a:t>
            </a:r>
            <a:endParaRPr lang="en-GB" noProof="0" dirty="0"/>
          </a:p>
        </p:txBody>
      </p:sp>
      <p:sp>
        <p:nvSpPr>
          <p:cNvPr id="4" name="Footer Placeholder 3"/>
          <p:cNvSpPr>
            <a:spLocks noGrp="1"/>
          </p:cNvSpPr>
          <p:nvPr>
            <p:ph type="ftr" sz="quarter" idx="19"/>
          </p:nvPr>
        </p:nvSpPr>
        <p:spPr/>
        <p:txBody>
          <a:bodyPr/>
          <a:lstStyle/>
          <a:p>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36089510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434"/>
            <a:ext cx="7408069" cy="456206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2" name="Group 11"/>
          <p:cNvGrpSpPr/>
          <p:nvPr userDrawn="1"/>
        </p:nvGrpSpPr>
        <p:grpSpPr>
          <a:xfrm>
            <a:off x="2521743" y="3916299"/>
            <a:ext cx="3879057" cy="297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4" name="Text Placeholder 13"/>
          <p:cNvSpPr>
            <a:spLocks noGrp="1"/>
          </p:cNvSpPr>
          <p:nvPr>
            <p:ph type="body" sz="quarter" idx="14" hasCustomPrompt="1"/>
          </p:nvPr>
        </p:nvSpPr>
        <p:spPr>
          <a:xfrm>
            <a:off x="2521743" y="2164618"/>
            <a:ext cx="3879057" cy="249299"/>
          </a:xfrm>
          <a:prstGeom prst="rect">
            <a:avLst/>
          </a:prstGeom>
          <a:noFill/>
        </p:spPr>
        <p:txBody>
          <a:bodyPr lIns="0" tIns="0" rIns="0" bIns="0">
            <a:noAutofit/>
          </a:bodyPr>
          <a:lstStyle>
            <a:lvl1pPr marL="0" indent="0">
              <a:buNone/>
              <a:defRPr sz="18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2521743" y="2700734"/>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521743" y="3039671"/>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521743" y="3378608"/>
            <a:ext cx="387905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r>
              <a:rPr lang="en-US" noProof="0" smtClean="0"/>
              <a:t>18/11/2015</a:t>
            </a:r>
            <a:endParaRPr lang="en-GB" noProof="0" dirty="0"/>
          </a:p>
        </p:txBody>
      </p:sp>
      <p:sp>
        <p:nvSpPr>
          <p:cNvPr id="4" name="Footer Placeholder 3"/>
          <p:cNvSpPr>
            <a:spLocks noGrp="1"/>
          </p:cNvSpPr>
          <p:nvPr>
            <p:ph type="ftr" sz="quarter" idx="19"/>
          </p:nvPr>
        </p:nvSpPr>
        <p:spPr/>
        <p:txBody>
          <a:bodyPr/>
          <a:lstStyle/>
          <a:p>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816441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siness Card + CC-BY-NC-N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434"/>
            <a:ext cx="7408069" cy="456206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2" name="Group 11"/>
          <p:cNvGrpSpPr/>
          <p:nvPr userDrawn="1"/>
        </p:nvGrpSpPr>
        <p:grpSpPr>
          <a:xfrm>
            <a:off x="2521743" y="3916299"/>
            <a:ext cx="3879057" cy="297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4" name="Text Placeholder 13"/>
          <p:cNvSpPr>
            <a:spLocks noGrp="1"/>
          </p:cNvSpPr>
          <p:nvPr>
            <p:ph type="body" sz="quarter" idx="14" hasCustomPrompt="1"/>
          </p:nvPr>
        </p:nvSpPr>
        <p:spPr>
          <a:xfrm>
            <a:off x="2521743" y="2164618"/>
            <a:ext cx="3879057" cy="249299"/>
          </a:xfrm>
          <a:prstGeom prst="rect">
            <a:avLst/>
          </a:prstGeom>
          <a:noFill/>
        </p:spPr>
        <p:txBody>
          <a:bodyPr lIns="0" tIns="0" rIns="0" bIns="0">
            <a:noAutofit/>
          </a:bodyPr>
          <a:lstStyle>
            <a:lvl1pPr marL="0" indent="0">
              <a:buNone/>
              <a:defRPr sz="18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2521743" y="2700734"/>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521743" y="3039671"/>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521743" y="3378608"/>
            <a:ext cx="387905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22" name="Picture 21"/>
          <p:cNvPicPr>
            <a:picLocks noChangeAspect="1"/>
          </p:cNvPicPr>
          <p:nvPr userDrawn="1"/>
        </p:nvPicPr>
        <p:blipFill>
          <a:blip r:embed="rId4"/>
          <a:stretch>
            <a:fillRect/>
          </a:stretch>
        </p:blipFill>
        <p:spPr>
          <a:xfrm>
            <a:off x="7201693" y="4313715"/>
            <a:ext cx="740010" cy="258912"/>
          </a:xfrm>
          <a:prstGeom prst="rect">
            <a:avLst/>
          </a:prstGeom>
        </p:spPr>
      </p:pic>
      <p:sp>
        <p:nvSpPr>
          <p:cNvPr id="23" name="Text Placeholder 3"/>
          <p:cNvSpPr txBox="1">
            <a:spLocks/>
          </p:cNvSpPr>
          <p:nvPr userDrawn="1"/>
        </p:nvSpPr>
        <p:spPr>
          <a:xfrm>
            <a:off x="7201693" y="4621453"/>
            <a:ext cx="1726407" cy="2025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800" noProof="0" dirty="0" smtClean="0"/>
              <a:t>Except where otherwise noted, this work is licensed under CC-BY-NC-ND</a:t>
            </a:r>
          </a:p>
        </p:txBody>
      </p:sp>
      <p:sp>
        <p:nvSpPr>
          <p:cNvPr id="3" name="Date Placeholder 2"/>
          <p:cNvSpPr>
            <a:spLocks noGrp="1"/>
          </p:cNvSpPr>
          <p:nvPr>
            <p:ph type="dt" sz="half" idx="18"/>
          </p:nvPr>
        </p:nvSpPr>
        <p:spPr/>
        <p:txBody>
          <a:bodyPr/>
          <a:lstStyle/>
          <a:p>
            <a:r>
              <a:rPr lang="en-US" noProof="0" smtClean="0"/>
              <a:t>18/11/2015</a:t>
            </a:r>
            <a:endParaRPr lang="en-GB" noProof="0" dirty="0"/>
          </a:p>
        </p:txBody>
      </p:sp>
      <p:sp>
        <p:nvSpPr>
          <p:cNvPr id="4" name="Footer Placeholder 3"/>
          <p:cNvSpPr>
            <a:spLocks noGrp="1"/>
          </p:cNvSpPr>
          <p:nvPr>
            <p:ph type="ftr" sz="quarter" idx="19"/>
          </p:nvPr>
        </p:nvSpPr>
        <p:spPr/>
        <p:txBody>
          <a:bodyPr/>
          <a:lstStyle/>
          <a:p>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847799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0938" y="2124074"/>
            <a:ext cx="6085791" cy="447675"/>
          </a:xfrm>
        </p:spPr>
        <p:txBody>
          <a:bodyPr anchor="t" anchorCtr="0"/>
          <a:lstStyle>
            <a:lvl1pPr>
              <a:defRPr/>
            </a:lvl1pPr>
          </a:lstStyle>
          <a:p>
            <a:r>
              <a:rPr lang="en-GB" noProof="0" dirty="0" smtClean="0"/>
              <a:t>Insert section title</a:t>
            </a:r>
            <a:endParaRPr lang="en-GB" noProof="0" dirty="0"/>
          </a:p>
        </p:txBody>
      </p:sp>
      <p:sp>
        <p:nvSpPr>
          <p:cNvPr id="8" name="Text Placeholder 7"/>
          <p:cNvSpPr>
            <a:spLocks noGrp="1"/>
          </p:cNvSpPr>
          <p:nvPr>
            <p:ph type="body" sz="quarter" idx="13" hasCustomPrompt="1"/>
          </p:nvPr>
        </p:nvSpPr>
        <p:spPr>
          <a:xfrm>
            <a:off x="1150938" y="2540972"/>
            <a:ext cx="6085791" cy="307777"/>
          </a:xfrm>
          <a:prstGeom prst="rect">
            <a:avLst/>
          </a:prstGeom>
        </p:spPr>
        <p:txBody>
          <a:bodyPr wrap="square" lIns="0" tIns="0" rIns="0" bIns="0" anchor="b" anchorCtr="0">
            <a:noAutofit/>
          </a:bodyPr>
          <a:lstStyle>
            <a:lvl1pPr marL="0" indent="0">
              <a:lnSpc>
                <a:spcPct val="100000"/>
              </a:lnSpc>
              <a:spcBef>
                <a:spcPts val="1800"/>
              </a:spcBef>
              <a:buNone/>
              <a:defRPr sz="2000"/>
            </a:lvl1pPr>
          </a:lstStyle>
          <a:p>
            <a:pPr lvl="0"/>
            <a:r>
              <a:rPr lang="en-GB" noProof="0" dirty="0" smtClean="0"/>
              <a:t>Insert section subtitle</a:t>
            </a:r>
            <a:endParaRPr lang="en-GB" noProof="0" dirty="0"/>
          </a:p>
        </p:txBody>
      </p:sp>
      <p:sp>
        <p:nvSpPr>
          <p:cNvPr id="6" name="Date Placeholder 5"/>
          <p:cNvSpPr>
            <a:spLocks noGrp="1"/>
          </p:cNvSpPr>
          <p:nvPr>
            <p:ph type="dt" sz="half" idx="14"/>
          </p:nvPr>
        </p:nvSpPr>
        <p:spPr/>
        <p:txBody>
          <a:bodyPr/>
          <a:lstStyle/>
          <a:p>
            <a:r>
              <a:rPr lang="en-US" noProof="0" smtClean="0"/>
              <a:t>18/11/2015</a:t>
            </a:r>
            <a:endParaRPr lang="en-GB" noProof="0" dirty="0"/>
          </a:p>
        </p:txBody>
      </p:sp>
      <p:sp>
        <p:nvSpPr>
          <p:cNvPr id="7" name="Footer Placeholder 6"/>
          <p:cNvSpPr>
            <a:spLocks noGrp="1"/>
          </p:cNvSpPr>
          <p:nvPr>
            <p:ph type="ftr" sz="quarter" idx="15"/>
          </p:nvPr>
        </p:nvSpPr>
        <p:spPr/>
        <p:txBody>
          <a:bodyPr/>
          <a:lstStyle/>
          <a:p>
            <a:endParaRPr lang="en-GB" noProof="0" dirty="0"/>
          </a:p>
        </p:txBody>
      </p:sp>
      <p:sp>
        <p:nvSpPr>
          <p:cNvPr id="9" name="Slide Number Placeholder 8"/>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43542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150938" y="2183952"/>
            <a:ext cx="6842125" cy="777600"/>
          </a:xfrm>
          <a:noFill/>
        </p:spPr>
        <p:txBody>
          <a:bodyPr wrap="square" rtlCol="0" anchor="t" anchorCtr="1">
            <a:noAutofit/>
          </a:bodyPr>
          <a:lstStyle>
            <a:lvl1pPr algn="ctr">
              <a:defRPr lang="en-GB" sz="2800" b="1">
                <a:solidFill>
                  <a:srgbClr val="B71A8B"/>
                </a:solidFill>
                <a:latin typeface="+mn-lt"/>
                <a:ea typeface="+mn-ea"/>
                <a:cs typeface="+mn-cs"/>
              </a:defRPr>
            </a:lvl1pPr>
          </a:lstStyle>
          <a:p>
            <a:pPr marL="0" lvl="0" algn="ctr" defTabSz="457200"/>
            <a:r>
              <a:rPr lang="en-US" dirty="0" smtClean="0"/>
              <a:t>Click to edit Master title</a:t>
            </a:r>
            <a:endParaRPr lang="en-GB" dirty="0"/>
          </a:p>
        </p:txBody>
      </p:sp>
      <p:sp>
        <p:nvSpPr>
          <p:cNvPr id="3" name="Date Placeholder 2"/>
          <p:cNvSpPr>
            <a:spLocks noGrp="1"/>
          </p:cNvSpPr>
          <p:nvPr>
            <p:ph type="dt" sz="half" idx="10"/>
          </p:nvPr>
        </p:nvSpPr>
        <p:spPr/>
        <p:txBody>
          <a:bodyPr/>
          <a:lstStyle/>
          <a:p>
            <a:r>
              <a:rPr lang="en-US" noProof="0" smtClean="0"/>
              <a:t>18/11/2015</a:t>
            </a:r>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99661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screen Image + Title +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18/11/2015</a:t>
            </a:r>
            <a:endParaRPr lang="en-GB" noProof="0" dirty="0"/>
          </a:p>
        </p:txBody>
      </p:sp>
      <p:sp>
        <p:nvSpPr>
          <p:cNvPr id="4"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endParaRPr lang="en-GB" noProof="0" dirty="0"/>
          </a:p>
        </p:txBody>
      </p:sp>
      <p:sp>
        <p:nvSpPr>
          <p:cNvPr id="5"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cxnSp>
        <p:nvCxnSpPr>
          <p:cNvPr id="6" name="Straight Connector 5"/>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7" name="Picture 6"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8" name="Straight Connector 7"/>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814246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creen Image +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18/11/2015</a:t>
            </a:r>
            <a:endParaRPr lang="en-GB" noProof="0" dirty="0"/>
          </a:p>
        </p:txBody>
      </p:sp>
      <p:sp>
        <p:nvSpPr>
          <p:cNvPr id="4"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endParaRPr lang="en-GB" noProof="0" dirty="0"/>
          </a:p>
        </p:txBody>
      </p:sp>
      <p:sp>
        <p:nvSpPr>
          <p:cNvPr id="5"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6" name="Picture 5"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7" name="Straight Connector 6"/>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027013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creen Image +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endParaRPr lang="en-GB" dirty="0"/>
          </a:p>
        </p:txBody>
      </p:sp>
      <p:pic>
        <p:nvPicPr>
          <p:cNvPr id="3" name="Picture 2"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spTree>
    <p:extLst>
      <p:ext uri="{BB962C8B-B14F-4D97-AF65-F5344CB8AC3E}">
        <p14:creationId xmlns:p14="http://schemas.microsoft.com/office/powerpoint/2010/main" val="19534464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4"/>
            <a:ext cx="4103687" cy="385286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4" y="879475"/>
            <a:ext cx="4103686" cy="3852864"/>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5"/>
          </p:nvPr>
        </p:nvSpPr>
        <p:spPr/>
        <p:txBody>
          <a:bodyPr/>
          <a:lstStyle/>
          <a:p>
            <a:r>
              <a:rPr lang="en-US" noProof="0" smtClean="0"/>
              <a:t>18/11/2015</a:t>
            </a:r>
            <a:endParaRPr lang="en-GB" noProof="0" dirty="0"/>
          </a:p>
        </p:txBody>
      </p:sp>
      <p:sp>
        <p:nvSpPr>
          <p:cNvPr id="4" name="Footer Placeholder 3"/>
          <p:cNvSpPr>
            <a:spLocks noGrp="1"/>
          </p:cNvSpPr>
          <p:nvPr>
            <p:ph type="ftr" sz="quarter" idx="16"/>
          </p:nvPr>
        </p:nvSpPr>
        <p:spPr/>
        <p:txBody>
          <a:bodyPr/>
          <a:lstStyle/>
          <a:p>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857667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screen image +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spTree>
    <p:extLst>
      <p:ext uri="{BB962C8B-B14F-4D97-AF65-F5344CB8AC3E}">
        <p14:creationId xmlns:p14="http://schemas.microsoft.com/office/powerpoint/2010/main" val="25982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ur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smtClean="0"/>
              <a:t>Jisc colour reference</a:t>
            </a:r>
            <a:endParaRPr lang="en-GB" dirty="0"/>
          </a:p>
        </p:txBody>
      </p:sp>
      <p:sp>
        <p:nvSpPr>
          <p:cNvPr id="6" name="Date Placeholder 5"/>
          <p:cNvSpPr>
            <a:spLocks noGrp="1"/>
          </p:cNvSpPr>
          <p:nvPr>
            <p:ph type="dt" sz="half" idx="10"/>
          </p:nvPr>
        </p:nvSpPr>
        <p:spPr/>
        <p:txBody>
          <a:bodyPr/>
          <a:lstStyle/>
          <a:p>
            <a:r>
              <a:rPr lang="en-US" noProof="0" smtClean="0"/>
              <a:t>18/11/2015</a:t>
            </a:r>
            <a:endParaRPr lang="en-GB" noProof="0" dirty="0"/>
          </a:p>
        </p:txBody>
      </p:sp>
      <p:sp>
        <p:nvSpPr>
          <p:cNvPr id="7" name="Footer Placeholder 6"/>
          <p:cNvSpPr>
            <a:spLocks noGrp="1"/>
          </p:cNvSpPr>
          <p:nvPr>
            <p:ph type="ftr" sz="quarter" idx="11"/>
          </p:nvPr>
        </p:nvSpPr>
        <p:spPr/>
        <p:txBody>
          <a:bodyPr/>
          <a:lstStyle/>
          <a:p>
            <a:endParaRPr lang="en-GB" noProof="0" dirty="0"/>
          </a:p>
        </p:txBody>
      </p:sp>
      <p:sp>
        <p:nvSpPr>
          <p:cNvPr id="8" name="Slide Number Placeholder 7"/>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76355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4103595" cy="3852864"/>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2" y="879475"/>
            <a:ext cx="4103687" cy="169227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6"/>
          <p:cNvSpPr>
            <a:spLocks noGrp="1"/>
          </p:cNvSpPr>
          <p:nvPr>
            <p:ph sz="quarter" idx="15"/>
          </p:nvPr>
        </p:nvSpPr>
        <p:spPr>
          <a:xfrm>
            <a:off x="4824451" y="3040339"/>
            <a:ext cx="4103649" cy="1692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6"/>
          </p:nvPr>
        </p:nvSpPr>
        <p:spPr/>
        <p:txBody>
          <a:bodyPr/>
          <a:lstStyle/>
          <a:p>
            <a:r>
              <a:rPr lang="en-US" noProof="0" smtClean="0"/>
              <a:t>18/11/2015</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33629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2" y="1384300"/>
            <a:ext cx="8712198" cy="3348037"/>
          </a:xfrm>
        </p:spPr>
        <p:txBody>
          <a:bodyPr lIns="0" tIns="0" rIns="0" bIns="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8" name="Text Placeholder 7"/>
          <p:cNvSpPr>
            <a:spLocks noGrp="1"/>
          </p:cNvSpPr>
          <p:nvPr>
            <p:ph type="body" sz="quarter" idx="14"/>
          </p:nvPr>
        </p:nvSpPr>
        <p:spPr>
          <a:xfrm>
            <a:off x="215900" y="879475"/>
            <a:ext cx="8677276" cy="387798"/>
          </a:xfrm>
        </p:spPr>
        <p:txBody>
          <a:bodyPr wrap="square">
            <a:spAutoFit/>
          </a:bodyPr>
          <a:lstStyle>
            <a:lvl1pPr marL="0" indent="0">
              <a:buNone/>
              <a:defRPr b="1"/>
            </a:lvl1pPr>
          </a:lstStyle>
          <a:p>
            <a:pPr lvl="0"/>
            <a:r>
              <a:rPr lang="en-US" noProof="0" smtClean="0"/>
              <a:t>Click to edit Master text styles</a:t>
            </a:r>
          </a:p>
        </p:txBody>
      </p:sp>
      <p:sp>
        <p:nvSpPr>
          <p:cNvPr id="6" name="Date Placeholder 5"/>
          <p:cNvSpPr>
            <a:spLocks noGrp="1"/>
          </p:cNvSpPr>
          <p:nvPr>
            <p:ph type="dt" sz="half" idx="15"/>
          </p:nvPr>
        </p:nvSpPr>
        <p:spPr/>
        <p:txBody>
          <a:bodyPr/>
          <a:lstStyle/>
          <a:p>
            <a:r>
              <a:rPr lang="en-US" noProof="0" smtClean="0"/>
              <a:t>18/11/2015</a:t>
            </a:r>
            <a:endParaRPr lang="en-GB" noProof="0" dirty="0"/>
          </a:p>
        </p:txBody>
      </p:sp>
      <p:sp>
        <p:nvSpPr>
          <p:cNvPr id="9" name="Footer Placeholder 8"/>
          <p:cNvSpPr>
            <a:spLocks noGrp="1"/>
          </p:cNvSpPr>
          <p:nvPr>
            <p:ph type="ftr" sz="quarter" idx="16"/>
          </p:nvPr>
        </p:nvSpPr>
        <p:spPr/>
        <p:txBody>
          <a:bodyPr/>
          <a:lstStyle/>
          <a:p>
            <a:endParaRPr lang="en-GB" noProof="0" dirty="0"/>
          </a:p>
        </p:txBody>
      </p:sp>
      <p:sp>
        <p:nvSpPr>
          <p:cNvPr id="10" name="Slide Number Placeholder 9"/>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66550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1" y="1384300"/>
            <a:ext cx="4103593"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15901" y="879475"/>
            <a:ext cx="4103687" cy="337500"/>
          </a:xfrm>
        </p:spPr>
        <p:txBody>
          <a:bodyPr/>
          <a:lstStyle>
            <a:lvl1pPr marL="0" indent="0">
              <a:buNone/>
              <a:defRPr sz="2400" b="1"/>
            </a:lvl1pPr>
          </a:lstStyle>
          <a:p>
            <a:pPr lvl="0"/>
            <a:r>
              <a:rPr lang="en-US" noProof="0" smtClean="0"/>
              <a:t>Click to edit Master text styles</a:t>
            </a:r>
          </a:p>
        </p:txBody>
      </p:sp>
      <p:sp>
        <p:nvSpPr>
          <p:cNvPr id="9" name="Content Placeholder 6"/>
          <p:cNvSpPr>
            <a:spLocks noGrp="1"/>
          </p:cNvSpPr>
          <p:nvPr>
            <p:ph sz="quarter" idx="15"/>
          </p:nvPr>
        </p:nvSpPr>
        <p:spPr>
          <a:xfrm>
            <a:off x="4824450" y="1384300"/>
            <a:ext cx="4103650"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Text Placeholder 7"/>
          <p:cNvSpPr>
            <a:spLocks noGrp="1"/>
          </p:cNvSpPr>
          <p:nvPr>
            <p:ph type="body" sz="quarter" idx="16"/>
          </p:nvPr>
        </p:nvSpPr>
        <p:spPr>
          <a:xfrm>
            <a:off x="4824450" y="877356"/>
            <a:ext cx="4103650" cy="337500"/>
          </a:xfrm>
        </p:spPr>
        <p:txBody>
          <a:bodyPr/>
          <a:lstStyle>
            <a:lvl1pPr marL="0" indent="0">
              <a:buNone/>
              <a:defRPr sz="24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r>
              <a:rPr lang="en-US" noProof="0" smtClean="0"/>
              <a:t>18/11/2015</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15587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Content Placeholder 6"/>
          <p:cNvSpPr>
            <a:spLocks noGrp="1"/>
          </p:cNvSpPr>
          <p:nvPr>
            <p:ph sz="quarter" idx="14"/>
          </p:nvPr>
        </p:nvSpPr>
        <p:spPr>
          <a:xfrm>
            <a:off x="4824450" y="879474"/>
            <a:ext cx="4103650" cy="169227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6"/>
          <p:cNvSpPr>
            <a:spLocks noGrp="1"/>
          </p:cNvSpPr>
          <p:nvPr>
            <p:ph sz="quarter" idx="15"/>
          </p:nvPr>
        </p:nvSpPr>
        <p:spPr>
          <a:xfrm>
            <a:off x="4824413" y="3040338"/>
            <a:ext cx="4103650" cy="1692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Content Placeholder 6"/>
          <p:cNvSpPr>
            <a:spLocks noGrp="1"/>
          </p:cNvSpPr>
          <p:nvPr>
            <p:ph sz="quarter" idx="13"/>
          </p:nvPr>
        </p:nvSpPr>
        <p:spPr>
          <a:xfrm>
            <a:off x="215900" y="1384300"/>
            <a:ext cx="4103593"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7"/>
          <p:cNvSpPr>
            <a:spLocks noGrp="1"/>
          </p:cNvSpPr>
          <p:nvPr>
            <p:ph type="body" sz="quarter" idx="16"/>
          </p:nvPr>
        </p:nvSpPr>
        <p:spPr>
          <a:xfrm>
            <a:off x="250824" y="879475"/>
            <a:ext cx="4068764" cy="337500"/>
          </a:xfrm>
        </p:spPr>
        <p:txBody>
          <a:bodyPr/>
          <a:lstStyle>
            <a:lvl1pPr marL="0" indent="0">
              <a:buNone/>
              <a:defRPr sz="24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r>
              <a:rPr lang="en-US" noProof="0" smtClean="0"/>
              <a:t>18/11/2015</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11461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Picture Placeholder 7"/>
          <p:cNvSpPr>
            <a:spLocks noGrp="1"/>
          </p:cNvSpPr>
          <p:nvPr>
            <p:ph type="pic" sz="quarter" idx="13" hasCustomPrompt="1"/>
          </p:nvPr>
        </p:nvSpPr>
        <p:spPr>
          <a:xfrm>
            <a:off x="935038" y="879473"/>
            <a:ext cx="7273925" cy="3564000"/>
          </a:xfrm>
          <a:prstGeom prst="rect">
            <a:avLst/>
          </a:prstGeom>
        </p:spPr>
        <p:txBody>
          <a:bodyPr/>
          <a:lstStyle>
            <a:lvl1pPr marL="0" indent="0">
              <a:buNone/>
              <a:defRPr sz="2000"/>
            </a:lvl1pPr>
          </a:lstStyle>
          <a:p>
            <a:r>
              <a:rPr lang="en-GB" noProof="0" dirty="0" smtClean="0"/>
              <a:t>Click to icon to add image</a:t>
            </a:r>
            <a:endParaRPr lang="en-GB" noProof="0" dirty="0"/>
          </a:p>
        </p:txBody>
      </p:sp>
      <p:sp>
        <p:nvSpPr>
          <p:cNvPr id="11" name="Text Placeholder 10"/>
          <p:cNvSpPr>
            <a:spLocks noGrp="1"/>
          </p:cNvSpPr>
          <p:nvPr>
            <p:ph type="body" sz="quarter" idx="14" hasCustomPrompt="1"/>
          </p:nvPr>
        </p:nvSpPr>
        <p:spPr>
          <a:xfrm>
            <a:off x="935038" y="4521003"/>
            <a:ext cx="5435900" cy="202500"/>
          </a:xfrm>
          <a:prstGeom prst="rect">
            <a:avLst/>
          </a:prstGeom>
        </p:spPr>
        <p:txBody>
          <a:bodyPr/>
          <a:lstStyle>
            <a:lvl1pPr marL="0" indent="0">
              <a:buNone/>
              <a:defRPr sz="1600"/>
            </a:lvl1pPr>
            <a:lvl2pPr marL="216000" indent="0">
              <a:buNone/>
              <a:defRPr/>
            </a:lvl2pPr>
            <a:lvl3pPr marL="432000" indent="0">
              <a:buNone/>
              <a:defRPr/>
            </a:lvl3pPr>
            <a:lvl4pPr marL="648000" indent="0">
              <a:buNone/>
              <a:defRPr/>
            </a:lvl4pPr>
            <a:lvl5pPr marL="864000" indent="0">
              <a:buNone/>
              <a:defRPr/>
            </a:lvl5pPr>
          </a:lstStyle>
          <a:p>
            <a:pPr lvl="0"/>
            <a:r>
              <a:rPr lang="en-GB" noProof="0" dirty="0" smtClean="0"/>
              <a:t>Click to add image caption</a:t>
            </a:r>
            <a:endParaRPr lang="en-GB" noProof="0" dirty="0"/>
          </a:p>
        </p:txBody>
      </p:sp>
      <p:sp>
        <p:nvSpPr>
          <p:cNvPr id="12" name="Text Placeholder 10"/>
          <p:cNvSpPr>
            <a:spLocks noGrp="1"/>
          </p:cNvSpPr>
          <p:nvPr>
            <p:ph type="body" sz="quarter" idx="15" hasCustomPrompt="1"/>
          </p:nvPr>
        </p:nvSpPr>
        <p:spPr>
          <a:xfrm>
            <a:off x="6370938" y="4521003"/>
            <a:ext cx="1838025" cy="202500"/>
          </a:xfrm>
          <a:prstGeom prst="rect">
            <a:avLst/>
          </a:prstGeom>
        </p:spPr>
        <p:txBody>
          <a:bodyPr/>
          <a:lstStyle>
            <a:lvl1pPr marL="0" indent="0" algn="r">
              <a:buNone/>
              <a:defRPr sz="800">
                <a:solidFill>
                  <a:srgbClr val="9BA7A8"/>
                </a:solidFill>
              </a:defRPr>
            </a:lvl1pPr>
            <a:lvl2pPr marL="216000" indent="0">
              <a:buNone/>
              <a:defRPr/>
            </a:lvl2pPr>
            <a:lvl3pPr marL="432000" indent="0">
              <a:buNone/>
              <a:defRPr/>
            </a:lvl3pPr>
            <a:lvl4pPr marL="648000" indent="0">
              <a:buNone/>
              <a:defRPr/>
            </a:lvl4pPr>
            <a:lvl5pPr marL="864000" indent="0">
              <a:buNone/>
              <a:defRPr/>
            </a:lvl5pPr>
          </a:lstStyle>
          <a:p>
            <a:pPr lvl="0"/>
            <a:r>
              <a:rPr lang="en-GB" noProof="0" dirty="0" smtClean="0"/>
              <a:t>Click to add image source</a:t>
            </a:r>
            <a:endParaRPr lang="en-GB" noProof="0" dirty="0"/>
          </a:p>
        </p:txBody>
      </p:sp>
      <p:sp>
        <p:nvSpPr>
          <p:cNvPr id="3" name="Date Placeholder 2"/>
          <p:cNvSpPr>
            <a:spLocks noGrp="1"/>
          </p:cNvSpPr>
          <p:nvPr>
            <p:ph type="dt" sz="half" idx="16"/>
          </p:nvPr>
        </p:nvSpPr>
        <p:spPr/>
        <p:txBody>
          <a:bodyPr/>
          <a:lstStyle/>
          <a:p>
            <a:r>
              <a:rPr lang="en-US" noProof="0" smtClean="0"/>
              <a:t>18/11/2015</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9390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noProof="0" smtClean="0"/>
              <a:t>18/11/2015</a:t>
            </a:r>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03555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Cove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7" name="Text Placeholder 6"/>
          <p:cNvSpPr>
            <a:spLocks noGrp="1"/>
          </p:cNvSpPr>
          <p:nvPr>
            <p:ph type="body" sz="quarter" idx="13" hasCustomPrompt="1"/>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GB" noProof="0" dirty="0" smtClean="0"/>
              <a:t>Click to add presentation subtitle</a:t>
            </a:r>
            <a:endParaRPr lang="en-GB" noProof="0" dirty="0"/>
          </a:p>
        </p:txBody>
      </p:sp>
      <p:sp>
        <p:nvSpPr>
          <p:cNvPr id="6"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r>
              <a:rPr lang="en-US" noProof="0" smtClean="0"/>
              <a:t>18/11/2015</a:t>
            </a:r>
            <a:endParaRPr lang="en-GB" noProof="0" dirty="0"/>
          </a:p>
        </p:txBody>
      </p:sp>
      <p:sp>
        <p:nvSpPr>
          <p:cNvPr id="8" name="Text Placeholder 8"/>
          <p:cNvSpPr>
            <a:spLocks noGrp="1"/>
          </p:cNvSpPr>
          <p:nvPr>
            <p:ph type="body" sz="quarter" idx="15" hasCustomPrompt="1"/>
          </p:nvPr>
        </p:nvSpPr>
        <p:spPr>
          <a:xfrm>
            <a:off x="216000" y="879750"/>
            <a:ext cx="6480000" cy="2159726"/>
          </a:xfrm>
          <a:prstGeom prst="rect">
            <a:avLst/>
          </a:prstGeom>
          <a:solidFill>
            <a:srgbClr val="FFFFFF">
              <a:alpha val="61176"/>
            </a:srgbClr>
          </a:solidFill>
        </p:spPr>
        <p:txBody>
          <a:bodyPr/>
          <a:lstStyle>
            <a:lvl1pPr marL="0" marR="0" indent="0" algn="l" defTabSz="685800" rtl="0" eaLnBrk="1" fontAlgn="auto" latinLnBrk="0" hangingPunct="1">
              <a:lnSpc>
                <a:spcPct val="90000"/>
              </a:lnSpc>
              <a:spcBef>
                <a:spcPts val="900"/>
              </a:spcBef>
              <a:spcAft>
                <a:spcPts val="0"/>
              </a:spcAft>
              <a:buClr>
                <a:schemeClr val="accent1"/>
              </a:buClr>
              <a:buSzPct val="120000"/>
              <a:buFont typeface="Corbel" panose="020B0503020204020204" pitchFamily="34" charset="0"/>
              <a:buNone/>
              <a:tabLst/>
              <a:defRPr lang="en-GB" sz="1600" b="0" i="0" baseline="0" noProof="0" dirty="0">
                <a:sym typeface="Wingdings" panose="05000000000000000000" pitchFamily="2" charset="2"/>
              </a:defRPr>
            </a:lvl1pPr>
          </a:lstStyle>
          <a:p>
            <a:r>
              <a:rPr lang="en-GB" sz="1800" noProof="0" dirty="0" smtClean="0"/>
              <a:t>The correct way to do it!</a:t>
            </a:r>
            <a:br>
              <a:rPr lang="en-GB" sz="1800" noProof="0" dirty="0" smtClean="0"/>
            </a:br>
            <a:r>
              <a:rPr lang="en-GB" sz="1800" noProof="0" dirty="0" smtClean="0"/>
              <a:t>Requires pre-cropped images…</a:t>
            </a:r>
            <a:br>
              <a:rPr lang="en-GB" sz="1800" noProof="0" dirty="0" smtClean="0"/>
            </a:br>
            <a:r>
              <a:rPr lang="en-GB" sz="1800" noProof="0" dirty="0" smtClean="0"/>
              <a:t>Add/change</a:t>
            </a:r>
            <a:r>
              <a:rPr lang="en-GB" sz="1800" baseline="0" noProof="0" dirty="0" smtClean="0"/>
              <a:t> background via: </a:t>
            </a:r>
            <a:br>
              <a:rPr lang="en-GB" sz="1800" baseline="0" noProof="0" dirty="0" smtClean="0"/>
            </a:br>
            <a:r>
              <a:rPr lang="en-GB" sz="1800" baseline="0" noProof="0" dirty="0" smtClean="0"/>
              <a:t>1/ Design Tab (or Right-click) &gt; Format Background &gt; Picture or texture fill &gt; Insert picture from File…</a:t>
            </a:r>
            <a:br>
              <a:rPr lang="en-GB" sz="1800" baseline="0" noProof="0" dirty="0" smtClean="0"/>
            </a:br>
            <a:r>
              <a:rPr lang="en-GB" sz="1800" baseline="0" noProof="0" dirty="0" smtClean="0"/>
              <a:t>2/ Delete this placeholder (it will show in the presentation )</a:t>
            </a:r>
            <a:br>
              <a:rPr lang="en-GB" sz="1800" baseline="0" noProof="0" dirty="0" smtClean="0"/>
            </a:br>
            <a:r>
              <a:rPr lang="en-GB" sz="1800" baseline="0" noProof="0" dirty="0" smtClean="0"/>
              <a:t>Slides based off this master can have *different* backgrounds</a:t>
            </a:r>
            <a:endParaRPr lang="en-GB" sz="1800" noProof="0" dirty="0" smtClean="0"/>
          </a:p>
        </p:txBody>
      </p:sp>
    </p:spTree>
    <p:extLst>
      <p:ext uri="{BB962C8B-B14F-4D97-AF65-F5344CB8AC3E}">
        <p14:creationId xmlns:p14="http://schemas.microsoft.com/office/powerpoint/2010/main" val="8729786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15900" y="879475"/>
            <a:ext cx="8712200" cy="385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18/11/2015</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43272590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1" r:id="rId4"/>
    <p:sldLayoutId id="2147483653" r:id="rId5"/>
    <p:sldLayoutId id="2147483655" r:id="rId6"/>
    <p:sldLayoutId id="2147483667" r:id="rId7"/>
    <p:sldLayoutId id="2147483702" r:id="rId8"/>
  </p:sldLayoutIdLst>
  <p:hf sldNum="0"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6" userDrawn="1">
          <p15:clr>
            <a:srgbClr val="F26B43"/>
          </p15:clr>
        </p15:guide>
        <p15:guide id="4" pos="5624" userDrawn="1">
          <p15:clr>
            <a:srgbClr val="F26B43"/>
          </p15:clr>
        </p15:guide>
        <p15:guide id="7" orient="horz" pos="2981" userDrawn="1">
          <p15:clr>
            <a:srgbClr val="F26B43"/>
          </p15:clr>
        </p15:guide>
        <p15:guide id="8" orient="horz" pos="3072" userDrawn="1">
          <p15:clr>
            <a:srgbClr val="F26B43"/>
          </p15:clr>
        </p15:guide>
        <p15:guide id="19" orient="horz" pos="1620" userDrawn="1">
          <p15:clr>
            <a:srgbClr val="F26B43"/>
          </p15:clr>
        </p15:guide>
        <p15:guide id="22" orient="horz" pos="554" userDrawn="1">
          <p15:clr>
            <a:srgbClr val="F26B43"/>
          </p15:clr>
        </p15:guide>
        <p15:guide id="23" pos="589" userDrawn="1">
          <p15:clr>
            <a:srgbClr val="F26B43"/>
          </p15:clr>
        </p15:guide>
        <p15:guide id="46" pos="2880" userDrawn="1">
          <p15:clr>
            <a:srgbClr val="F26B43"/>
          </p15:clr>
        </p15:guide>
        <p15:guide id="47" pos="5171" userDrawn="1">
          <p15:clr>
            <a:srgbClr val="F26B43"/>
          </p15:clr>
        </p15:guide>
        <p15:guide id="49" pos="2721" userDrawn="1">
          <p15:clr>
            <a:srgbClr val="F26B43"/>
          </p15:clr>
        </p15:guide>
        <p15:guide id="50" pos="3039" userDrawn="1">
          <p15:clr>
            <a:srgbClr val="F26B43"/>
          </p15:clr>
        </p15:guide>
        <p15:guide id="51" orient="horz" pos="8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a:off x="1253606" y="3327513"/>
            <a:ext cx="7890394" cy="900000"/>
          </a:xfrm>
          <a:prstGeom prst="rect">
            <a:avLst/>
          </a:prstGeom>
          <a:solidFill>
            <a:srgbClr val="E04A10"/>
          </a:solidFill>
          <a:ln>
            <a:noFill/>
          </a:ln>
          <a:extLst/>
        </p:spPr>
        <p:txBody>
          <a:bodyPr vert="horz" wrap="square" lIns="68580" tIns="34290" rIns="68580" bIns="34290" numCol="1" anchor="t" anchorCtr="0" compatLnSpc="1">
            <a:prstTxWarp prst="textNoShape">
              <a:avLst/>
            </a:prstTxWarp>
          </a:bodyPr>
          <a:lstStyle/>
          <a:p>
            <a:pPr marL="0" marR="0" lvl="0" indent="0" algn="l"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000000"/>
              </a:solidFill>
              <a:effectLst/>
              <a:uLnTx/>
              <a:uFillTx/>
            </a:endParaRPr>
          </a:p>
        </p:txBody>
      </p:sp>
      <p:sp>
        <p:nvSpPr>
          <p:cNvPr id="2" name="Title Placeholder 1"/>
          <p:cNvSpPr>
            <a:spLocks noGrp="1"/>
          </p:cNvSpPr>
          <p:nvPr>
            <p:ph type="title"/>
          </p:nvPr>
        </p:nvSpPr>
        <p:spPr>
          <a:xfrm>
            <a:off x="1368425" y="3400425"/>
            <a:ext cx="6624638" cy="387798"/>
          </a:xfrm>
          <a:prstGeom prst="rect">
            <a:avLst/>
          </a:prstGeom>
        </p:spPr>
        <p:txBody>
          <a:bodyPr vert="horz" wrap="square" lIns="0" tIns="0" rIns="0" bIns="0" rtlCol="0" anchor="t" anchorCtr="0">
            <a:spAutoFit/>
          </a:bodyPr>
          <a:lstStyle/>
          <a:p>
            <a:r>
              <a:rPr lang="en-GB" noProof="0" dirty="0" smtClean="0"/>
              <a:t>Click to edit presentation title</a:t>
            </a:r>
            <a:endParaRPr lang="en-GB" noProof="0" dirty="0"/>
          </a:p>
        </p:txBody>
      </p:sp>
      <p:pic>
        <p:nvPicPr>
          <p:cNvPr id="8" name="Picture 7" descr="2013_Jisc_Logo_RGB300(26m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
        <p:nvSpPr>
          <p:cNvPr id="11" name="Rectangle 7"/>
          <p:cNvSpPr>
            <a:spLocks noChangeArrowheads="1"/>
          </p:cNvSpPr>
          <p:nvPr userDrawn="1"/>
        </p:nvSpPr>
        <p:spPr bwMode="auto">
          <a:xfrm>
            <a:off x="1" y="3255963"/>
            <a:ext cx="1150937" cy="900113"/>
          </a:xfrm>
          <a:prstGeom prst="rect">
            <a:avLst/>
          </a:prstGeom>
          <a:solidFill>
            <a:srgbClr val="E04A10"/>
          </a:solidFill>
          <a:ln>
            <a:noFill/>
          </a:ln>
          <a:effectLs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4"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r>
              <a:rPr lang="en-US" noProof="0" smtClean="0"/>
              <a:t>18/11/2015</a:t>
            </a:r>
            <a:endParaRPr lang="en-GB" noProof="0" dirty="0"/>
          </a:p>
        </p:txBody>
      </p:sp>
      <p:sp>
        <p:nvSpPr>
          <p:cNvPr id="7" name="Parallelogram 6"/>
          <p:cNvSpPr/>
          <p:nvPr userDrawn="1"/>
        </p:nvSpPr>
        <p:spPr>
          <a:xfrm rot="16200000">
            <a:off x="719139"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01579528"/>
      </p:ext>
    </p:extLst>
  </p:cSld>
  <p:clrMap bg1="lt1" tx1="dk1" bg2="lt2" tx2="dk2" accent1="accent1" accent2="accent2" accent3="accent3" accent4="accent4" accent5="accent5" accent6="accent6" hlink="hlink" folHlink="folHlink"/>
  <p:sldLayoutIdLst>
    <p:sldLayoutId id="2147483677" r:id="rId1"/>
    <p:sldLayoutId id="2147483683" r:id="rId2"/>
  </p:sldLayoutIdLst>
  <p:hf sldNum="0" hdr="0"/>
  <p:txStyles>
    <p:titleStyle>
      <a:lvl1pPr algn="l" defTabSz="685800" rtl="0" eaLnBrk="1" latinLnBrk="0" hangingPunct="1">
        <a:lnSpc>
          <a:spcPct val="90000"/>
        </a:lnSpc>
        <a:spcBef>
          <a:spcPct val="0"/>
        </a:spcBef>
        <a:buNone/>
        <a:defRPr sz="2800" b="1" kern="1200" baseline="0">
          <a:solidFill>
            <a:schemeClr val="bg1"/>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1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18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725" userDrawn="1">
          <p15:clr>
            <a:srgbClr val="F26B43"/>
          </p15:clr>
        </p15:guide>
        <p15:guide id="4" pos="5035" userDrawn="1">
          <p15:clr>
            <a:srgbClr val="F26B43"/>
          </p15:clr>
        </p15:guide>
        <p15:guide id="6" pos="793" userDrawn="1">
          <p15:clr>
            <a:srgbClr val="F26B43"/>
          </p15:clr>
        </p15:guide>
        <p15:guide id="7" orient="horz" pos="2051" userDrawn="1">
          <p15:clr>
            <a:srgbClr val="F26B43"/>
          </p15:clr>
        </p15:guide>
        <p15:guide id="8" orient="horz" pos="2618" userDrawn="1">
          <p15:clr>
            <a:srgbClr val="F26B43"/>
          </p15:clr>
        </p15:guide>
        <p15:guide id="9" orient="horz" pos="2663" userDrawn="1">
          <p15:clr>
            <a:srgbClr val="F26B43"/>
          </p15:clr>
        </p15:guide>
        <p15:guide id="10" orient="horz" pos="2096" userDrawn="1">
          <p15:clr>
            <a:srgbClr val="F26B43"/>
          </p15:clr>
        </p15:guide>
        <p15:guide id="11" orient="horz" pos="2142" userDrawn="1">
          <p15:clr>
            <a:srgbClr val="F26B43"/>
          </p15:clr>
        </p15:guide>
        <p15:guide id="12" pos="862" userDrawn="1">
          <p15:clr>
            <a:srgbClr val="F26B43"/>
          </p15:clr>
        </p15:guide>
        <p15:guide id="13" orient="horz" pos="2436" userDrawn="1">
          <p15:clr>
            <a:srgbClr val="F26B43"/>
          </p15:clr>
        </p15:guide>
        <p15:guide id="14" pos="136" userDrawn="1">
          <p15:clr>
            <a:srgbClr val="F26B43"/>
          </p15:clr>
        </p15:guide>
        <p15:guide id="15" pos="635" userDrawn="1">
          <p15:clr>
            <a:srgbClr val="F26B43"/>
          </p15:clr>
        </p15:guide>
        <p15:guide id="16" orient="horz" pos="2323" userDrawn="1">
          <p15:clr>
            <a:srgbClr val="F26B43"/>
          </p15:clr>
        </p15:guide>
        <p15:guide id="17" pos="2721" userDrawn="1">
          <p15:clr>
            <a:srgbClr val="F26B43"/>
          </p15:clr>
        </p15:guide>
        <p15:guide id="18" pos="30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215900" y="879475"/>
            <a:ext cx="8712200" cy="38520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18/11/2015</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856515404"/>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87" r:id="rId3"/>
    <p:sldLayoutId id="2147483690" r:id="rId4"/>
  </p:sldLayoutIdLst>
  <p:hf sldNum="0"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738" y="2124075"/>
            <a:ext cx="6085791" cy="447675"/>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18/11/2015</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26m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Tree>
    <p:extLst>
      <p:ext uri="{BB962C8B-B14F-4D97-AF65-F5344CB8AC3E}">
        <p14:creationId xmlns:p14="http://schemas.microsoft.com/office/powerpoint/2010/main" val="3880320971"/>
      </p:ext>
    </p:extLst>
  </p:cSld>
  <p:clrMap bg1="lt1" tx1="dk1" bg2="lt2" tx2="dk2" accent1="accent1" accent2="accent2" accent3="accent3" accent4="accent4" accent5="accent5" accent6="accent6" hlink="hlink" folHlink="folHlink"/>
  <p:sldLayoutIdLst>
    <p:sldLayoutId id="2147483692" r:id="rId1"/>
    <p:sldLayoutId id="2147483700" r:id="rId2"/>
  </p:sldLayoutIdLst>
  <p:hf sldNum="0" hdr="0"/>
  <p:txStyles>
    <p:titleStyle>
      <a:lvl1pPr algn="l"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9" pos="725" userDrawn="1">
          <p15:clr>
            <a:srgbClr val="F26B43"/>
          </p15:clr>
        </p15:guide>
        <p15:guide id="10" pos="2880">
          <p15:clr>
            <a:srgbClr val="F26B43"/>
          </p15:clr>
        </p15:guide>
        <p15:guide id="11" pos="5035" userDrawn="1">
          <p15:clr>
            <a:srgbClr val="F26B43"/>
          </p15:clr>
        </p15:guide>
        <p15:guide id="13" pos="2721">
          <p15:clr>
            <a:srgbClr val="F26B43"/>
          </p15:clr>
        </p15:guide>
        <p15:guide id="14" pos="3039">
          <p15:clr>
            <a:srgbClr val="F26B43"/>
          </p15:clr>
        </p15:guide>
        <p15:guide id="15" orient="horz" pos="55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1356732325"/>
      </p:ext>
    </p:extLst>
  </p:cSld>
  <p:clrMap bg1="lt1" tx1="dk1" bg2="lt2" tx2="dk2" accent1="accent1" accent2="accent2" accent3="accent3" accent4="accent4" accent5="accent5" accent6="accent6" hlink="hlink" folHlink="folHlink"/>
  <p:sldLayoutIdLst>
    <p:sldLayoutId id="2147483703" r:id="rId1"/>
    <p:sldLayoutId id="2147483695" r:id="rId2"/>
    <p:sldLayoutId id="2147483701" r:id="rId3"/>
    <p:sldLayoutId id="2147483696" r:id="rId4"/>
  </p:sldLayoutIdLst>
  <p:hf sldNum="0" hdr="0"/>
  <p:txStyles>
    <p:titleStyle>
      <a:lvl1pPr algn="r" defTabSz="6858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2309" y="-2381"/>
            <a:ext cx="6085791" cy="447675"/>
          </a:xfrm>
          <a:prstGeom prst="rect">
            <a:avLst/>
          </a:prstGeom>
        </p:spPr>
        <p:txBody>
          <a:bodyPr vert="horz" lIns="0" tIns="0" rIns="0" bIns="0" rtlCol="0" anchor="b" anchorCtr="0">
            <a:noAutofit/>
          </a:bodyPr>
          <a:lstStyle/>
          <a:p>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18/11/2015</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14" name="Oval 13"/>
          <p:cNvSpPr/>
          <p:nvPr userDrawn="1"/>
        </p:nvSpPr>
        <p:spPr>
          <a:xfrm>
            <a:off x="904297" y="3480530"/>
            <a:ext cx="1188000" cy="1188000"/>
          </a:xfrm>
          <a:prstGeom prst="ellipse">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Dark Orange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R:159</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G:53</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B:21</a:t>
            </a:r>
          </a:p>
        </p:txBody>
      </p:sp>
      <p:sp>
        <p:nvSpPr>
          <p:cNvPr id="17" name="Oval 16"/>
          <p:cNvSpPr/>
          <p:nvPr userDrawn="1"/>
        </p:nvSpPr>
        <p:spPr>
          <a:xfrm>
            <a:off x="760297" y="723362"/>
            <a:ext cx="1476000" cy="1476000"/>
          </a:xfrm>
          <a:prstGeom prst="ellipse">
            <a:avLst/>
          </a:prstGeom>
          <a:solidFill>
            <a:srgbClr val="E85E1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Jisc Orange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R:232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G:94</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B:18</a:t>
            </a:r>
          </a:p>
        </p:txBody>
      </p:sp>
      <p:sp>
        <p:nvSpPr>
          <p:cNvPr id="26" name="Oval 25"/>
          <p:cNvSpPr>
            <a:spLocks noChangeAspect="1"/>
          </p:cNvSpPr>
          <p:nvPr userDrawn="1"/>
        </p:nvSpPr>
        <p:spPr>
          <a:xfrm>
            <a:off x="6499853" y="3480530"/>
            <a:ext cx="1188000" cy="1188000"/>
          </a:xfrm>
          <a:prstGeom prst="ellipse">
            <a:avLst/>
          </a:prstGeom>
          <a:solidFill>
            <a:schemeClr val="bg1"/>
          </a:solidFill>
          <a:ln>
            <a:solidFill>
              <a:srgbClr val="2C384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Jisc Text Grey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R:202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G:220</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B:240</a:t>
            </a:r>
          </a:p>
        </p:txBody>
      </p:sp>
      <p:grpSp>
        <p:nvGrpSpPr>
          <p:cNvPr id="37" name="Group 36"/>
          <p:cNvGrpSpPr/>
          <p:nvPr userDrawn="1"/>
        </p:nvGrpSpPr>
        <p:grpSpPr>
          <a:xfrm>
            <a:off x="2788478" y="2182622"/>
            <a:ext cx="6139621" cy="1188000"/>
            <a:chOff x="2788478" y="1871025"/>
            <a:chExt cx="6139621" cy="1188000"/>
          </a:xfrm>
        </p:grpSpPr>
        <p:sp>
          <p:nvSpPr>
            <p:cNvPr id="9" name="Oval 8"/>
            <p:cNvSpPr>
              <a:spLocks noChangeAspect="1"/>
            </p:cNvSpPr>
            <p:nvPr userDrawn="1"/>
          </p:nvSpPr>
          <p:spPr>
            <a:xfrm>
              <a:off x="5264288" y="1871025"/>
              <a:ext cx="1188000" cy="1188000"/>
            </a:xfrm>
            <a:prstGeom prst="ellipse">
              <a:avLst/>
            </a:prstGeom>
            <a:solidFill>
              <a:srgbClr val="45855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Green</a:t>
              </a:r>
            </a:p>
            <a:p>
              <a:pPr algn="l"/>
              <a:r>
                <a:rPr lang="en-GB" sz="1050" dirty="0" smtClean="0">
                  <a:solidFill>
                    <a:schemeClr val="bg1"/>
                  </a:solidFill>
                </a:rPr>
                <a:t>R:69</a:t>
              </a:r>
            </a:p>
            <a:p>
              <a:pPr algn="l"/>
              <a:r>
                <a:rPr lang="en-GB" sz="1050" dirty="0" smtClean="0">
                  <a:solidFill>
                    <a:schemeClr val="bg1"/>
                  </a:solidFill>
                </a:rPr>
                <a:t>G:133</a:t>
              </a:r>
            </a:p>
            <a:p>
              <a:pPr algn="l"/>
              <a:r>
                <a:rPr lang="en-GB" sz="1050" dirty="0" smtClean="0">
                  <a:solidFill>
                    <a:schemeClr val="bg1"/>
                  </a:solidFill>
                </a:rPr>
                <a:t>B:37</a:t>
              </a:r>
            </a:p>
          </p:txBody>
        </p:sp>
        <p:sp>
          <p:nvSpPr>
            <p:cNvPr id="23" name="Oval 22"/>
            <p:cNvSpPr>
              <a:spLocks noChangeAspect="1"/>
            </p:cNvSpPr>
            <p:nvPr userDrawn="1"/>
          </p:nvSpPr>
          <p:spPr>
            <a:xfrm>
              <a:off x="7740099" y="1871025"/>
              <a:ext cx="1188000" cy="1188000"/>
            </a:xfrm>
            <a:prstGeom prst="ellipse">
              <a:avLst/>
            </a:prstGeom>
            <a:solidFill>
              <a:srgbClr val="55248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a:t>
              </a:r>
              <a:r>
                <a:rPr lang="en-GB" sz="1050" baseline="0" dirty="0" smtClean="0">
                  <a:solidFill>
                    <a:schemeClr val="bg1"/>
                  </a:solidFill>
                </a:rPr>
                <a:t> Purple</a:t>
              </a:r>
              <a:endParaRPr lang="en-GB" sz="1050" dirty="0" smtClean="0">
                <a:solidFill>
                  <a:schemeClr val="bg1"/>
                </a:solidFill>
              </a:endParaRPr>
            </a:p>
            <a:p>
              <a:pPr algn="l"/>
              <a:r>
                <a:rPr lang="en-GB" sz="1050" dirty="0" smtClean="0">
                  <a:solidFill>
                    <a:schemeClr val="bg1"/>
                  </a:solidFill>
                </a:rPr>
                <a:t>R:85</a:t>
              </a:r>
            </a:p>
            <a:p>
              <a:pPr algn="l"/>
              <a:r>
                <a:rPr lang="en-GB" sz="1050" dirty="0" smtClean="0">
                  <a:solidFill>
                    <a:schemeClr val="bg1"/>
                  </a:solidFill>
                </a:rPr>
                <a:t>G:36</a:t>
              </a:r>
            </a:p>
            <a:p>
              <a:pPr algn="l"/>
              <a:r>
                <a:rPr lang="en-GB" sz="1050" dirty="0" smtClean="0">
                  <a:solidFill>
                    <a:schemeClr val="bg1"/>
                  </a:solidFill>
                </a:rPr>
                <a:t>B:129</a:t>
              </a:r>
            </a:p>
          </p:txBody>
        </p:sp>
        <p:sp>
          <p:nvSpPr>
            <p:cNvPr id="24" name="Oval 23"/>
            <p:cNvSpPr>
              <a:spLocks noChangeAspect="1"/>
            </p:cNvSpPr>
            <p:nvPr userDrawn="1"/>
          </p:nvSpPr>
          <p:spPr>
            <a:xfrm>
              <a:off x="6502193" y="1871025"/>
              <a:ext cx="1188000" cy="1188000"/>
            </a:xfrm>
            <a:prstGeom prst="ellipse">
              <a:avLst/>
            </a:prstGeom>
            <a:solidFill>
              <a:srgbClr val="00557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Indigo</a:t>
              </a:r>
            </a:p>
            <a:p>
              <a:pPr algn="l"/>
              <a:r>
                <a:rPr lang="en-GB" sz="1050" dirty="0" smtClean="0">
                  <a:solidFill>
                    <a:schemeClr val="bg1"/>
                  </a:solidFill>
                </a:rPr>
                <a:t>R:0</a:t>
              </a:r>
            </a:p>
            <a:p>
              <a:pPr algn="l"/>
              <a:r>
                <a:rPr lang="en-GB" sz="1050" dirty="0" smtClean="0">
                  <a:solidFill>
                    <a:schemeClr val="bg1"/>
                  </a:solidFill>
                </a:rPr>
                <a:t>G:85</a:t>
              </a:r>
            </a:p>
            <a:p>
              <a:pPr algn="l"/>
              <a:r>
                <a:rPr lang="en-GB" sz="1050" dirty="0" smtClean="0">
                  <a:solidFill>
                    <a:schemeClr val="bg1"/>
                  </a:solidFill>
                </a:rPr>
                <a:t>B:127</a:t>
              </a:r>
            </a:p>
          </p:txBody>
        </p:sp>
        <p:sp>
          <p:nvSpPr>
            <p:cNvPr id="13" name="Oval 12"/>
            <p:cNvSpPr>
              <a:spLocks noChangeAspect="1"/>
            </p:cNvSpPr>
            <p:nvPr userDrawn="1"/>
          </p:nvSpPr>
          <p:spPr>
            <a:xfrm>
              <a:off x="2788478" y="1871025"/>
              <a:ext cx="1188000" cy="1188000"/>
            </a:xfrm>
            <a:prstGeom prst="ellipse">
              <a:avLst/>
            </a:prstGeom>
            <a:solidFill>
              <a:srgbClr val="82003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Maroon</a:t>
              </a:r>
            </a:p>
            <a:p>
              <a:pPr algn="l"/>
              <a:r>
                <a:rPr lang="en-GB" sz="1050" dirty="0" smtClean="0">
                  <a:solidFill>
                    <a:schemeClr val="bg1"/>
                  </a:solidFill>
                </a:rPr>
                <a:t>R:130</a:t>
              </a:r>
            </a:p>
            <a:p>
              <a:pPr algn="l"/>
              <a:r>
                <a:rPr lang="en-GB" sz="1050" dirty="0" smtClean="0">
                  <a:solidFill>
                    <a:schemeClr val="bg1"/>
                  </a:solidFill>
                </a:rPr>
                <a:t>G:0</a:t>
              </a:r>
            </a:p>
            <a:p>
              <a:pPr algn="l"/>
              <a:r>
                <a:rPr lang="en-GB" sz="1050" dirty="0" smtClean="0">
                  <a:solidFill>
                    <a:schemeClr val="bg1"/>
                  </a:solidFill>
                </a:rPr>
                <a:t>B:54</a:t>
              </a:r>
            </a:p>
          </p:txBody>
        </p:sp>
        <p:sp>
          <p:nvSpPr>
            <p:cNvPr id="12" name="Oval 11"/>
            <p:cNvSpPr>
              <a:spLocks noChangeAspect="1"/>
            </p:cNvSpPr>
            <p:nvPr userDrawn="1"/>
          </p:nvSpPr>
          <p:spPr>
            <a:xfrm>
              <a:off x="4026383" y="1871025"/>
              <a:ext cx="1188000" cy="1188000"/>
            </a:xfrm>
            <a:prstGeom prst="ellipse">
              <a:avLst/>
            </a:prstGeom>
            <a:solidFill>
              <a:srgbClr val="8A73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Olive</a:t>
              </a:r>
            </a:p>
            <a:p>
              <a:pPr algn="l"/>
              <a:r>
                <a:rPr lang="en-GB" sz="1050" dirty="0" smtClean="0">
                  <a:solidFill>
                    <a:schemeClr val="bg1"/>
                  </a:solidFill>
                </a:rPr>
                <a:t>R:138</a:t>
              </a:r>
            </a:p>
            <a:p>
              <a:pPr algn="l"/>
              <a:r>
                <a:rPr lang="en-GB" sz="1050" dirty="0" smtClean="0">
                  <a:solidFill>
                    <a:schemeClr val="bg1"/>
                  </a:solidFill>
                </a:rPr>
                <a:t>G:115</a:t>
              </a:r>
            </a:p>
            <a:p>
              <a:pPr algn="l"/>
              <a:r>
                <a:rPr lang="en-GB" sz="1050" dirty="0" smtClean="0">
                  <a:solidFill>
                    <a:schemeClr val="bg1"/>
                  </a:solidFill>
                </a:rPr>
                <a:t>B:0</a:t>
              </a:r>
            </a:p>
          </p:txBody>
        </p:sp>
      </p:grpSp>
      <p:grpSp>
        <p:nvGrpSpPr>
          <p:cNvPr id="38" name="Group 37"/>
          <p:cNvGrpSpPr/>
          <p:nvPr userDrawn="1"/>
        </p:nvGrpSpPr>
        <p:grpSpPr>
          <a:xfrm>
            <a:off x="2788478" y="867362"/>
            <a:ext cx="6139622" cy="1205352"/>
            <a:chOff x="2788478" y="791024"/>
            <a:chExt cx="6139622" cy="1205352"/>
          </a:xfrm>
        </p:grpSpPr>
        <p:sp>
          <p:nvSpPr>
            <p:cNvPr id="20" name="Oval 19"/>
            <p:cNvSpPr>
              <a:spLocks noChangeAspect="1"/>
            </p:cNvSpPr>
            <p:nvPr userDrawn="1"/>
          </p:nvSpPr>
          <p:spPr>
            <a:xfrm>
              <a:off x="5264288" y="806422"/>
              <a:ext cx="1188000" cy="1188000"/>
            </a:xfrm>
            <a:prstGeom prst="ellipse">
              <a:avLst/>
            </a:prstGeom>
            <a:solidFill>
              <a:srgbClr val="B2BB1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Lime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R:178</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G:187</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B:28</a:t>
              </a:r>
            </a:p>
          </p:txBody>
        </p:sp>
        <p:sp>
          <p:nvSpPr>
            <p:cNvPr id="15" name="Oval 14"/>
            <p:cNvSpPr>
              <a:spLocks noChangeAspect="1"/>
            </p:cNvSpPr>
            <p:nvPr userDrawn="1"/>
          </p:nvSpPr>
          <p:spPr>
            <a:xfrm>
              <a:off x="7740100" y="791024"/>
              <a:ext cx="1188000" cy="1188000"/>
            </a:xfrm>
            <a:prstGeom prst="ellipse">
              <a:avLst/>
            </a:prstGeom>
            <a:solidFill>
              <a:srgbClr val="B71A8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Violet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R:183</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G:26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B:139</a:t>
              </a:r>
            </a:p>
          </p:txBody>
        </p:sp>
        <p:sp>
          <p:nvSpPr>
            <p:cNvPr id="16" name="Oval 15"/>
            <p:cNvSpPr>
              <a:spLocks noChangeAspect="1"/>
            </p:cNvSpPr>
            <p:nvPr userDrawn="1"/>
          </p:nvSpPr>
          <p:spPr>
            <a:xfrm>
              <a:off x="6502193" y="806422"/>
              <a:ext cx="1188000" cy="1188000"/>
            </a:xfrm>
            <a:prstGeom prst="ellipse">
              <a:avLst/>
            </a:prstGeom>
            <a:solidFill>
              <a:srgbClr val="0092C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Blue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R:0</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G:146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B:203</a:t>
              </a:r>
            </a:p>
          </p:txBody>
        </p:sp>
        <p:sp>
          <p:nvSpPr>
            <p:cNvPr id="18" name="Oval 17"/>
            <p:cNvSpPr>
              <a:spLocks noChangeAspect="1"/>
            </p:cNvSpPr>
            <p:nvPr userDrawn="1"/>
          </p:nvSpPr>
          <p:spPr>
            <a:xfrm>
              <a:off x="2788478" y="808376"/>
              <a:ext cx="1188000" cy="1188000"/>
            </a:xfrm>
            <a:prstGeom prst="ellipse">
              <a:avLst/>
            </a:prstGeom>
            <a:solidFill>
              <a:srgbClr val="E6155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a:t>
              </a:r>
              <a:r>
                <a:rPr lang="en-GB" sz="1050" baseline="0" dirty="0" smtClean="0">
                  <a:solidFill>
                    <a:schemeClr val="bg1"/>
                  </a:solidFill>
                </a:rPr>
                <a:t> Pink</a:t>
              </a:r>
              <a:endParaRPr lang="en-GB" sz="1050" dirty="0" smtClean="0">
                <a:solidFill>
                  <a:schemeClr val="bg1"/>
                </a:solidFill>
              </a:endParaRPr>
            </a:p>
            <a:p>
              <a:pPr algn="l"/>
              <a:r>
                <a:rPr lang="en-GB" sz="1050" dirty="0" smtClean="0">
                  <a:solidFill>
                    <a:schemeClr val="bg1"/>
                  </a:solidFill>
                </a:rPr>
                <a:t>R:230</a:t>
              </a:r>
            </a:p>
            <a:p>
              <a:pPr algn="l"/>
              <a:r>
                <a:rPr lang="en-GB" sz="1050" dirty="0" smtClean="0">
                  <a:solidFill>
                    <a:schemeClr val="bg1"/>
                  </a:solidFill>
                </a:rPr>
                <a:t>G:21</a:t>
              </a:r>
            </a:p>
            <a:p>
              <a:pPr algn="l"/>
              <a:r>
                <a:rPr lang="en-GB" sz="1050" dirty="0" smtClean="0">
                  <a:solidFill>
                    <a:schemeClr val="bg1"/>
                  </a:solidFill>
                </a:rPr>
                <a:t>B:84</a:t>
              </a:r>
            </a:p>
          </p:txBody>
        </p:sp>
        <p:sp>
          <p:nvSpPr>
            <p:cNvPr id="19" name="Oval 18"/>
            <p:cNvSpPr>
              <a:spLocks noChangeAspect="1"/>
            </p:cNvSpPr>
            <p:nvPr userDrawn="1"/>
          </p:nvSpPr>
          <p:spPr>
            <a:xfrm>
              <a:off x="4026383" y="808375"/>
              <a:ext cx="1188000" cy="1188000"/>
            </a:xfrm>
            <a:prstGeom prst="ellipse">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Jisc Yellow</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R:249</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G:176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B:80</a:t>
              </a:r>
            </a:p>
          </p:txBody>
        </p:sp>
      </p:grpSp>
      <p:grpSp>
        <p:nvGrpSpPr>
          <p:cNvPr id="39" name="Group 38"/>
          <p:cNvGrpSpPr/>
          <p:nvPr userDrawn="1"/>
        </p:nvGrpSpPr>
        <p:grpSpPr>
          <a:xfrm>
            <a:off x="2788478" y="3480530"/>
            <a:ext cx="3663810" cy="1188000"/>
            <a:chOff x="2788478" y="3404192"/>
            <a:chExt cx="3663810" cy="1188000"/>
          </a:xfrm>
        </p:grpSpPr>
        <p:sp>
          <p:nvSpPr>
            <p:cNvPr id="22" name="Oval 21"/>
            <p:cNvSpPr>
              <a:spLocks noChangeAspect="1"/>
            </p:cNvSpPr>
            <p:nvPr userDrawn="1"/>
          </p:nvSpPr>
          <p:spPr>
            <a:xfrm>
              <a:off x="5264288" y="3404192"/>
              <a:ext cx="1188000" cy="1188000"/>
            </a:xfrm>
            <a:prstGeom prst="ellipse">
              <a:avLst/>
            </a:prstGeom>
            <a:solidFill>
              <a:srgbClr val="CADC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tx1"/>
                  </a:solidFill>
                </a:rPr>
                <a:t>Jisc Light Grey</a:t>
              </a:r>
            </a:p>
            <a:p>
              <a:pPr algn="l"/>
              <a:r>
                <a:rPr lang="en-GB" sz="1050" dirty="0" smtClean="0">
                  <a:solidFill>
                    <a:schemeClr val="tx1"/>
                  </a:solidFill>
                </a:rPr>
                <a:t>R:202</a:t>
              </a:r>
            </a:p>
            <a:p>
              <a:pPr algn="l"/>
              <a:r>
                <a:rPr lang="en-GB" sz="1050" dirty="0" smtClean="0">
                  <a:solidFill>
                    <a:schemeClr val="tx1"/>
                  </a:solidFill>
                </a:rPr>
                <a:t>G:220</a:t>
              </a:r>
            </a:p>
            <a:p>
              <a:pPr algn="l"/>
              <a:r>
                <a:rPr lang="en-GB" sz="1050" dirty="0" smtClean="0">
                  <a:solidFill>
                    <a:schemeClr val="tx1"/>
                  </a:solidFill>
                </a:rPr>
                <a:t>B:240</a:t>
              </a:r>
            </a:p>
          </p:txBody>
        </p:sp>
        <p:sp>
          <p:nvSpPr>
            <p:cNvPr id="27" name="Oval 26"/>
            <p:cNvSpPr>
              <a:spLocks noChangeAspect="1"/>
            </p:cNvSpPr>
            <p:nvPr userDrawn="1"/>
          </p:nvSpPr>
          <p:spPr>
            <a:xfrm>
              <a:off x="2788478" y="3404192"/>
              <a:ext cx="1188000" cy="1188000"/>
            </a:xfrm>
            <a:prstGeom prst="ellipse">
              <a:avLst/>
            </a:prstGeom>
            <a:solidFill>
              <a:srgbClr val="9BA7B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Dark Grey</a:t>
              </a:r>
            </a:p>
            <a:p>
              <a:pPr algn="l"/>
              <a:r>
                <a:rPr lang="en-GB" sz="1050" dirty="0" smtClean="0">
                  <a:solidFill>
                    <a:schemeClr val="bg1"/>
                  </a:solidFill>
                </a:rPr>
                <a:t>R:155</a:t>
              </a:r>
            </a:p>
            <a:p>
              <a:pPr algn="l"/>
              <a:r>
                <a:rPr lang="en-GB" sz="1050" dirty="0" smtClean="0">
                  <a:solidFill>
                    <a:schemeClr val="bg1"/>
                  </a:solidFill>
                </a:rPr>
                <a:t>G:167</a:t>
              </a:r>
            </a:p>
            <a:p>
              <a:pPr algn="l"/>
              <a:r>
                <a:rPr lang="en-GB" sz="1050" dirty="0" smtClean="0">
                  <a:solidFill>
                    <a:schemeClr val="bg1"/>
                  </a:solidFill>
                </a:rPr>
                <a:t>B:176</a:t>
              </a:r>
            </a:p>
          </p:txBody>
        </p:sp>
        <p:sp>
          <p:nvSpPr>
            <p:cNvPr id="28" name="Oval 27"/>
            <p:cNvSpPr>
              <a:spLocks noChangeAspect="1"/>
            </p:cNvSpPr>
            <p:nvPr userDrawn="1"/>
          </p:nvSpPr>
          <p:spPr>
            <a:xfrm>
              <a:off x="4026383" y="3404192"/>
              <a:ext cx="1188000" cy="1188000"/>
            </a:xfrm>
            <a:prstGeom prst="ellipse">
              <a:avLst/>
            </a:prstGeom>
            <a:solidFill>
              <a:srgbClr val="B9C9D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tx1"/>
                  </a:solidFill>
                </a:rPr>
                <a:t>Jisc Dark Grey</a:t>
              </a:r>
            </a:p>
            <a:p>
              <a:pPr algn="l"/>
              <a:r>
                <a:rPr lang="en-GB" sz="1050" dirty="0" smtClean="0">
                  <a:solidFill>
                    <a:schemeClr val="tx1"/>
                  </a:solidFill>
                </a:rPr>
                <a:t>R:185</a:t>
              </a:r>
            </a:p>
            <a:p>
              <a:pPr algn="l"/>
              <a:r>
                <a:rPr lang="en-GB" sz="1050" dirty="0" smtClean="0">
                  <a:solidFill>
                    <a:schemeClr val="tx1"/>
                  </a:solidFill>
                </a:rPr>
                <a:t>G:201</a:t>
              </a:r>
            </a:p>
            <a:p>
              <a:pPr algn="l"/>
              <a:r>
                <a:rPr lang="en-GB" sz="1050" dirty="0" smtClean="0">
                  <a:solidFill>
                    <a:schemeClr val="tx1"/>
                  </a:solidFill>
                </a:rPr>
                <a:t>B:213</a:t>
              </a:r>
            </a:p>
          </p:txBody>
        </p:sp>
      </p:grpSp>
    </p:spTree>
    <p:extLst>
      <p:ext uri="{BB962C8B-B14F-4D97-AF65-F5344CB8AC3E}">
        <p14:creationId xmlns:p14="http://schemas.microsoft.com/office/powerpoint/2010/main" val="2990755769"/>
      </p:ext>
    </p:extLst>
  </p:cSld>
  <p:clrMap bg1="lt1" tx1="dk1" bg2="lt2" tx2="dk2" accent1="accent1" accent2="accent2" accent3="accent3" accent4="accent4" accent5="accent5" accent6="accent6" hlink="hlink" folHlink="folHlink"/>
  <p:sldLayoutIdLst>
    <p:sldLayoutId id="2147483699" r:id="rId1"/>
  </p:sldLayoutIdLst>
  <p:hf sldNum="0"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jiscdesignstudio.pbworks.com/w/page/40343419/Assessment-and-feedback-principles" TargetMode="External"/><Relationship Id="rId4" Type="http://schemas.openxmlformats.org/officeDocument/2006/relationships/hyperlink" Target="http://www.reap.ac.uk/TheoryPractice/Principles.asp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7FlmrJItumc&amp;index=2&amp;list=PLbKeiLya4JyDJ2soh2cTlSAdTquLp8Kr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youtube.com/watch?v=hnaPB15TlWU&amp;index=4&amp;list=PLbKeiLya4JyDJ2soh2cTlSAdTquLp8Kr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jisc.ac.uk/guides/transforming-assessment-and-feedback/lifecycl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bit.ly/1STmflx"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jisc.ac.uk/guides/transforming-assessment-and-feedback" TargetMode="External"/><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hyperlink" Target="http://repository.jisc.ac.uk/5983/1/JISCAFBaselineReportMay2012.pdf" TargetMode="Externa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noProof="0" smtClean="0"/>
              <a:t>18/11/2015</a:t>
            </a:r>
            <a:endParaRPr lang="en-GB" noProof="0" dirty="0"/>
          </a:p>
        </p:txBody>
      </p:sp>
      <p:sp>
        <p:nvSpPr>
          <p:cNvPr id="3" name="Title 2"/>
          <p:cNvSpPr>
            <a:spLocks noGrp="1"/>
          </p:cNvSpPr>
          <p:nvPr>
            <p:ph type="title"/>
          </p:nvPr>
        </p:nvSpPr>
        <p:spPr>
          <a:xfrm>
            <a:off x="1368425" y="3400425"/>
            <a:ext cx="6624638" cy="387798"/>
          </a:xfrm>
        </p:spPr>
        <p:txBody>
          <a:bodyPr/>
          <a:lstStyle/>
          <a:p>
            <a:r>
              <a:rPr lang="en-GB" dirty="0" smtClean="0"/>
              <a:t>Technology-enhanced assessment</a:t>
            </a:r>
            <a:endParaRPr lang="en-GB" dirty="0"/>
          </a:p>
        </p:txBody>
      </p:sp>
    </p:spTree>
    <p:extLst>
      <p:ext uri="{BB962C8B-B14F-4D97-AF65-F5344CB8AC3E}">
        <p14:creationId xmlns:p14="http://schemas.microsoft.com/office/powerpoint/2010/main" val="3826038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from challenge to change</a:t>
            </a:r>
            <a:endParaRPr lang="en-GB" dirty="0"/>
          </a:p>
        </p:txBody>
      </p:sp>
      <p:sp>
        <p:nvSpPr>
          <p:cNvPr id="3" name="Content Placeholder 2"/>
          <p:cNvSpPr>
            <a:spLocks noGrp="1"/>
          </p:cNvSpPr>
          <p:nvPr>
            <p:ph sz="quarter" idx="13"/>
          </p:nvPr>
        </p:nvSpPr>
        <p:spPr/>
        <p:txBody>
          <a:bodyPr/>
          <a:lstStyle/>
          <a:p>
            <a:r>
              <a:rPr lang="en-GB" b="1" dirty="0" smtClean="0">
                <a:solidFill>
                  <a:schemeClr val="accent1"/>
                </a:solidFill>
              </a:rPr>
              <a:t>Principle-led approaches to change</a:t>
            </a:r>
          </a:p>
          <a:p>
            <a:pPr lvl="1"/>
            <a:r>
              <a:rPr lang="en-GB" dirty="0" smtClean="0">
                <a:solidFill>
                  <a:schemeClr val="accent1"/>
                </a:solidFill>
              </a:rPr>
              <a:t>Moving to an ‘assessment </a:t>
            </a:r>
            <a:r>
              <a:rPr lang="en-GB" b="1" i="1" dirty="0" smtClean="0">
                <a:solidFill>
                  <a:schemeClr val="accent1"/>
                </a:solidFill>
              </a:rPr>
              <a:t>for</a:t>
            </a:r>
            <a:r>
              <a:rPr lang="en-GB" dirty="0" smtClean="0">
                <a:solidFill>
                  <a:schemeClr val="accent1"/>
                </a:solidFill>
              </a:rPr>
              <a:t> learning’ approach</a:t>
            </a:r>
          </a:p>
          <a:p>
            <a:r>
              <a:rPr lang="en-GB" b="1" dirty="0" smtClean="0"/>
              <a:t>The assessment and feedback lifecycle</a:t>
            </a:r>
          </a:p>
          <a:p>
            <a:pPr lvl="1"/>
            <a:r>
              <a:rPr lang="en-GB" dirty="0" smtClean="0"/>
              <a:t>Supporting the electronic management of assessment </a:t>
            </a:r>
            <a:endParaRPr lang="en-GB" dirty="0"/>
          </a:p>
        </p:txBody>
      </p:sp>
      <p:sp>
        <p:nvSpPr>
          <p:cNvPr id="4" name="Text Placeholder 3"/>
          <p:cNvSpPr>
            <a:spLocks noGrp="1"/>
          </p:cNvSpPr>
          <p:nvPr>
            <p:ph type="body" sz="quarter" idx="14"/>
          </p:nvPr>
        </p:nvSpPr>
        <p:spPr>
          <a:xfrm>
            <a:off x="215900" y="879475"/>
            <a:ext cx="8677276" cy="387798"/>
          </a:xfrm>
        </p:spPr>
        <p:txBody>
          <a:bodyPr/>
          <a:lstStyle/>
          <a:p>
            <a:r>
              <a:rPr lang="en-GB" b="0" dirty="0" smtClean="0"/>
              <a:t>Useful tools and approaches</a:t>
            </a:r>
            <a:endParaRPr lang="en-GB" b="0" dirty="0"/>
          </a:p>
        </p:txBody>
      </p:sp>
      <p:sp>
        <p:nvSpPr>
          <p:cNvPr id="5" name="Date Placeholder 4"/>
          <p:cNvSpPr>
            <a:spLocks noGrp="1"/>
          </p:cNvSpPr>
          <p:nvPr>
            <p:ph type="dt" sz="half" idx="15"/>
          </p:nvPr>
        </p:nvSpPr>
        <p:spPr>
          <a:xfrm>
            <a:off x="215901" y="4872778"/>
            <a:ext cx="719138" cy="162000"/>
          </a:xfrm>
        </p:spPr>
        <p:txBody>
          <a:bodyPr/>
          <a:lstStyle/>
          <a:p>
            <a:r>
              <a:rPr lang="en-US" noProof="0" smtClean="0"/>
              <a:t>18/11/2015</a:t>
            </a:r>
            <a:endParaRPr lang="en-GB" noProof="0" dirty="0"/>
          </a:p>
        </p:txBody>
      </p:sp>
      <p:sp>
        <p:nvSpPr>
          <p:cNvPr id="6" name="Footer Placeholder 5"/>
          <p:cNvSpPr>
            <a:spLocks noGrp="1"/>
          </p:cNvSpPr>
          <p:nvPr>
            <p:ph type="ftr" sz="quarter" idx="16"/>
          </p:nvPr>
        </p:nvSpPr>
        <p:spPr>
          <a:xfrm>
            <a:off x="935039" y="4872779"/>
            <a:ext cx="7273924" cy="162000"/>
          </a:xfrm>
        </p:spPr>
        <p:txBody>
          <a:bodyPr/>
          <a:lstStyle/>
          <a:p>
            <a:endParaRPr lang="en-GB" noProof="0" dirty="0"/>
          </a:p>
        </p:txBody>
      </p:sp>
    </p:spTree>
    <p:extLst>
      <p:ext uri="{BB962C8B-B14F-4D97-AF65-F5344CB8AC3E}">
        <p14:creationId xmlns:p14="http://schemas.microsoft.com/office/powerpoint/2010/main" val="215807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Rethinking assessment practices </a:t>
            </a:r>
            <a:endParaRPr lang="en-GB" dirty="0"/>
          </a:p>
        </p:txBody>
      </p:sp>
      <p:sp>
        <p:nvSpPr>
          <p:cNvPr id="10" name="Content Placeholder 9"/>
          <p:cNvSpPr>
            <a:spLocks noGrp="1"/>
          </p:cNvSpPr>
          <p:nvPr>
            <p:ph sz="quarter" idx="13"/>
          </p:nvPr>
        </p:nvSpPr>
        <p:spPr/>
        <p:txBody>
          <a:bodyPr/>
          <a:lstStyle/>
          <a:p>
            <a:r>
              <a:rPr lang="en-GB" sz="2000" dirty="0"/>
              <a:t>Evidence that </a:t>
            </a:r>
            <a:r>
              <a:rPr lang="en-GB" sz="2000" b="1" dirty="0"/>
              <a:t>assessment</a:t>
            </a:r>
            <a:r>
              <a:rPr lang="en-GB" sz="2000" dirty="0"/>
              <a:t>, rather than teaching, has a major influence on students’ learning</a:t>
            </a:r>
          </a:p>
          <a:p>
            <a:r>
              <a:rPr lang="en-GB" sz="2000" dirty="0"/>
              <a:t>Increasing consensus of the importance of developing </a:t>
            </a:r>
            <a:r>
              <a:rPr lang="en-GB" sz="2000" b="1" dirty="0"/>
              <a:t>judgement and self-regulation </a:t>
            </a:r>
            <a:r>
              <a:rPr lang="en-GB" sz="2000" dirty="0"/>
              <a:t>in learners as critical skills for life and employment</a:t>
            </a:r>
          </a:p>
          <a:p>
            <a:endParaRPr lang="en-GB" dirty="0"/>
          </a:p>
        </p:txBody>
      </p:sp>
      <p:sp>
        <p:nvSpPr>
          <p:cNvPr id="11" name="Content Placeholder 10"/>
          <p:cNvSpPr>
            <a:spLocks noGrp="1"/>
          </p:cNvSpPr>
          <p:nvPr>
            <p:ph sz="quarter" idx="14"/>
          </p:nvPr>
        </p:nvSpPr>
        <p:spPr/>
        <p:txBody>
          <a:bodyPr/>
          <a:lstStyle/>
          <a:p>
            <a:r>
              <a:rPr lang="en-GB" sz="2000" dirty="0"/>
              <a:t>But existing assessment practices often focus on the demonstration of knowledge and memory recall rather than the processes of learning</a:t>
            </a:r>
          </a:p>
          <a:p>
            <a:r>
              <a:rPr lang="en-GB" sz="2000" dirty="0"/>
              <a:t>So…… </a:t>
            </a:r>
            <a:r>
              <a:rPr lang="en-GB" sz="2000" b="1" dirty="0"/>
              <a:t>are we best preparing learners for a lifetime of learning and employment? </a:t>
            </a:r>
          </a:p>
          <a:p>
            <a:pPr marL="0" indent="0">
              <a:buNone/>
            </a:pPr>
            <a:endParaRPr lang="en-GB" dirty="0"/>
          </a:p>
        </p:txBody>
      </p:sp>
      <p:sp>
        <p:nvSpPr>
          <p:cNvPr id="7" name="Date Placeholder 6"/>
          <p:cNvSpPr>
            <a:spLocks noGrp="1"/>
          </p:cNvSpPr>
          <p:nvPr>
            <p:ph type="dt" sz="half" idx="15"/>
          </p:nvPr>
        </p:nvSpPr>
        <p:spPr/>
        <p:txBody>
          <a:bodyPr/>
          <a:lstStyle/>
          <a:p>
            <a:r>
              <a:rPr lang="en-US" noProof="0" smtClean="0"/>
              <a:t>18/11/2015</a:t>
            </a:r>
            <a:endParaRPr lang="en-GB" noProof="0" dirty="0"/>
          </a:p>
        </p:txBody>
      </p:sp>
      <p:sp>
        <p:nvSpPr>
          <p:cNvPr id="8" name="Footer Placeholder 7"/>
          <p:cNvSpPr>
            <a:spLocks noGrp="1"/>
          </p:cNvSpPr>
          <p:nvPr>
            <p:ph type="ftr" sz="quarter" idx="16"/>
          </p:nvPr>
        </p:nvSpPr>
        <p:spPr/>
        <p:txBody>
          <a:bodyPr/>
          <a:lstStyle/>
          <a:p>
            <a:endParaRPr lang="en-GB" noProof="0" dirty="0"/>
          </a:p>
        </p:txBody>
      </p:sp>
    </p:spTree>
    <p:extLst>
      <p:ext uri="{BB962C8B-B14F-4D97-AF65-F5344CB8AC3E}">
        <p14:creationId xmlns:p14="http://schemas.microsoft.com/office/powerpoint/2010/main" val="185217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694" y="-2381"/>
            <a:ext cx="7834407" cy="447675"/>
          </a:xfrm>
        </p:spPr>
        <p:txBody>
          <a:bodyPr/>
          <a:lstStyle/>
          <a:p>
            <a:r>
              <a:rPr lang="en-GB" dirty="0" smtClean="0"/>
              <a:t>A starting point for change: a principled approach</a:t>
            </a:r>
            <a:endParaRPr lang="en-GB" dirty="0"/>
          </a:p>
        </p:txBody>
      </p:sp>
      <p:sp>
        <p:nvSpPr>
          <p:cNvPr id="4" name="Content Placeholder 3"/>
          <p:cNvSpPr>
            <a:spLocks noGrp="1"/>
          </p:cNvSpPr>
          <p:nvPr>
            <p:ph sz="quarter" idx="14"/>
          </p:nvPr>
        </p:nvSpPr>
        <p:spPr/>
        <p:txBody>
          <a:bodyPr/>
          <a:lstStyle/>
          <a:p>
            <a:r>
              <a:rPr lang="en-GB" sz="2000" dirty="0"/>
              <a:t>Importance of defining the </a:t>
            </a:r>
            <a:r>
              <a:rPr lang="en-GB" sz="2000" i="1" dirty="0"/>
              <a:t>purpose </a:t>
            </a:r>
            <a:r>
              <a:rPr lang="en-GB" sz="2000" dirty="0"/>
              <a:t>of assessment and feedback </a:t>
            </a:r>
          </a:p>
          <a:p>
            <a:r>
              <a:rPr lang="en-GB" sz="2000" dirty="0"/>
              <a:t>Need to articulate that underpinning vision before embarking on change</a:t>
            </a:r>
          </a:p>
          <a:p>
            <a:r>
              <a:rPr lang="en-GB" sz="2000" dirty="0"/>
              <a:t>Principles are a good way to articulate and operationalise this</a:t>
            </a:r>
          </a:p>
          <a:p>
            <a:pPr lvl="1"/>
            <a:r>
              <a:rPr lang="en-GB" sz="2000" dirty="0"/>
              <a:t>Provide a synthesis of the research</a:t>
            </a:r>
          </a:p>
          <a:p>
            <a:pPr lvl="1"/>
            <a:r>
              <a:rPr lang="en-GB" sz="2000" dirty="0"/>
              <a:t>Action oriented</a:t>
            </a:r>
          </a:p>
          <a:p>
            <a:pPr lvl="1"/>
            <a:r>
              <a:rPr lang="en-GB" sz="2000" dirty="0"/>
              <a:t>Evaluation device</a:t>
            </a:r>
          </a:p>
          <a:p>
            <a:endParaRPr lang="en-GB" dirty="0"/>
          </a:p>
        </p:txBody>
      </p:sp>
      <p:sp>
        <p:nvSpPr>
          <p:cNvPr id="5" name="Date Placeholder 4"/>
          <p:cNvSpPr>
            <a:spLocks noGrp="1"/>
          </p:cNvSpPr>
          <p:nvPr>
            <p:ph type="dt" sz="half" idx="15"/>
          </p:nvPr>
        </p:nvSpPr>
        <p:spPr/>
        <p:txBody>
          <a:bodyPr/>
          <a:lstStyle/>
          <a:p>
            <a:r>
              <a:rPr lang="en-US" noProof="0" smtClean="0"/>
              <a:t>18/11/2015</a:t>
            </a:r>
            <a:endParaRPr lang="en-GB" noProof="0" dirty="0"/>
          </a:p>
        </p:txBody>
      </p:sp>
      <p:sp>
        <p:nvSpPr>
          <p:cNvPr id="6" name="Footer Placeholder 5"/>
          <p:cNvSpPr>
            <a:spLocks noGrp="1"/>
          </p:cNvSpPr>
          <p:nvPr>
            <p:ph type="ftr" sz="quarter" idx="16"/>
          </p:nvPr>
        </p:nvSpPr>
        <p:spPr/>
        <p:txBody>
          <a:bodyPr/>
          <a:lstStyle/>
          <a:p>
            <a:endParaRPr lang="en-GB" noProof="0"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72922" y="879475"/>
            <a:ext cx="2539580" cy="2539580"/>
          </a:xfrm>
          <a:prstGeom prst="rect">
            <a:avLst/>
          </a:prstGeom>
        </p:spPr>
      </p:pic>
      <p:sp>
        <p:nvSpPr>
          <p:cNvPr id="8" name="TextBox 7"/>
          <p:cNvSpPr txBox="1"/>
          <p:nvPr/>
        </p:nvSpPr>
        <p:spPr>
          <a:xfrm>
            <a:off x="215901" y="3614979"/>
            <a:ext cx="8712199" cy="1393065"/>
          </a:xfrm>
          <a:prstGeom prst="rect">
            <a:avLst/>
          </a:prstGeom>
          <a:noFill/>
        </p:spPr>
        <p:txBody>
          <a:bodyPr wrap="square" lIns="72000" tIns="36000" rIns="72000" bIns="36000" rtlCol="0" anchor="ctr" anchorCtr="0">
            <a:spAutoFit/>
          </a:bodyPr>
          <a:lstStyle/>
          <a:p>
            <a:r>
              <a:rPr lang="en-GB" sz="1800" b="1" dirty="0" smtClean="0"/>
              <a:t>Resources</a:t>
            </a:r>
          </a:p>
          <a:p>
            <a:r>
              <a:rPr lang="en-GB" sz="1600" b="1" dirty="0" smtClean="0"/>
              <a:t>Why </a:t>
            </a:r>
            <a:r>
              <a:rPr lang="en-GB" sz="1600" b="1" dirty="0"/>
              <a:t>principles?  </a:t>
            </a:r>
            <a:r>
              <a:rPr lang="en-GB" sz="1600" dirty="0">
                <a:hlinkClick r:id="rId4"/>
              </a:rPr>
              <a:t>http://www.reap.ac.uk/TheoryPractice/Principles.aspx</a:t>
            </a:r>
            <a:endParaRPr lang="en-GB" sz="1600" dirty="0"/>
          </a:p>
          <a:p>
            <a:r>
              <a:rPr lang="en-GB" sz="1600" b="1" dirty="0"/>
              <a:t>Overview of principles</a:t>
            </a:r>
            <a:r>
              <a:rPr lang="en-GB" sz="1600" dirty="0"/>
              <a:t>: </a:t>
            </a:r>
            <a:r>
              <a:rPr lang="en-GB" sz="1600" dirty="0">
                <a:hlinkClick r:id="rId5"/>
              </a:rPr>
              <a:t>http://jiscdesignstudio.pbworks.com/w/page/40343419/Assessment-and-feedback-principles</a:t>
            </a:r>
            <a:endParaRPr lang="en-GB" sz="1600" dirty="0"/>
          </a:p>
          <a:p>
            <a:pPr>
              <a:lnSpc>
                <a:spcPct val="99000"/>
              </a:lnSpc>
            </a:pPr>
            <a:endParaRPr lang="en-GB" sz="2000" dirty="0" err="1" smtClean="0"/>
          </a:p>
        </p:txBody>
      </p:sp>
      <p:sp>
        <p:nvSpPr>
          <p:cNvPr id="9" name="Date Placeholder 3"/>
          <p:cNvSpPr txBox="1">
            <a:spLocks/>
          </p:cNvSpPr>
          <p:nvPr/>
        </p:nvSpPr>
        <p:spPr>
          <a:xfrm>
            <a:off x="1973396" y="3503605"/>
            <a:ext cx="3347864" cy="169277"/>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smtClean="0"/>
              <a:t>CC BY 2.0 </a:t>
            </a:r>
            <a:r>
              <a:rPr lang="en-GB" sz="1100" dirty="0" err="1" smtClean="0"/>
              <a:t>Mind_scratch</a:t>
            </a:r>
            <a:endParaRPr lang="en-GB" sz="1100" dirty="0"/>
          </a:p>
        </p:txBody>
      </p:sp>
    </p:spTree>
    <p:extLst>
      <p:ext uri="{BB962C8B-B14F-4D97-AF65-F5344CB8AC3E}">
        <p14:creationId xmlns:p14="http://schemas.microsoft.com/office/powerpoint/2010/main" val="2718718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REAP principles</a:t>
            </a:r>
            <a:endParaRPr lang="en-GB" dirty="0"/>
          </a:p>
        </p:txBody>
      </p:sp>
      <p:sp>
        <p:nvSpPr>
          <p:cNvPr id="3" name="Content Placeholder 2"/>
          <p:cNvSpPr>
            <a:spLocks noGrp="1"/>
          </p:cNvSpPr>
          <p:nvPr>
            <p:ph sz="quarter" idx="13"/>
          </p:nvPr>
        </p:nvSpPr>
        <p:spPr>
          <a:xfrm>
            <a:off x="215902" y="1810871"/>
            <a:ext cx="8712198" cy="3192238"/>
          </a:xfrm>
        </p:spPr>
        <p:txBody>
          <a:bodyPr/>
          <a:lstStyle/>
          <a:p>
            <a:pPr lvl="1"/>
            <a:r>
              <a:rPr lang="en-GB" sz="1800" dirty="0" smtClean="0"/>
              <a:t>Clarify </a:t>
            </a:r>
            <a:r>
              <a:rPr lang="en-GB" sz="1800" dirty="0"/>
              <a:t>what good performance is (goals, criteria, standards)</a:t>
            </a:r>
          </a:p>
          <a:p>
            <a:pPr lvl="1"/>
            <a:r>
              <a:rPr lang="en-GB" sz="1800" dirty="0"/>
              <a:t>Facilitate the development of reflection and self-assessment in learning</a:t>
            </a:r>
          </a:p>
          <a:p>
            <a:pPr lvl="1"/>
            <a:r>
              <a:rPr lang="en-GB" sz="1800" dirty="0"/>
              <a:t>Deliver high quality feedback to students: that enables them to self-correct</a:t>
            </a:r>
          </a:p>
          <a:p>
            <a:pPr lvl="1"/>
            <a:r>
              <a:rPr lang="en-GB" sz="1800" dirty="0"/>
              <a:t>Encourage peer and student-teacher dialogue around learning</a:t>
            </a:r>
          </a:p>
          <a:p>
            <a:pPr lvl="1"/>
            <a:r>
              <a:rPr lang="en-GB" sz="1800" dirty="0"/>
              <a:t>Encourage positive motivational beliefs &amp; self esteem through assessment</a:t>
            </a:r>
          </a:p>
          <a:p>
            <a:pPr lvl="1"/>
            <a:r>
              <a:rPr lang="en-GB" sz="1800" dirty="0"/>
              <a:t>Provide opportunities to act on feedback</a:t>
            </a:r>
          </a:p>
          <a:p>
            <a:pPr lvl="1"/>
            <a:r>
              <a:rPr lang="en-GB" sz="1800" dirty="0"/>
              <a:t>Provide information to teachers that can be used to help shape their teaching (making learning visible</a:t>
            </a:r>
            <a:r>
              <a:rPr lang="en-GB" sz="1800" dirty="0" smtClean="0"/>
              <a:t>)</a:t>
            </a:r>
          </a:p>
          <a:p>
            <a:pPr marL="216000" lvl="1" indent="0">
              <a:buNone/>
            </a:pPr>
            <a:r>
              <a:rPr lang="en-GB" sz="1600" dirty="0"/>
              <a:t>Nicol and Macfarlane-Dick (2006)</a:t>
            </a:r>
          </a:p>
          <a:p>
            <a:pPr lvl="1"/>
            <a:endParaRPr lang="en-GB" sz="1800" dirty="0"/>
          </a:p>
          <a:p>
            <a:endParaRPr lang="en-GB" dirty="0"/>
          </a:p>
        </p:txBody>
      </p:sp>
      <p:sp>
        <p:nvSpPr>
          <p:cNvPr id="4" name="Text Placeholder 3"/>
          <p:cNvSpPr>
            <a:spLocks noGrp="1"/>
          </p:cNvSpPr>
          <p:nvPr>
            <p:ph type="body" sz="quarter" idx="14"/>
          </p:nvPr>
        </p:nvSpPr>
        <p:spPr>
          <a:xfrm>
            <a:off x="215900" y="879475"/>
            <a:ext cx="8677276" cy="775597"/>
          </a:xfrm>
        </p:spPr>
        <p:txBody>
          <a:bodyPr/>
          <a:lstStyle/>
          <a:p>
            <a:r>
              <a:rPr lang="en-GB" dirty="0"/>
              <a:t>G</a:t>
            </a:r>
            <a:r>
              <a:rPr lang="en-GB" dirty="0" smtClean="0"/>
              <a:t>ood assessment and feedback should: support the development of learner self-regulation</a:t>
            </a:r>
            <a:endParaRPr lang="en-GB" dirty="0"/>
          </a:p>
        </p:txBody>
      </p:sp>
      <p:sp>
        <p:nvSpPr>
          <p:cNvPr id="5" name="Date Placeholder 4"/>
          <p:cNvSpPr>
            <a:spLocks noGrp="1"/>
          </p:cNvSpPr>
          <p:nvPr>
            <p:ph type="dt" sz="half" idx="15"/>
          </p:nvPr>
        </p:nvSpPr>
        <p:spPr>
          <a:xfrm>
            <a:off x="215901" y="4872778"/>
            <a:ext cx="719138" cy="162000"/>
          </a:xfrm>
        </p:spPr>
        <p:txBody>
          <a:bodyPr/>
          <a:lstStyle/>
          <a:p>
            <a:r>
              <a:rPr lang="en-US" noProof="0" smtClean="0"/>
              <a:t>18/11/2015</a:t>
            </a:r>
            <a:endParaRPr lang="en-GB" noProof="0" dirty="0"/>
          </a:p>
        </p:txBody>
      </p:sp>
      <p:sp>
        <p:nvSpPr>
          <p:cNvPr id="6" name="Footer Placeholder 5"/>
          <p:cNvSpPr>
            <a:spLocks noGrp="1"/>
          </p:cNvSpPr>
          <p:nvPr>
            <p:ph type="ftr" sz="quarter" idx="16"/>
          </p:nvPr>
        </p:nvSpPr>
        <p:spPr>
          <a:xfrm>
            <a:off x="935039" y="4872779"/>
            <a:ext cx="7273924" cy="162000"/>
          </a:xfrm>
        </p:spPr>
        <p:txBody>
          <a:bodyPr/>
          <a:lstStyle/>
          <a:p>
            <a:endParaRPr lang="en-GB" noProof="0" dirty="0"/>
          </a:p>
        </p:txBody>
      </p:sp>
    </p:spTree>
    <p:extLst>
      <p:ext uri="{BB962C8B-B14F-4D97-AF65-F5344CB8AC3E}">
        <p14:creationId xmlns:p14="http://schemas.microsoft.com/office/powerpoint/2010/main" val="3807633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141" y="-2381"/>
            <a:ext cx="7439959" cy="447675"/>
          </a:xfrm>
        </p:spPr>
        <p:txBody>
          <a:bodyPr/>
          <a:lstStyle/>
          <a:p>
            <a:r>
              <a:rPr lang="en-GB" dirty="0" smtClean="0"/>
              <a:t>Putting principles into practice – Viewpoints </a:t>
            </a:r>
            <a:endParaRPr lang="en-GB" dirty="0"/>
          </a:p>
        </p:txBody>
      </p:sp>
      <p:sp>
        <p:nvSpPr>
          <p:cNvPr id="4" name="Date Placeholder 3"/>
          <p:cNvSpPr>
            <a:spLocks noGrp="1"/>
          </p:cNvSpPr>
          <p:nvPr>
            <p:ph type="dt" sz="half" idx="14"/>
          </p:nvPr>
        </p:nvSpPr>
        <p:spPr/>
        <p:txBody>
          <a:bodyPr/>
          <a:lstStyle/>
          <a:p>
            <a:r>
              <a:rPr lang="en-US" noProof="0" smtClean="0"/>
              <a:t>18/11/2015</a:t>
            </a:r>
            <a:endParaRPr lang="en-GB" noProof="0" dirty="0"/>
          </a:p>
        </p:txBody>
      </p:sp>
      <p:sp>
        <p:nvSpPr>
          <p:cNvPr id="5" name="Footer Placeholder 4"/>
          <p:cNvSpPr>
            <a:spLocks noGrp="1"/>
          </p:cNvSpPr>
          <p:nvPr>
            <p:ph type="ftr" sz="quarter" idx="15"/>
          </p:nvPr>
        </p:nvSpPr>
        <p:spPr/>
        <p:txBody>
          <a:bodyPr/>
          <a:lstStyle/>
          <a:p>
            <a:endParaRPr lang="en-GB" noProof="0" dirty="0"/>
          </a:p>
        </p:txBody>
      </p:sp>
      <p:pic>
        <p:nvPicPr>
          <p:cNvPr id="6" name="Picture 2" descr="http://image.slidesharecdn.com/assessmentandfeedbackcards-110322104617-phpapp02/95/assessment-and-feedback-printable-cards-9-728.jpg?cb=1300793276"/>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00682" y="879475"/>
            <a:ext cx="5342636" cy="385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4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141" y="-2381"/>
            <a:ext cx="7439959" cy="447675"/>
          </a:xfrm>
        </p:spPr>
        <p:txBody>
          <a:bodyPr/>
          <a:lstStyle/>
          <a:p>
            <a:r>
              <a:rPr lang="en-GB" dirty="0" smtClean="0"/>
              <a:t>Putting principles into practice – Viewpoints </a:t>
            </a:r>
            <a:endParaRPr lang="en-GB" dirty="0"/>
          </a:p>
        </p:txBody>
      </p:sp>
      <p:sp>
        <p:nvSpPr>
          <p:cNvPr id="4" name="Date Placeholder 3"/>
          <p:cNvSpPr>
            <a:spLocks noGrp="1"/>
          </p:cNvSpPr>
          <p:nvPr>
            <p:ph type="dt" sz="half" idx="14"/>
          </p:nvPr>
        </p:nvSpPr>
        <p:spPr/>
        <p:txBody>
          <a:bodyPr/>
          <a:lstStyle/>
          <a:p>
            <a:r>
              <a:rPr lang="en-US" noProof="0" smtClean="0"/>
              <a:t>18/11/2015</a:t>
            </a:r>
            <a:endParaRPr lang="en-GB" noProof="0" dirty="0"/>
          </a:p>
        </p:txBody>
      </p:sp>
      <p:sp>
        <p:nvSpPr>
          <p:cNvPr id="5" name="Footer Placeholder 4"/>
          <p:cNvSpPr>
            <a:spLocks noGrp="1"/>
          </p:cNvSpPr>
          <p:nvPr>
            <p:ph type="ftr" sz="quarter" idx="15"/>
          </p:nvPr>
        </p:nvSpPr>
        <p:spPr/>
        <p:txBody>
          <a:bodyPr/>
          <a:lstStyle/>
          <a:p>
            <a:endParaRPr lang="en-GB" noProof="0" dirty="0"/>
          </a:p>
        </p:txBody>
      </p:sp>
      <p:pic>
        <p:nvPicPr>
          <p:cNvPr id="6" name="Picture 2" descr="http://image.slidesharecdn.com/assessmentandfeedbackcards-110322104617-phpapp02/95/assessment-and-feedback-printable-cards-9-728.jpg?cb=1300793276"/>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00682" y="879475"/>
            <a:ext cx="5342636" cy="3852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900682" y="939126"/>
            <a:ext cx="5272202" cy="3733560"/>
          </a:xfrm>
          <a:prstGeom prst="rect">
            <a:avLst/>
          </a:prstGeom>
        </p:spPr>
      </p:pic>
    </p:spTree>
    <p:extLst>
      <p:ext uri="{BB962C8B-B14F-4D97-AF65-F5344CB8AC3E}">
        <p14:creationId xmlns:p14="http://schemas.microsoft.com/office/powerpoint/2010/main" val="398248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Putting principles into practice, QUB</a:t>
            </a:r>
            <a:endParaRPr lang="en-GB" dirty="0"/>
          </a:p>
        </p:txBody>
      </p:sp>
      <p:sp>
        <p:nvSpPr>
          <p:cNvPr id="4" name="Date Placeholder 3"/>
          <p:cNvSpPr>
            <a:spLocks noGrp="1"/>
          </p:cNvSpPr>
          <p:nvPr>
            <p:ph type="dt" sz="half" idx="14"/>
          </p:nvPr>
        </p:nvSpPr>
        <p:spPr/>
        <p:txBody>
          <a:bodyPr/>
          <a:lstStyle/>
          <a:p>
            <a:r>
              <a:rPr lang="en-US" noProof="0" smtClean="0"/>
              <a:t>18/11/2015</a:t>
            </a:r>
            <a:endParaRPr lang="en-GB" noProof="0" dirty="0"/>
          </a:p>
        </p:txBody>
      </p:sp>
      <p:sp>
        <p:nvSpPr>
          <p:cNvPr id="5" name="Footer Placeholder 4"/>
          <p:cNvSpPr>
            <a:spLocks noGrp="1"/>
          </p:cNvSpPr>
          <p:nvPr>
            <p:ph type="ftr" sz="quarter" idx="15"/>
          </p:nvPr>
        </p:nvSpPr>
        <p:spPr/>
        <p:txBody>
          <a:bodyPr/>
          <a:lstStyle/>
          <a:p>
            <a:endParaRPr lang="en-GB" noProof="0" dirty="0"/>
          </a:p>
        </p:txBody>
      </p:sp>
      <p:pic>
        <p:nvPicPr>
          <p:cNvPr id="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400512" y="879475"/>
            <a:ext cx="6342975"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15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Putting principles into practice, QUB</a:t>
            </a:r>
          </a:p>
        </p:txBody>
      </p:sp>
      <p:sp>
        <p:nvSpPr>
          <p:cNvPr id="5" name="Date Placeholder 4"/>
          <p:cNvSpPr>
            <a:spLocks noGrp="1"/>
          </p:cNvSpPr>
          <p:nvPr>
            <p:ph type="dt" sz="half" idx="14"/>
          </p:nvPr>
        </p:nvSpPr>
        <p:spPr/>
        <p:txBody>
          <a:bodyPr/>
          <a:lstStyle/>
          <a:p>
            <a:r>
              <a:rPr lang="en-US" noProof="0" smtClean="0"/>
              <a:t>18/11/2015</a:t>
            </a:r>
            <a:endParaRPr lang="en-GB" noProof="0" dirty="0"/>
          </a:p>
        </p:txBody>
      </p:sp>
      <p:sp>
        <p:nvSpPr>
          <p:cNvPr id="6" name="Footer Placeholder 5"/>
          <p:cNvSpPr>
            <a:spLocks noGrp="1"/>
          </p:cNvSpPr>
          <p:nvPr>
            <p:ph type="ftr" sz="quarter" idx="15"/>
          </p:nvPr>
        </p:nvSpPr>
        <p:spPr/>
        <p:txBody>
          <a:bodyPr/>
          <a:lstStyle/>
          <a:p>
            <a:endParaRPr lang="en-GB" noProof="0" dirty="0"/>
          </a:p>
        </p:txBody>
      </p:sp>
      <p:pic>
        <p:nvPicPr>
          <p:cNvPr id="9" name="Picture 2"/>
          <p:cNvPicPr>
            <a:picLocks noGrp="1" noChangeAspect="1" noChangeArrowheads="1"/>
          </p:cNvPicPr>
          <p:nvPr>
            <p:ph sz="quarter" idx="13"/>
          </p:nvPr>
        </p:nvPicPr>
        <p:blipFill>
          <a:blip r:embed="rId3"/>
          <a:srcRect l="18042" t="11803" r="16196" b="4725"/>
          <a:stretch>
            <a:fillRect/>
          </a:stretch>
        </p:blipFill>
        <p:spPr bwMode="auto">
          <a:xfrm>
            <a:off x="1755170" y="879475"/>
            <a:ext cx="5633659" cy="3852863"/>
          </a:xfrm>
          <a:prstGeom prst="rect">
            <a:avLst/>
          </a:prstGeom>
          <a:noFill/>
          <a:ln w="9525">
            <a:noFill/>
            <a:miter lim="800000"/>
            <a:headEnd/>
            <a:tailEnd/>
          </a:ln>
        </p:spPr>
      </p:pic>
    </p:spTree>
    <p:extLst>
      <p:ext uri="{BB962C8B-B14F-4D97-AF65-F5344CB8AC3E}">
        <p14:creationId xmlns:p14="http://schemas.microsoft.com/office/powerpoint/2010/main" val="201629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Aligning technology with principles</a:t>
            </a:r>
            <a:endParaRPr lang="en-GB" dirty="0"/>
          </a:p>
        </p:txBody>
      </p:sp>
      <p:sp>
        <p:nvSpPr>
          <p:cNvPr id="3" name="Content Placeholder 2"/>
          <p:cNvSpPr>
            <a:spLocks noGrp="1"/>
          </p:cNvSpPr>
          <p:nvPr>
            <p:ph sz="quarter" idx="13"/>
          </p:nvPr>
        </p:nvSpPr>
        <p:spPr/>
        <p:txBody>
          <a:bodyPr/>
          <a:lstStyle/>
          <a:p>
            <a:endParaRPr lang="en-GB" dirty="0"/>
          </a:p>
        </p:txBody>
      </p:sp>
      <p:sp>
        <p:nvSpPr>
          <p:cNvPr id="4" name="Text Placeholder 3"/>
          <p:cNvSpPr>
            <a:spLocks noGrp="1"/>
          </p:cNvSpPr>
          <p:nvPr>
            <p:ph type="body" sz="quarter" idx="14"/>
          </p:nvPr>
        </p:nvSpPr>
        <p:spPr/>
        <p:txBody>
          <a:bodyPr/>
          <a:lstStyle/>
          <a:p>
            <a:r>
              <a:rPr lang="en-GB" dirty="0" smtClean="0"/>
              <a:t>University of Exeter ‘Tech Trump’ cards</a:t>
            </a:r>
            <a:endParaRPr lang="en-GB" dirty="0"/>
          </a:p>
        </p:txBody>
      </p:sp>
      <p:sp>
        <p:nvSpPr>
          <p:cNvPr id="5" name="Date Placeholder 4"/>
          <p:cNvSpPr>
            <a:spLocks noGrp="1"/>
          </p:cNvSpPr>
          <p:nvPr>
            <p:ph type="dt" sz="half" idx="15"/>
          </p:nvPr>
        </p:nvSpPr>
        <p:spPr>
          <a:xfrm>
            <a:off x="215901" y="4872778"/>
            <a:ext cx="719138" cy="162000"/>
          </a:xfrm>
        </p:spPr>
        <p:txBody>
          <a:bodyPr/>
          <a:lstStyle/>
          <a:p>
            <a:r>
              <a:rPr lang="en-US" noProof="0" smtClean="0"/>
              <a:t>18/11/2015</a:t>
            </a:r>
            <a:endParaRPr lang="en-GB" noProof="0" dirty="0"/>
          </a:p>
        </p:txBody>
      </p:sp>
      <p:sp>
        <p:nvSpPr>
          <p:cNvPr id="6" name="Footer Placeholder 5"/>
          <p:cNvSpPr>
            <a:spLocks noGrp="1"/>
          </p:cNvSpPr>
          <p:nvPr>
            <p:ph type="ftr" sz="quarter" idx="16"/>
          </p:nvPr>
        </p:nvSpPr>
        <p:spPr>
          <a:xfrm>
            <a:off x="935039" y="4872779"/>
            <a:ext cx="7273924" cy="162000"/>
          </a:xfrm>
        </p:spPr>
        <p:txBody>
          <a:bodyPr/>
          <a:lstStyle/>
          <a:p>
            <a:endParaRPr lang="en-GB" noProof="0" dirty="0"/>
          </a:p>
        </p:txBody>
      </p:sp>
      <p:sp>
        <p:nvSpPr>
          <p:cNvPr id="9" name="Shape 360"/>
          <p:cNvSpPr/>
          <p:nvPr/>
        </p:nvSpPr>
        <p:spPr>
          <a:xfrm rot="-298046">
            <a:off x="1806775" y="1300064"/>
            <a:ext cx="1751280" cy="3353060"/>
          </a:xfrm>
          <a:prstGeom prst="rect">
            <a:avLst/>
          </a:prstGeom>
          <a:blipFill>
            <a:blip r:embed="rId3"/>
            <a:stretch>
              <a:fillRect/>
            </a:stretch>
          </a:blipFill>
          <a:ln>
            <a:noFill/>
          </a:ln>
        </p:spPr>
      </p:sp>
      <p:sp>
        <p:nvSpPr>
          <p:cNvPr id="10" name="Shape 364"/>
          <p:cNvSpPr/>
          <p:nvPr/>
        </p:nvSpPr>
        <p:spPr>
          <a:xfrm rot="-928085">
            <a:off x="3009795" y="1401503"/>
            <a:ext cx="1735262" cy="3337044"/>
          </a:xfrm>
          <a:prstGeom prst="rect">
            <a:avLst/>
          </a:prstGeom>
          <a:blipFill>
            <a:blip r:embed="rId4"/>
            <a:stretch>
              <a:fillRect/>
            </a:stretch>
          </a:blipFill>
          <a:ln>
            <a:noFill/>
          </a:ln>
        </p:spPr>
      </p:sp>
      <p:sp>
        <p:nvSpPr>
          <p:cNvPr id="14" name="Shape 362"/>
          <p:cNvSpPr/>
          <p:nvPr/>
        </p:nvSpPr>
        <p:spPr>
          <a:xfrm rot="265788">
            <a:off x="6206539" y="1135403"/>
            <a:ext cx="1735262" cy="3337043"/>
          </a:xfrm>
          <a:prstGeom prst="rect">
            <a:avLst/>
          </a:prstGeom>
          <a:blipFill>
            <a:blip r:embed="rId5"/>
            <a:stretch>
              <a:fillRect/>
            </a:stretch>
          </a:blipFill>
          <a:ln>
            <a:noFill/>
          </a:ln>
        </p:spPr>
      </p:sp>
      <p:sp>
        <p:nvSpPr>
          <p:cNvPr id="12" name="Shape 363"/>
          <p:cNvSpPr/>
          <p:nvPr/>
        </p:nvSpPr>
        <p:spPr>
          <a:xfrm rot="-347922">
            <a:off x="6877842" y="1456615"/>
            <a:ext cx="1735262" cy="3337042"/>
          </a:xfrm>
          <a:prstGeom prst="rect">
            <a:avLst/>
          </a:prstGeom>
          <a:blipFill>
            <a:blip r:embed="rId6"/>
            <a:stretch>
              <a:fillRect/>
            </a:stretch>
          </a:blipFill>
          <a:ln>
            <a:noFill/>
          </a:ln>
        </p:spPr>
      </p:sp>
    </p:spTree>
    <p:extLst>
      <p:ext uri="{BB962C8B-B14F-4D97-AF65-F5344CB8AC3E}">
        <p14:creationId xmlns:p14="http://schemas.microsoft.com/office/powerpoint/2010/main" val="4158755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in practice</a:t>
            </a:r>
            <a:endParaRPr lang="en-GB" dirty="0"/>
          </a:p>
        </p:txBody>
      </p:sp>
      <p:sp>
        <p:nvSpPr>
          <p:cNvPr id="7" name="Content Placeholder 6"/>
          <p:cNvSpPr>
            <a:spLocks noGrp="1"/>
          </p:cNvSpPr>
          <p:nvPr>
            <p:ph sz="quarter" idx="13"/>
          </p:nvPr>
        </p:nvSpPr>
        <p:spPr>
          <a:xfrm>
            <a:off x="215901" y="1651156"/>
            <a:ext cx="4103593" cy="3081181"/>
          </a:xfrm>
        </p:spPr>
        <p:txBody>
          <a:bodyPr/>
          <a:lstStyle/>
          <a:p>
            <a:pPr>
              <a:defRPr/>
            </a:pPr>
            <a:r>
              <a:rPr lang="en-GB" dirty="0">
                <a:cs typeface="Arial" charset="0"/>
              </a:rPr>
              <a:t>More formative </a:t>
            </a:r>
            <a:r>
              <a:rPr lang="en-GB" dirty="0" smtClean="0">
                <a:cs typeface="Arial" charset="0"/>
              </a:rPr>
              <a:t>opportunities</a:t>
            </a:r>
          </a:p>
          <a:p>
            <a:pPr>
              <a:defRPr/>
            </a:pPr>
            <a:r>
              <a:rPr lang="en-GB" dirty="0" smtClean="0">
                <a:cs typeface="Arial" charset="0"/>
              </a:rPr>
              <a:t>Feed forward</a:t>
            </a:r>
          </a:p>
          <a:p>
            <a:pPr>
              <a:defRPr/>
            </a:pPr>
            <a:r>
              <a:rPr lang="en-GB" dirty="0" err="1" smtClean="0">
                <a:cs typeface="Arial" charset="0"/>
              </a:rPr>
              <a:t>Ipsative</a:t>
            </a:r>
            <a:r>
              <a:rPr lang="en-GB" dirty="0" smtClean="0">
                <a:cs typeface="Arial" charset="0"/>
              </a:rPr>
              <a:t> approaches</a:t>
            </a:r>
          </a:p>
          <a:p>
            <a:pPr>
              <a:defRPr/>
            </a:pPr>
            <a:r>
              <a:rPr lang="en-GB" dirty="0">
                <a:cs typeface="Arial" charset="0"/>
              </a:rPr>
              <a:t>Access to feedback</a:t>
            </a:r>
          </a:p>
          <a:p>
            <a:pPr>
              <a:defRPr/>
            </a:pPr>
            <a:r>
              <a:rPr lang="en-GB" dirty="0" smtClean="0">
                <a:cs typeface="Arial" charset="0"/>
              </a:rPr>
              <a:t>Assessment scheduling</a:t>
            </a:r>
          </a:p>
          <a:p>
            <a:endParaRPr lang="en-GB" dirty="0"/>
          </a:p>
        </p:txBody>
      </p:sp>
      <p:sp>
        <p:nvSpPr>
          <p:cNvPr id="8" name="Text Placeholder 7"/>
          <p:cNvSpPr>
            <a:spLocks noGrp="1"/>
          </p:cNvSpPr>
          <p:nvPr>
            <p:ph type="body" sz="quarter" idx="14"/>
          </p:nvPr>
        </p:nvSpPr>
        <p:spPr/>
        <p:txBody>
          <a:bodyPr/>
          <a:lstStyle/>
          <a:p>
            <a:r>
              <a:rPr lang="en-GB" dirty="0" smtClean="0"/>
              <a:t>Supporting longitudinal development</a:t>
            </a:r>
            <a:endParaRPr lang="en-GB" dirty="0"/>
          </a:p>
        </p:txBody>
      </p:sp>
      <p:sp>
        <p:nvSpPr>
          <p:cNvPr id="9" name="Content Placeholder 8"/>
          <p:cNvSpPr>
            <a:spLocks noGrp="1"/>
          </p:cNvSpPr>
          <p:nvPr>
            <p:ph sz="quarter" idx="15"/>
          </p:nvPr>
        </p:nvSpPr>
        <p:spPr>
          <a:xfrm>
            <a:off x="4824450" y="1646918"/>
            <a:ext cx="4103650" cy="3085420"/>
          </a:xfrm>
        </p:spPr>
        <p:txBody>
          <a:bodyPr/>
          <a:lstStyle/>
          <a:p>
            <a:pPr>
              <a:defRPr/>
            </a:pPr>
            <a:r>
              <a:rPr lang="en-GB" dirty="0">
                <a:cs typeface="Arial" charset="0"/>
              </a:rPr>
              <a:t>Feedback is a ‘black </a:t>
            </a:r>
            <a:r>
              <a:rPr lang="en-GB" dirty="0" smtClean="0">
                <a:cs typeface="Arial" charset="0"/>
              </a:rPr>
              <a:t>box’</a:t>
            </a:r>
          </a:p>
          <a:p>
            <a:pPr>
              <a:defRPr/>
            </a:pPr>
            <a:r>
              <a:rPr lang="en-GB" dirty="0" smtClean="0">
                <a:cs typeface="Arial" charset="0"/>
              </a:rPr>
              <a:t>Teaching teams </a:t>
            </a:r>
            <a:r>
              <a:rPr lang="en-GB" dirty="0">
                <a:cs typeface="Arial" charset="0"/>
              </a:rPr>
              <a:t>don’t discuss </a:t>
            </a:r>
            <a:r>
              <a:rPr lang="en-GB" dirty="0" smtClean="0">
                <a:cs typeface="Arial" charset="0"/>
              </a:rPr>
              <a:t>feedback</a:t>
            </a:r>
          </a:p>
          <a:p>
            <a:pPr>
              <a:defRPr/>
            </a:pPr>
            <a:r>
              <a:rPr lang="en-GB" dirty="0" smtClean="0">
                <a:cs typeface="Arial" charset="0"/>
              </a:rPr>
              <a:t>Useful </a:t>
            </a:r>
            <a:r>
              <a:rPr lang="en-GB" dirty="0">
                <a:cs typeface="Arial" charset="0"/>
              </a:rPr>
              <a:t>analytical tools available</a:t>
            </a:r>
          </a:p>
          <a:p>
            <a:endParaRPr lang="en-GB" dirty="0"/>
          </a:p>
        </p:txBody>
      </p:sp>
      <p:sp>
        <p:nvSpPr>
          <p:cNvPr id="10" name="Text Placeholder 9"/>
          <p:cNvSpPr>
            <a:spLocks noGrp="1"/>
          </p:cNvSpPr>
          <p:nvPr>
            <p:ph type="body" sz="quarter" idx="16"/>
          </p:nvPr>
        </p:nvSpPr>
        <p:spPr/>
        <p:txBody>
          <a:bodyPr/>
          <a:lstStyle/>
          <a:p>
            <a:r>
              <a:rPr lang="en-GB" dirty="0" smtClean="0"/>
              <a:t>The role of feedback</a:t>
            </a:r>
            <a:endParaRPr lang="en-GB" dirty="0"/>
          </a:p>
        </p:txBody>
      </p:sp>
      <p:sp>
        <p:nvSpPr>
          <p:cNvPr id="5" name="Date Placeholder 4"/>
          <p:cNvSpPr>
            <a:spLocks noGrp="1"/>
          </p:cNvSpPr>
          <p:nvPr>
            <p:ph type="dt" sz="half" idx="17"/>
          </p:nvPr>
        </p:nvSpPr>
        <p:spPr/>
        <p:txBody>
          <a:bodyPr/>
          <a:lstStyle/>
          <a:p>
            <a:r>
              <a:rPr lang="en-US" noProof="0" smtClean="0"/>
              <a:t>18/11/2015</a:t>
            </a:r>
            <a:endParaRPr lang="en-GB" noProof="0" dirty="0"/>
          </a:p>
        </p:txBody>
      </p:sp>
      <p:sp>
        <p:nvSpPr>
          <p:cNvPr id="6" name="Footer Placeholder 5"/>
          <p:cNvSpPr>
            <a:spLocks noGrp="1"/>
          </p:cNvSpPr>
          <p:nvPr>
            <p:ph type="ftr" sz="quarter" idx="18"/>
          </p:nvPr>
        </p:nvSpPr>
        <p:spPr/>
        <p:txBody>
          <a:bodyPr/>
          <a:lstStyle/>
          <a:p>
            <a:endParaRPr lang="en-GB" noProof="0" dirty="0"/>
          </a:p>
        </p:txBody>
      </p:sp>
    </p:spTree>
    <p:extLst>
      <p:ext uri="{BB962C8B-B14F-4D97-AF65-F5344CB8AC3E}">
        <p14:creationId xmlns:p14="http://schemas.microsoft.com/office/powerpoint/2010/main" val="389569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4" name="Date Placeholder 3"/>
          <p:cNvSpPr>
            <a:spLocks noGrp="1"/>
          </p:cNvSpPr>
          <p:nvPr>
            <p:ph type="dt" sz="half" idx="14"/>
          </p:nvPr>
        </p:nvSpPr>
        <p:spPr/>
        <p:txBody>
          <a:bodyPr/>
          <a:lstStyle/>
          <a:p>
            <a:r>
              <a:rPr lang="en-US" noProof="0" smtClean="0"/>
              <a:t>18/11/2015</a:t>
            </a:r>
            <a:endParaRPr lang="en-GB" noProof="0" dirty="0"/>
          </a:p>
        </p:txBody>
      </p:sp>
      <p:sp>
        <p:nvSpPr>
          <p:cNvPr id="5" name="Footer Placeholder 4"/>
          <p:cNvSpPr>
            <a:spLocks noGrp="1"/>
          </p:cNvSpPr>
          <p:nvPr>
            <p:ph type="ftr" sz="quarter" idx="15"/>
          </p:nvPr>
        </p:nvSpPr>
        <p:spPr/>
        <p:txBody>
          <a:bodyPr/>
          <a:lstStyle/>
          <a:p>
            <a:endParaRPr lang="en-GB" noProof="0" dirty="0"/>
          </a:p>
        </p:txBody>
      </p:sp>
      <p:sp>
        <p:nvSpPr>
          <p:cNvPr id="3" name="Content Placeholder 2"/>
          <p:cNvSpPr>
            <a:spLocks noGrp="1"/>
          </p:cNvSpPr>
          <p:nvPr>
            <p:ph sz="quarter" idx="13"/>
          </p:nvPr>
        </p:nvSpPr>
        <p:spPr/>
        <p:txBody>
          <a:bodyPr/>
          <a:lstStyle/>
          <a:p>
            <a:pPr lvl="1"/>
            <a:endParaRPr lang="en-GB" sz="2400" dirty="0" smtClean="0"/>
          </a:p>
          <a:p>
            <a:pPr lvl="1"/>
            <a:r>
              <a:rPr lang="en-GB" sz="2400" dirty="0" smtClean="0"/>
              <a:t>Assessment </a:t>
            </a:r>
            <a:r>
              <a:rPr lang="en-GB" sz="2400" dirty="0"/>
              <a:t>and feedback challenges</a:t>
            </a:r>
          </a:p>
          <a:p>
            <a:pPr lvl="1"/>
            <a:r>
              <a:rPr lang="en-GB" sz="2400" dirty="0"/>
              <a:t>Technology enhanced practice, some examples</a:t>
            </a:r>
          </a:p>
          <a:p>
            <a:pPr lvl="1"/>
            <a:r>
              <a:rPr lang="en-GB" sz="2400" dirty="0"/>
              <a:t>From challenge to change</a:t>
            </a:r>
          </a:p>
          <a:p>
            <a:pPr lvl="1"/>
            <a:r>
              <a:rPr lang="en-GB" sz="2400" dirty="0"/>
              <a:t>Resources</a:t>
            </a:r>
          </a:p>
          <a:p>
            <a:pPr lvl="1"/>
            <a:endParaRPr lang="en-GB" sz="2400" dirty="0" smtClean="0"/>
          </a:p>
        </p:txBody>
      </p:sp>
    </p:spTree>
    <p:extLst>
      <p:ext uri="{BB962C8B-B14F-4D97-AF65-F5344CB8AC3E}">
        <p14:creationId xmlns:p14="http://schemas.microsoft.com/office/powerpoint/2010/main" val="3198670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in practice</a:t>
            </a:r>
            <a:endParaRPr lang="en-GB" dirty="0"/>
          </a:p>
        </p:txBody>
      </p:sp>
      <p:sp>
        <p:nvSpPr>
          <p:cNvPr id="7" name="Content Placeholder 6"/>
          <p:cNvSpPr>
            <a:spLocks noGrp="1"/>
          </p:cNvSpPr>
          <p:nvPr>
            <p:ph sz="quarter" idx="13"/>
          </p:nvPr>
        </p:nvSpPr>
        <p:spPr>
          <a:xfrm>
            <a:off x="215901" y="1651156"/>
            <a:ext cx="4103593" cy="3081181"/>
          </a:xfrm>
        </p:spPr>
        <p:txBody>
          <a:bodyPr/>
          <a:lstStyle/>
          <a:p>
            <a:endParaRPr lang="en-GB" dirty="0"/>
          </a:p>
        </p:txBody>
      </p:sp>
      <p:sp>
        <p:nvSpPr>
          <p:cNvPr id="8" name="Text Placeholder 7"/>
          <p:cNvSpPr>
            <a:spLocks noGrp="1"/>
          </p:cNvSpPr>
          <p:nvPr>
            <p:ph type="body" sz="quarter" idx="14"/>
          </p:nvPr>
        </p:nvSpPr>
        <p:spPr/>
        <p:txBody>
          <a:bodyPr/>
          <a:lstStyle/>
          <a:p>
            <a:r>
              <a:rPr lang="en-GB" dirty="0" smtClean="0"/>
              <a:t>Peer review</a:t>
            </a:r>
            <a:endParaRPr lang="en-GB" dirty="0"/>
          </a:p>
        </p:txBody>
      </p:sp>
      <p:sp>
        <p:nvSpPr>
          <p:cNvPr id="9" name="Content Placeholder 8"/>
          <p:cNvSpPr>
            <a:spLocks noGrp="1"/>
          </p:cNvSpPr>
          <p:nvPr>
            <p:ph sz="quarter" idx="15"/>
          </p:nvPr>
        </p:nvSpPr>
        <p:spPr>
          <a:xfrm>
            <a:off x="4824450" y="1646918"/>
            <a:ext cx="4103650" cy="3085420"/>
          </a:xfrm>
        </p:spPr>
        <p:txBody>
          <a:bodyPr/>
          <a:lstStyle/>
          <a:p>
            <a:pPr lvl="1"/>
            <a:r>
              <a:rPr lang="en-GB" dirty="0"/>
              <a:t>Most significant shift towards assessment </a:t>
            </a:r>
            <a:r>
              <a:rPr lang="en-GB" i="1" dirty="0"/>
              <a:t>for</a:t>
            </a:r>
            <a:r>
              <a:rPr lang="en-GB" dirty="0"/>
              <a:t> learning</a:t>
            </a:r>
          </a:p>
          <a:p>
            <a:pPr lvl="1"/>
            <a:r>
              <a:rPr lang="en-GB" dirty="0"/>
              <a:t>Students need to be convinced of benefits</a:t>
            </a:r>
          </a:p>
          <a:p>
            <a:pPr lvl="1"/>
            <a:r>
              <a:rPr lang="en-GB" dirty="0"/>
              <a:t>Open source tools e.g. </a:t>
            </a:r>
            <a:r>
              <a:rPr lang="en-GB" dirty="0" err="1"/>
              <a:t>Peerwise</a:t>
            </a:r>
            <a:endParaRPr lang="en-GB" dirty="0"/>
          </a:p>
          <a:p>
            <a:endParaRPr lang="en-GB" dirty="0"/>
          </a:p>
        </p:txBody>
      </p:sp>
      <p:sp>
        <p:nvSpPr>
          <p:cNvPr id="10" name="Text Placeholder 9"/>
          <p:cNvSpPr>
            <a:spLocks noGrp="1"/>
          </p:cNvSpPr>
          <p:nvPr>
            <p:ph type="body" sz="quarter" idx="16"/>
          </p:nvPr>
        </p:nvSpPr>
        <p:spPr/>
        <p:txBody>
          <a:bodyPr/>
          <a:lstStyle/>
          <a:p>
            <a:endParaRPr lang="en-GB" dirty="0"/>
          </a:p>
        </p:txBody>
      </p:sp>
      <p:sp>
        <p:nvSpPr>
          <p:cNvPr id="5" name="Date Placeholder 4"/>
          <p:cNvSpPr>
            <a:spLocks noGrp="1"/>
          </p:cNvSpPr>
          <p:nvPr>
            <p:ph type="dt" sz="half" idx="17"/>
          </p:nvPr>
        </p:nvSpPr>
        <p:spPr/>
        <p:txBody>
          <a:bodyPr/>
          <a:lstStyle/>
          <a:p>
            <a:r>
              <a:rPr lang="en-US" noProof="0" smtClean="0"/>
              <a:t>18/11/2015</a:t>
            </a:r>
            <a:endParaRPr lang="en-GB" noProof="0" dirty="0"/>
          </a:p>
        </p:txBody>
      </p:sp>
      <p:sp>
        <p:nvSpPr>
          <p:cNvPr id="6" name="Footer Placeholder 5"/>
          <p:cNvSpPr>
            <a:spLocks noGrp="1"/>
          </p:cNvSpPr>
          <p:nvPr>
            <p:ph type="ftr" sz="quarter" idx="18"/>
          </p:nvPr>
        </p:nvSpPr>
        <p:spPr/>
        <p:txBody>
          <a:bodyPr/>
          <a:lstStyle/>
          <a:p>
            <a:endParaRPr lang="en-GB" noProof="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39" y="1357416"/>
            <a:ext cx="2880320" cy="2880320"/>
          </a:xfrm>
          <a:prstGeom prst="rect">
            <a:avLst/>
          </a:prstGeom>
        </p:spPr>
      </p:pic>
    </p:spTree>
    <p:extLst>
      <p:ext uri="{BB962C8B-B14F-4D97-AF65-F5344CB8AC3E}">
        <p14:creationId xmlns:p14="http://schemas.microsoft.com/office/powerpoint/2010/main" val="3728485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775" y="-56168"/>
            <a:ext cx="6156325" cy="447675"/>
          </a:xfrm>
        </p:spPr>
        <p:txBody>
          <a:bodyPr/>
          <a:lstStyle/>
          <a:p>
            <a:r>
              <a:rPr lang="en-GB" dirty="0"/>
              <a:t>C</a:t>
            </a:r>
            <a:r>
              <a:rPr lang="en-GB" dirty="0" smtClean="0"/>
              <a:t>ase </a:t>
            </a:r>
            <a:r>
              <a:rPr lang="en-GB" dirty="0" smtClean="0"/>
              <a:t>studies</a:t>
            </a:r>
            <a:endParaRPr lang="en-GB" dirty="0"/>
          </a:p>
        </p:txBody>
      </p:sp>
      <p:sp>
        <p:nvSpPr>
          <p:cNvPr id="7" name="Content Placeholder 6"/>
          <p:cNvSpPr>
            <a:spLocks noGrp="1"/>
          </p:cNvSpPr>
          <p:nvPr>
            <p:ph sz="quarter" idx="13"/>
          </p:nvPr>
        </p:nvSpPr>
        <p:spPr/>
        <p:txBody>
          <a:bodyPr/>
          <a:lstStyle/>
          <a:p>
            <a:pPr marL="0" lvl="1" indent="0">
              <a:buNone/>
            </a:pPr>
            <a:endParaRPr lang="en-GB" sz="1800" dirty="0" smtClean="0"/>
          </a:p>
          <a:p>
            <a:pPr marL="0" lvl="1" indent="0">
              <a:buNone/>
            </a:pPr>
            <a:endParaRPr lang="en-GB" sz="1800" dirty="0" smtClean="0"/>
          </a:p>
        </p:txBody>
      </p:sp>
      <p:sp>
        <p:nvSpPr>
          <p:cNvPr id="9" name="Content Placeholder 8"/>
          <p:cNvSpPr>
            <a:spLocks noGrp="1"/>
          </p:cNvSpPr>
          <p:nvPr>
            <p:ph sz="quarter" idx="14"/>
          </p:nvPr>
        </p:nvSpPr>
        <p:spPr>
          <a:xfrm>
            <a:off x="431800" y="879475"/>
            <a:ext cx="4103686" cy="3852864"/>
          </a:xfrm>
        </p:spPr>
        <p:txBody>
          <a:bodyPr/>
          <a:lstStyle/>
          <a:p>
            <a:r>
              <a:rPr lang="en-GB" dirty="0" smtClean="0"/>
              <a:t>Students as partners</a:t>
            </a:r>
          </a:p>
          <a:p>
            <a:r>
              <a:rPr lang="en-GB" dirty="0" smtClean="0"/>
              <a:t>Enhancing employability skills</a:t>
            </a:r>
          </a:p>
          <a:p>
            <a:r>
              <a:rPr lang="en-GB" dirty="0" smtClean="0"/>
              <a:t>Embedding EMA</a:t>
            </a:r>
          </a:p>
          <a:p>
            <a:r>
              <a:rPr lang="en-GB" dirty="0" smtClean="0"/>
              <a:t>Using technology to promote feedback dialogue</a:t>
            </a:r>
          </a:p>
          <a:p>
            <a:r>
              <a:rPr lang="en-GB" dirty="0" smtClean="0"/>
              <a:t>Viewpoints as a catalyst for change</a:t>
            </a:r>
          </a:p>
          <a:p>
            <a:endParaRPr lang="en-GB" sz="1800" dirty="0" smtClean="0"/>
          </a:p>
          <a:p>
            <a:pPr marL="0" indent="0">
              <a:buNone/>
            </a:pPr>
            <a:endParaRPr lang="en-GB" dirty="0"/>
          </a:p>
          <a:p>
            <a:pPr marL="0" indent="0">
              <a:buNone/>
            </a:pPr>
            <a:endParaRPr lang="en-GB" dirty="0"/>
          </a:p>
          <a:p>
            <a:endParaRPr lang="en-GB" dirty="0"/>
          </a:p>
        </p:txBody>
      </p:sp>
      <p:sp>
        <p:nvSpPr>
          <p:cNvPr id="4" name="Date Placeholder 3"/>
          <p:cNvSpPr>
            <a:spLocks noGrp="1"/>
          </p:cNvSpPr>
          <p:nvPr>
            <p:ph type="dt" sz="half" idx="15"/>
          </p:nvPr>
        </p:nvSpPr>
        <p:spPr/>
        <p:txBody>
          <a:bodyPr/>
          <a:lstStyle/>
          <a:p>
            <a:r>
              <a:rPr lang="en-US" noProof="0" smtClean="0"/>
              <a:t>18/11/2015</a:t>
            </a:r>
            <a:endParaRPr lang="en-GB" noProof="0" dirty="0"/>
          </a:p>
        </p:txBody>
      </p:sp>
      <p:sp>
        <p:nvSpPr>
          <p:cNvPr id="5" name="Footer Placeholder 4"/>
          <p:cNvSpPr>
            <a:spLocks noGrp="1"/>
          </p:cNvSpPr>
          <p:nvPr>
            <p:ph type="ftr" sz="quarter" idx="16"/>
          </p:nvPr>
        </p:nvSpPr>
        <p:spPr/>
        <p:txBody>
          <a:bodyPr/>
          <a:lstStyle/>
          <a:p>
            <a:endParaRPr lang="en-GB" noProof="0" dirty="0"/>
          </a:p>
        </p:txBody>
      </p:sp>
      <p:sp>
        <p:nvSpPr>
          <p:cNvPr id="8" name="Text Placeholder 7"/>
          <p:cNvSpPr txBox="1">
            <a:spLocks/>
          </p:cNvSpPr>
          <p:nvPr/>
        </p:nvSpPr>
        <p:spPr>
          <a:xfrm>
            <a:off x="215900" y="879474"/>
            <a:ext cx="8677276" cy="720726"/>
          </a:xfrm>
          <a:prstGeom prst="rect">
            <a:avLst/>
          </a:prstGeom>
        </p:spPr>
        <p:txBody>
          <a:bodyPr vert="horz" wrap="square" lIns="0" tIns="0" rIns="0" bIns="0" rtlCol="0" anchor="t" anchorCtr="0">
            <a:noAutofit/>
          </a:bodyPr>
          <a:lstStyle>
            <a:defPPr>
              <a:defRPr lang="en-US"/>
            </a:defPPr>
            <a:lvl1pPr marL="0" algn="l" defTabSz="685800" rtl="0" eaLnBrk="1" latinLnBrk="0" hangingPunct="1">
              <a:defRPr sz="950" b="1" kern="1200">
                <a:solidFill>
                  <a:srgbClr val="9BA7A8"/>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sz="2400" dirty="0">
              <a:solidFill>
                <a:schemeClr val="tx1"/>
              </a:solidFill>
            </a:endParaRPr>
          </a:p>
        </p:txBody>
      </p:sp>
      <p:sp>
        <p:nvSpPr>
          <p:cNvPr id="3" name="Rectangle 2"/>
          <p:cNvSpPr/>
          <p:nvPr/>
        </p:nvSpPr>
        <p:spPr>
          <a:xfrm>
            <a:off x="1201271" y="3962400"/>
            <a:ext cx="7942730" cy="461665"/>
          </a:xfrm>
          <a:prstGeom prst="rect">
            <a:avLst/>
          </a:prstGeom>
        </p:spPr>
        <p:txBody>
          <a:bodyPr wrap="square">
            <a:spAutoFit/>
          </a:bodyPr>
          <a:lstStyle/>
          <a:p>
            <a:r>
              <a:rPr lang="en-GB" sz="2400" b="1" u="sng" dirty="0" smtClean="0">
                <a:solidFill>
                  <a:schemeClr val="accent1"/>
                </a:solidFill>
              </a:rPr>
              <a:t>bit.ly/</a:t>
            </a:r>
            <a:r>
              <a:rPr lang="en-GB" sz="2400" b="1" u="sng" dirty="0" err="1" smtClean="0">
                <a:solidFill>
                  <a:schemeClr val="accent1"/>
                </a:solidFill>
              </a:rPr>
              <a:t>jisc</a:t>
            </a:r>
            <a:r>
              <a:rPr lang="en-GB" sz="2400" b="1" u="sng" dirty="0" smtClean="0">
                <a:solidFill>
                  <a:schemeClr val="accent1"/>
                </a:solidFill>
              </a:rPr>
              <a:t>-assess</a:t>
            </a:r>
            <a:r>
              <a:rPr lang="en-GB" sz="2000" b="1" u="sng" dirty="0" smtClean="0"/>
              <a:t> </a:t>
            </a:r>
            <a:r>
              <a:rPr lang="en-GB" sz="2000" b="1" dirty="0" smtClean="0"/>
              <a:t> </a:t>
            </a:r>
            <a:endParaRPr lang="en-GB" sz="2000" b="1" dirty="0"/>
          </a:p>
        </p:txBody>
      </p:sp>
      <p:sp>
        <p:nvSpPr>
          <p:cNvPr id="10" name="TextBox 9"/>
          <p:cNvSpPr txBox="1"/>
          <p:nvPr/>
        </p:nvSpPr>
        <p:spPr>
          <a:xfrm>
            <a:off x="4867507" y="1388314"/>
            <a:ext cx="3944472" cy="1900768"/>
          </a:xfrm>
          <a:prstGeom prst="rect">
            <a:avLst/>
          </a:prstGeom>
          <a:noFill/>
        </p:spPr>
        <p:txBody>
          <a:bodyPr wrap="square" lIns="72000" tIns="36000" rIns="72000" bIns="36000" rtlCol="0" anchor="ctr" anchorCtr="0">
            <a:spAutoFit/>
          </a:bodyPr>
          <a:lstStyle/>
          <a:p>
            <a:pPr algn="ctr">
              <a:lnSpc>
                <a:spcPct val="99000"/>
              </a:lnSpc>
            </a:pPr>
            <a:r>
              <a:rPr lang="en-GB" sz="2400" dirty="0" smtClean="0"/>
              <a:t>Video case studies: </a:t>
            </a:r>
            <a:r>
              <a:rPr lang="en-GB" sz="2400" b="1" dirty="0" smtClean="0">
                <a:hlinkClick r:id="rId3"/>
              </a:rPr>
              <a:t>Reconceptualising feedback</a:t>
            </a:r>
            <a:endParaRPr lang="en-GB" sz="2400" b="1" dirty="0" smtClean="0"/>
          </a:p>
          <a:p>
            <a:pPr algn="ctr">
              <a:lnSpc>
                <a:spcPct val="99000"/>
              </a:lnSpc>
            </a:pPr>
            <a:r>
              <a:rPr lang="en-GB" sz="2400" dirty="0" smtClean="0"/>
              <a:t>and</a:t>
            </a:r>
            <a:endParaRPr lang="en-GB" sz="2400" dirty="0"/>
          </a:p>
          <a:p>
            <a:pPr algn="ctr">
              <a:lnSpc>
                <a:spcPct val="99000"/>
              </a:lnSpc>
            </a:pPr>
            <a:r>
              <a:rPr lang="en-GB" sz="2400" b="1" dirty="0" smtClean="0">
                <a:hlinkClick r:id="rId4"/>
              </a:rPr>
              <a:t>Embedding employability skills</a:t>
            </a:r>
            <a:endParaRPr lang="en-GB" sz="2400" b="1" dirty="0" smtClean="0"/>
          </a:p>
        </p:txBody>
      </p:sp>
    </p:spTree>
    <p:extLst>
      <p:ext uri="{BB962C8B-B14F-4D97-AF65-F5344CB8AC3E}">
        <p14:creationId xmlns:p14="http://schemas.microsoft.com/office/powerpoint/2010/main" val="3191731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from challenge to change</a:t>
            </a:r>
            <a:endParaRPr lang="en-GB" dirty="0"/>
          </a:p>
        </p:txBody>
      </p:sp>
      <p:sp>
        <p:nvSpPr>
          <p:cNvPr id="3" name="Content Placeholder 2"/>
          <p:cNvSpPr>
            <a:spLocks noGrp="1"/>
          </p:cNvSpPr>
          <p:nvPr>
            <p:ph sz="quarter" idx="13"/>
          </p:nvPr>
        </p:nvSpPr>
        <p:spPr/>
        <p:txBody>
          <a:bodyPr/>
          <a:lstStyle/>
          <a:p>
            <a:r>
              <a:rPr lang="en-GB" b="1" dirty="0" smtClean="0"/>
              <a:t>Principle-led approaches to change</a:t>
            </a:r>
          </a:p>
          <a:p>
            <a:pPr lvl="1"/>
            <a:r>
              <a:rPr lang="en-GB" dirty="0" smtClean="0"/>
              <a:t>Moving to an ‘assessment </a:t>
            </a:r>
            <a:r>
              <a:rPr lang="en-GB" b="1" i="1" dirty="0" smtClean="0"/>
              <a:t>for</a:t>
            </a:r>
            <a:r>
              <a:rPr lang="en-GB" dirty="0" smtClean="0"/>
              <a:t> learning’ approach</a:t>
            </a:r>
          </a:p>
          <a:p>
            <a:r>
              <a:rPr lang="en-GB" b="1" dirty="0" smtClean="0">
                <a:solidFill>
                  <a:schemeClr val="accent1"/>
                </a:solidFill>
              </a:rPr>
              <a:t>The assessment and feedback lifecycle</a:t>
            </a:r>
          </a:p>
          <a:p>
            <a:pPr lvl="1"/>
            <a:r>
              <a:rPr lang="en-GB" dirty="0" smtClean="0">
                <a:solidFill>
                  <a:schemeClr val="accent1"/>
                </a:solidFill>
              </a:rPr>
              <a:t>Supporting the electronic </a:t>
            </a:r>
            <a:r>
              <a:rPr lang="en-GB" b="1" dirty="0" smtClean="0">
                <a:solidFill>
                  <a:schemeClr val="accent1"/>
                </a:solidFill>
              </a:rPr>
              <a:t>management</a:t>
            </a:r>
            <a:r>
              <a:rPr lang="en-GB" dirty="0" smtClean="0">
                <a:solidFill>
                  <a:schemeClr val="accent1"/>
                </a:solidFill>
              </a:rPr>
              <a:t> of assessment </a:t>
            </a:r>
            <a:endParaRPr lang="en-GB" dirty="0">
              <a:solidFill>
                <a:schemeClr val="accent1"/>
              </a:solidFill>
            </a:endParaRPr>
          </a:p>
        </p:txBody>
      </p:sp>
      <p:sp>
        <p:nvSpPr>
          <p:cNvPr id="4" name="Text Placeholder 3"/>
          <p:cNvSpPr>
            <a:spLocks noGrp="1"/>
          </p:cNvSpPr>
          <p:nvPr>
            <p:ph type="body" sz="quarter" idx="14"/>
          </p:nvPr>
        </p:nvSpPr>
        <p:spPr>
          <a:xfrm>
            <a:off x="215900" y="879475"/>
            <a:ext cx="8677276" cy="387798"/>
          </a:xfrm>
        </p:spPr>
        <p:txBody>
          <a:bodyPr/>
          <a:lstStyle/>
          <a:p>
            <a:r>
              <a:rPr lang="en-GB" b="0" dirty="0" smtClean="0"/>
              <a:t>Useful tools and approaches</a:t>
            </a:r>
            <a:endParaRPr lang="en-GB" b="0" dirty="0"/>
          </a:p>
        </p:txBody>
      </p:sp>
      <p:sp>
        <p:nvSpPr>
          <p:cNvPr id="5" name="Date Placeholder 4"/>
          <p:cNvSpPr>
            <a:spLocks noGrp="1"/>
          </p:cNvSpPr>
          <p:nvPr>
            <p:ph type="dt" sz="half" idx="15"/>
          </p:nvPr>
        </p:nvSpPr>
        <p:spPr>
          <a:xfrm>
            <a:off x="215901" y="4872778"/>
            <a:ext cx="719138" cy="162000"/>
          </a:xfrm>
        </p:spPr>
        <p:txBody>
          <a:bodyPr/>
          <a:lstStyle/>
          <a:p>
            <a:r>
              <a:rPr lang="en-US" noProof="0" smtClean="0"/>
              <a:t>18/11/2015</a:t>
            </a:r>
            <a:endParaRPr lang="en-GB" noProof="0" dirty="0"/>
          </a:p>
        </p:txBody>
      </p:sp>
      <p:sp>
        <p:nvSpPr>
          <p:cNvPr id="6" name="Footer Placeholder 5"/>
          <p:cNvSpPr>
            <a:spLocks noGrp="1"/>
          </p:cNvSpPr>
          <p:nvPr>
            <p:ph type="ftr" sz="quarter" idx="16"/>
          </p:nvPr>
        </p:nvSpPr>
        <p:spPr>
          <a:xfrm>
            <a:off x="935039" y="4872779"/>
            <a:ext cx="7273924" cy="162000"/>
          </a:xfrm>
        </p:spPr>
        <p:txBody>
          <a:bodyPr/>
          <a:lstStyle/>
          <a:p>
            <a:endParaRPr lang="en-GB" noProof="0" dirty="0"/>
          </a:p>
        </p:txBody>
      </p:sp>
    </p:spTree>
    <p:extLst>
      <p:ext uri="{BB962C8B-B14F-4D97-AF65-F5344CB8AC3E}">
        <p14:creationId xmlns:p14="http://schemas.microsoft.com/office/powerpoint/2010/main" val="183439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EMA important?</a:t>
            </a:r>
            <a:endParaRPr lang="en-GB" dirty="0"/>
          </a:p>
        </p:txBody>
      </p:sp>
      <p:sp>
        <p:nvSpPr>
          <p:cNvPr id="3" name="Content Placeholder 2"/>
          <p:cNvSpPr>
            <a:spLocks noGrp="1"/>
          </p:cNvSpPr>
          <p:nvPr>
            <p:ph sz="quarter" idx="13"/>
          </p:nvPr>
        </p:nvSpPr>
        <p:spPr>
          <a:xfrm>
            <a:off x="431801" y="2026024"/>
            <a:ext cx="8712199" cy="3979303"/>
          </a:xfrm>
        </p:spPr>
        <p:txBody>
          <a:bodyPr/>
          <a:lstStyle/>
          <a:p>
            <a:pPr marL="269875" lvl="1" indent="-269875">
              <a:lnSpc>
                <a:spcPct val="100000"/>
              </a:lnSpc>
              <a:buFont typeface="Corbel" panose="020B0503020204020204" pitchFamily="34" charset="0"/>
              <a:buChar char="»"/>
            </a:pPr>
            <a:endParaRPr lang="en-GB" sz="2000" dirty="0" smtClean="0"/>
          </a:p>
          <a:p>
            <a:pPr marL="269875" lvl="1" indent="-269875">
              <a:lnSpc>
                <a:spcPct val="100000"/>
              </a:lnSpc>
              <a:buFont typeface="Corbel" panose="020B0503020204020204" pitchFamily="34" charset="0"/>
              <a:buChar char="»"/>
            </a:pPr>
            <a:r>
              <a:rPr lang="en-GB" sz="2000" dirty="0" smtClean="0"/>
              <a:t>Increased control and agency</a:t>
            </a:r>
          </a:p>
          <a:p>
            <a:pPr marL="269875" lvl="1" indent="-269875">
              <a:lnSpc>
                <a:spcPct val="100000"/>
              </a:lnSpc>
              <a:buFont typeface="Corbel" panose="020B0503020204020204" pitchFamily="34" charset="0"/>
              <a:buChar char="»"/>
            </a:pPr>
            <a:r>
              <a:rPr lang="en-GB" sz="2000" dirty="0" smtClean="0"/>
              <a:t>Reduced anxiety</a:t>
            </a:r>
          </a:p>
          <a:p>
            <a:pPr marL="269875" lvl="1" indent="-269875">
              <a:lnSpc>
                <a:spcPct val="100000"/>
              </a:lnSpc>
              <a:buFont typeface="Corbel" panose="020B0503020204020204" pitchFamily="34" charset="0"/>
              <a:buChar char="»"/>
            </a:pPr>
            <a:r>
              <a:rPr lang="en-GB" sz="2000" dirty="0" smtClean="0"/>
              <a:t>Improved privacy and security</a:t>
            </a:r>
          </a:p>
          <a:p>
            <a:pPr marL="269875" lvl="1" indent="-269875">
              <a:lnSpc>
                <a:spcPct val="100000"/>
              </a:lnSpc>
              <a:buFont typeface="Corbel" panose="020B0503020204020204" pitchFamily="34" charset="0"/>
              <a:buChar char="»"/>
            </a:pPr>
            <a:r>
              <a:rPr lang="en-GB" sz="2000" dirty="0" smtClean="0"/>
              <a:t>Increased efficiency and convenience</a:t>
            </a:r>
          </a:p>
          <a:p>
            <a:pPr marL="269875" lvl="1" indent="-269875">
              <a:lnSpc>
                <a:spcPct val="100000"/>
              </a:lnSpc>
              <a:buFont typeface="Corbel" panose="020B0503020204020204" pitchFamily="34" charset="0"/>
              <a:buChar char="»"/>
            </a:pPr>
            <a:r>
              <a:rPr lang="en-GB" sz="2000" dirty="0" smtClean="0"/>
              <a:t>Feedback which is clearer and easier to engage with, understand and store for later use</a:t>
            </a:r>
          </a:p>
          <a:p>
            <a:pPr marL="2743200" lvl="8" indent="0" algn="r">
              <a:buNone/>
            </a:pPr>
            <a:endParaRPr lang="en-GB" dirty="0"/>
          </a:p>
        </p:txBody>
      </p:sp>
      <p:sp>
        <p:nvSpPr>
          <p:cNvPr id="4" name="Date Placeholder 3"/>
          <p:cNvSpPr>
            <a:spLocks noGrp="1"/>
          </p:cNvSpPr>
          <p:nvPr>
            <p:ph type="dt" sz="half" idx="14"/>
          </p:nvPr>
        </p:nvSpPr>
        <p:spPr/>
        <p:txBody>
          <a:bodyPr/>
          <a:lstStyle/>
          <a:p>
            <a:r>
              <a:rPr lang="en-US" noProof="0" smtClean="0"/>
              <a:t>18/11/2015</a:t>
            </a:r>
            <a:endParaRPr lang="en-GB" noProof="0" dirty="0"/>
          </a:p>
        </p:txBody>
      </p:sp>
      <p:sp>
        <p:nvSpPr>
          <p:cNvPr id="6" name="TextBox 5"/>
          <p:cNvSpPr txBox="1"/>
          <p:nvPr/>
        </p:nvSpPr>
        <p:spPr>
          <a:xfrm>
            <a:off x="431800" y="576569"/>
            <a:ext cx="8712199" cy="1916285"/>
          </a:xfrm>
          <a:prstGeom prst="rect">
            <a:avLst/>
          </a:prstGeom>
          <a:noFill/>
        </p:spPr>
        <p:txBody>
          <a:bodyPr wrap="square" lIns="72000" tIns="36000" rIns="72000" bIns="36000" rtlCol="0" anchor="ctr" anchorCtr="0">
            <a:spAutoFit/>
          </a:bodyPr>
          <a:lstStyle/>
          <a:p>
            <a:r>
              <a:rPr lang="en-GB" sz="2000" i="1" dirty="0">
                <a:solidFill>
                  <a:schemeClr val="tx2"/>
                </a:solidFill>
              </a:rPr>
              <a:t>“Amongst students there is very strong evidence to suggest that not only is electronic assessment management their preference, but that those who come to appreciate its attendant benefits then begin to see electronic assessment as their entitlement.”</a:t>
            </a:r>
          </a:p>
          <a:p>
            <a:r>
              <a:rPr lang="en-GB" sz="2000" dirty="0">
                <a:solidFill>
                  <a:schemeClr val="tx2"/>
                </a:solidFill>
              </a:rPr>
              <a:t>EBEAM final report </a:t>
            </a:r>
          </a:p>
          <a:p>
            <a:pPr>
              <a:lnSpc>
                <a:spcPct val="99000"/>
              </a:lnSpc>
            </a:pPr>
            <a:endParaRPr lang="en-GB" sz="2000" dirty="0" smtClean="0"/>
          </a:p>
        </p:txBody>
      </p:sp>
      <p:pic>
        <p:nvPicPr>
          <p:cNvPr id="7" name="Picture 3"/>
          <p:cNvPicPr>
            <a:picLocks noChangeAspect="1" noChangeArrowheads="1"/>
          </p:cNvPicPr>
          <p:nvPr/>
        </p:nvPicPr>
        <p:blipFill rotWithShape="1">
          <a:blip r:embed="rId3"/>
          <a:srcRect l="68691" t="1623" r="1465" b="2617"/>
          <a:stretch/>
        </p:blipFill>
        <p:spPr bwMode="auto">
          <a:xfrm>
            <a:off x="6192886" y="1815378"/>
            <a:ext cx="2557414" cy="1967983"/>
          </a:xfrm>
          <a:prstGeom prst="rect">
            <a:avLst/>
          </a:prstGeom>
          <a:noFill/>
          <a:ln w="9525">
            <a:noFill/>
            <a:miter lim="800000"/>
            <a:headEnd/>
            <a:tailEnd/>
          </a:ln>
          <a:effectLst/>
        </p:spPr>
      </p:pic>
      <p:sp>
        <p:nvSpPr>
          <p:cNvPr id="8" name="Footer Placeholder 7"/>
          <p:cNvSpPr>
            <a:spLocks noGrp="1"/>
          </p:cNvSpPr>
          <p:nvPr>
            <p:ph type="ftr" sz="quarter" idx="15"/>
          </p:nvPr>
        </p:nvSpPr>
        <p:spPr/>
        <p:txBody>
          <a:bodyPr/>
          <a:lstStyle/>
          <a:p>
            <a:endParaRPr lang="en-GB" noProof="0" dirty="0"/>
          </a:p>
        </p:txBody>
      </p:sp>
    </p:spTree>
    <p:extLst>
      <p:ext uri="{BB962C8B-B14F-4D97-AF65-F5344CB8AC3E}">
        <p14:creationId xmlns:p14="http://schemas.microsoft.com/office/powerpoint/2010/main" val="2406952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The assessment and feedback lifecycle</a:t>
            </a:r>
            <a:endParaRPr lang="en-GB" dirty="0"/>
          </a:p>
        </p:txBody>
      </p:sp>
      <p:sp>
        <p:nvSpPr>
          <p:cNvPr id="9" name="Content Placeholder 8"/>
          <p:cNvSpPr>
            <a:spLocks noGrp="1"/>
          </p:cNvSpPr>
          <p:nvPr>
            <p:ph sz="quarter" idx="13"/>
          </p:nvPr>
        </p:nvSpPr>
        <p:spPr/>
        <p:txBody>
          <a:bodyPr/>
          <a:lstStyle/>
          <a:p>
            <a:pPr marL="0" indent="0">
              <a:buNone/>
            </a:pPr>
            <a:endParaRPr lang="en-GB" dirty="0"/>
          </a:p>
        </p:txBody>
      </p:sp>
      <p:sp>
        <p:nvSpPr>
          <p:cNvPr id="5" name="Date Placeholder 4"/>
          <p:cNvSpPr>
            <a:spLocks noGrp="1"/>
          </p:cNvSpPr>
          <p:nvPr>
            <p:ph type="dt" sz="half" idx="14"/>
          </p:nvPr>
        </p:nvSpPr>
        <p:spPr/>
        <p:txBody>
          <a:bodyPr/>
          <a:lstStyle/>
          <a:p>
            <a:r>
              <a:rPr lang="en-US" noProof="0" smtClean="0"/>
              <a:t>18/11/2015</a:t>
            </a:r>
            <a:endParaRPr lang="en-GB" noProof="0" dirty="0"/>
          </a:p>
        </p:txBody>
      </p:sp>
      <p:sp>
        <p:nvSpPr>
          <p:cNvPr id="6" name="Footer Placeholder 5"/>
          <p:cNvSpPr>
            <a:spLocks noGrp="1"/>
          </p:cNvSpPr>
          <p:nvPr>
            <p:ph type="ftr" sz="quarter" idx="15"/>
          </p:nvPr>
        </p:nvSpPr>
        <p:spPr/>
        <p:txBody>
          <a:bodyPr/>
          <a:lstStyle/>
          <a:p>
            <a:endParaRPr lang="en-GB" noProof="0" dirty="0"/>
          </a:p>
        </p:txBody>
      </p:sp>
      <p:pic>
        <p:nvPicPr>
          <p:cNvPr id="7" name="Picture 6" descr="Lifecycle Jisc brand crop.png"/>
          <p:cNvPicPr>
            <a:picLocks noChangeAspect="1"/>
          </p:cNvPicPr>
          <p:nvPr/>
        </p:nvPicPr>
        <p:blipFill rotWithShape="1">
          <a:blip r:embed="rId3" cstate="print"/>
          <a:srcRect t="3614"/>
          <a:stretch/>
        </p:blipFill>
        <p:spPr>
          <a:xfrm>
            <a:off x="544104" y="715617"/>
            <a:ext cx="8043303" cy="4016722"/>
          </a:xfrm>
          <a:prstGeom prst="rect">
            <a:avLst/>
          </a:prstGeom>
        </p:spPr>
      </p:pic>
    </p:spTree>
    <p:extLst>
      <p:ext uri="{BB962C8B-B14F-4D97-AF65-F5344CB8AC3E}">
        <p14:creationId xmlns:p14="http://schemas.microsoft.com/office/powerpoint/2010/main" val="185823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775" y="-56168"/>
            <a:ext cx="6156325" cy="447675"/>
          </a:xfrm>
        </p:spPr>
        <p:txBody>
          <a:bodyPr/>
          <a:lstStyle/>
          <a:p>
            <a:r>
              <a:rPr lang="en-GB" dirty="0"/>
              <a:t>C</a:t>
            </a:r>
            <a:r>
              <a:rPr lang="en-GB" dirty="0" smtClean="0"/>
              <a:t>ase </a:t>
            </a:r>
            <a:r>
              <a:rPr lang="en-GB" dirty="0" smtClean="0"/>
              <a:t>studies</a:t>
            </a:r>
            <a:endParaRPr lang="en-GB" dirty="0"/>
          </a:p>
        </p:txBody>
      </p:sp>
      <p:sp>
        <p:nvSpPr>
          <p:cNvPr id="7" name="Content Placeholder 6"/>
          <p:cNvSpPr>
            <a:spLocks noGrp="1"/>
          </p:cNvSpPr>
          <p:nvPr>
            <p:ph sz="quarter" idx="13"/>
          </p:nvPr>
        </p:nvSpPr>
        <p:spPr/>
        <p:txBody>
          <a:bodyPr/>
          <a:lstStyle/>
          <a:p>
            <a:pPr marL="269875" lvl="1" indent="-269875">
              <a:buFont typeface="Corbel" panose="020B0503020204020204" pitchFamily="34" charset="0"/>
              <a:buChar char="»"/>
            </a:pPr>
            <a:endParaRPr lang="en-GB" sz="1800" dirty="0" smtClean="0"/>
          </a:p>
          <a:p>
            <a:pPr marL="0" lvl="1" indent="0">
              <a:buNone/>
            </a:pPr>
            <a:endParaRPr lang="en-GB" sz="1800" dirty="0" smtClean="0"/>
          </a:p>
          <a:p>
            <a:pPr marL="269875" lvl="1" indent="-269875">
              <a:buFont typeface="Corbel" panose="020B0503020204020204" pitchFamily="34" charset="0"/>
              <a:buChar char="»"/>
            </a:pPr>
            <a:r>
              <a:rPr lang="en-GB" sz="1800" dirty="0"/>
              <a:t>Bedford College</a:t>
            </a:r>
          </a:p>
          <a:p>
            <a:pPr marL="269875" lvl="1" indent="-269875">
              <a:buFont typeface="Corbel" panose="020B0503020204020204" pitchFamily="34" charset="0"/>
              <a:buChar char="»"/>
            </a:pPr>
            <a:r>
              <a:rPr lang="en-GB" sz="1800" dirty="0"/>
              <a:t>Walsall College </a:t>
            </a:r>
            <a:endParaRPr lang="en-GB" sz="1800" dirty="0" smtClean="0"/>
          </a:p>
          <a:p>
            <a:pPr marL="269875" lvl="1" indent="-269875">
              <a:buFont typeface="Corbel" panose="020B0503020204020204" pitchFamily="34" charset="0"/>
              <a:buChar char="»"/>
            </a:pPr>
            <a:r>
              <a:rPr lang="en-GB" sz="1800" dirty="0" smtClean="0"/>
              <a:t>Queen’s </a:t>
            </a:r>
            <a:r>
              <a:rPr lang="en-GB" sz="1800" dirty="0"/>
              <a:t>University, </a:t>
            </a:r>
            <a:r>
              <a:rPr lang="en-GB" sz="1800" dirty="0" smtClean="0"/>
              <a:t>Belfast</a:t>
            </a:r>
            <a:endParaRPr lang="en-GB" sz="1800" dirty="0" smtClean="0"/>
          </a:p>
          <a:p>
            <a:pPr marL="269875" lvl="1" indent="-269875">
              <a:buFont typeface="Corbel" panose="020B0503020204020204" pitchFamily="34" charset="0"/>
              <a:buChar char="»"/>
            </a:pPr>
            <a:r>
              <a:rPr lang="en-GB" sz="1800" dirty="0"/>
              <a:t>Institute of Education (now part of UCL</a:t>
            </a:r>
            <a:r>
              <a:rPr lang="en-GB" sz="1800" dirty="0" smtClean="0"/>
              <a:t>)</a:t>
            </a:r>
            <a:endParaRPr lang="en-GB" sz="1800" dirty="0"/>
          </a:p>
          <a:p>
            <a:pPr marL="269875" lvl="1" indent="-269875">
              <a:buFont typeface="Corbel" panose="020B0503020204020204" pitchFamily="34" charset="0"/>
              <a:buChar char="»"/>
            </a:pPr>
            <a:r>
              <a:rPr lang="en-GB" sz="1800" dirty="0"/>
              <a:t>University of Hertfordshire</a:t>
            </a:r>
          </a:p>
          <a:p>
            <a:pPr marL="269875" lvl="1" indent="-269875">
              <a:buFont typeface="Corbel" panose="020B0503020204020204" pitchFamily="34" charset="0"/>
              <a:buChar char="»"/>
            </a:pPr>
            <a:r>
              <a:rPr lang="en-GB" sz="1800" dirty="0" err="1"/>
              <a:t>Keele</a:t>
            </a:r>
            <a:r>
              <a:rPr lang="en-GB" sz="1800" dirty="0"/>
              <a:t> University</a:t>
            </a:r>
          </a:p>
          <a:p>
            <a:pPr marL="269875" lvl="1" indent="-269875">
              <a:buFont typeface="Corbel" panose="020B0503020204020204" pitchFamily="34" charset="0"/>
              <a:buChar char="»"/>
            </a:pPr>
            <a:r>
              <a:rPr lang="en-GB" sz="1800" dirty="0"/>
              <a:t>Manchester Metropolitan </a:t>
            </a:r>
            <a:r>
              <a:rPr lang="en-GB" sz="1800" dirty="0" smtClean="0"/>
              <a:t>University</a:t>
            </a:r>
            <a:endParaRPr lang="en-GB" sz="1800" dirty="0"/>
          </a:p>
        </p:txBody>
      </p:sp>
      <p:sp>
        <p:nvSpPr>
          <p:cNvPr id="9" name="Content Placeholder 8"/>
          <p:cNvSpPr>
            <a:spLocks noGrp="1"/>
          </p:cNvSpPr>
          <p:nvPr>
            <p:ph sz="quarter" idx="14"/>
          </p:nvPr>
        </p:nvSpPr>
        <p:spPr/>
        <p:txBody>
          <a:bodyPr/>
          <a:lstStyle/>
          <a:p>
            <a:endParaRPr lang="en-GB" sz="1800" dirty="0" smtClean="0"/>
          </a:p>
          <a:p>
            <a:pPr marL="0" indent="0">
              <a:buNone/>
            </a:pPr>
            <a:endParaRPr lang="en-GB" dirty="0"/>
          </a:p>
          <a:p>
            <a:pPr marL="0" indent="0">
              <a:buNone/>
            </a:pPr>
            <a:endParaRPr lang="en-GB" dirty="0"/>
          </a:p>
          <a:p>
            <a:endParaRPr lang="en-GB" dirty="0"/>
          </a:p>
        </p:txBody>
      </p:sp>
      <p:sp>
        <p:nvSpPr>
          <p:cNvPr id="4" name="Date Placeholder 3"/>
          <p:cNvSpPr>
            <a:spLocks noGrp="1"/>
          </p:cNvSpPr>
          <p:nvPr>
            <p:ph type="dt" sz="half" idx="15"/>
          </p:nvPr>
        </p:nvSpPr>
        <p:spPr/>
        <p:txBody>
          <a:bodyPr/>
          <a:lstStyle/>
          <a:p>
            <a:r>
              <a:rPr lang="en-US" noProof="0" smtClean="0"/>
              <a:t>18/11/2015</a:t>
            </a:r>
            <a:endParaRPr lang="en-GB" noProof="0" dirty="0"/>
          </a:p>
        </p:txBody>
      </p:sp>
      <p:sp>
        <p:nvSpPr>
          <p:cNvPr id="5" name="Footer Placeholder 4"/>
          <p:cNvSpPr>
            <a:spLocks noGrp="1"/>
          </p:cNvSpPr>
          <p:nvPr>
            <p:ph type="ftr" sz="quarter" idx="16"/>
          </p:nvPr>
        </p:nvSpPr>
        <p:spPr/>
        <p:txBody>
          <a:bodyPr/>
          <a:lstStyle/>
          <a:p>
            <a:endParaRPr lang="en-GB" noProof="0" dirty="0"/>
          </a:p>
        </p:txBody>
      </p:sp>
      <p:sp>
        <p:nvSpPr>
          <p:cNvPr id="8" name="Text Placeholder 7"/>
          <p:cNvSpPr txBox="1">
            <a:spLocks/>
          </p:cNvSpPr>
          <p:nvPr/>
        </p:nvSpPr>
        <p:spPr>
          <a:xfrm>
            <a:off x="215900" y="879474"/>
            <a:ext cx="8677276" cy="720726"/>
          </a:xfrm>
          <a:prstGeom prst="rect">
            <a:avLst/>
          </a:prstGeom>
        </p:spPr>
        <p:txBody>
          <a:bodyPr vert="horz" wrap="square" lIns="0" tIns="0" rIns="0" bIns="0" rtlCol="0" anchor="t" anchorCtr="0">
            <a:noAutofit/>
          </a:bodyPr>
          <a:lstStyle>
            <a:defPPr>
              <a:defRPr lang="en-US"/>
            </a:defPPr>
            <a:lvl1pPr marL="0" algn="l" defTabSz="685800" rtl="0" eaLnBrk="1" latinLnBrk="0" hangingPunct="1">
              <a:defRPr sz="950" b="1" kern="1200">
                <a:solidFill>
                  <a:srgbClr val="9BA7A8"/>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400" dirty="0" smtClean="0">
                <a:solidFill>
                  <a:schemeClr val="tx1"/>
                </a:solidFill>
              </a:rPr>
              <a:t>EMA</a:t>
            </a:r>
            <a:endParaRPr lang="en-GB" sz="2400" dirty="0">
              <a:solidFill>
                <a:schemeClr val="tx1"/>
              </a:solidFill>
            </a:endParaRPr>
          </a:p>
        </p:txBody>
      </p:sp>
      <p:sp>
        <p:nvSpPr>
          <p:cNvPr id="3" name="Rectangle 2"/>
          <p:cNvSpPr/>
          <p:nvPr/>
        </p:nvSpPr>
        <p:spPr>
          <a:xfrm>
            <a:off x="1" y="4094672"/>
            <a:ext cx="9144000" cy="400110"/>
          </a:xfrm>
          <a:prstGeom prst="rect">
            <a:avLst/>
          </a:prstGeom>
        </p:spPr>
        <p:txBody>
          <a:bodyPr wrap="square">
            <a:spAutoFit/>
          </a:bodyPr>
          <a:lstStyle/>
          <a:p>
            <a:r>
              <a:rPr lang="en-GB" sz="2000" b="1" dirty="0">
                <a:hlinkClick r:id="rId3"/>
              </a:rPr>
              <a:t>https://www.jisc.ac.uk/guides/transforming-assessment-and-feedback/lifecycle</a:t>
            </a:r>
            <a:r>
              <a:rPr lang="en-GB" sz="2000" b="1" dirty="0" smtClean="0">
                <a:hlinkClick r:id="rId3"/>
              </a:rPr>
              <a:t>/</a:t>
            </a:r>
            <a:endParaRPr lang="en-GB" sz="2000" b="1" dirty="0" smtClean="0"/>
          </a:p>
        </p:txBody>
      </p:sp>
    </p:spTree>
    <p:extLst>
      <p:ext uri="{BB962C8B-B14F-4D97-AF65-F5344CB8AC3E}">
        <p14:creationId xmlns:p14="http://schemas.microsoft.com/office/powerpoint/2010/main" val="1043392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Walsall College</a:t>
            </a:r>
            <a:endParaRPr lang="en-GB" dirty="0"/>
          </a:p>
        </p:txBody>
      </p:sp>
      <p:sp>
        <p:nvSpPr>
          <p:cNvPr id="8" name="Content Placeholder 7"/>
          <p:cNvSpPr>
            <a:spLocks noGrp="1"/>
          </p:cNvSpPr>
          <p:nvPr>
            <p:ph sz="quarter" idx="13"/>
          </p:nvPr>
        </p:nvSpPr>
        <p:spPr/>
        <p:txBody>
          <a:bodyPr/>
          <a:lstStyle/>
          <a:p>
            <a:r>
              <a:rPr lang="en-GB" sz="1800" b="1" dirty="0"/>
              <a:t>Drivers:</a:t>
            </a:r>
          </a:p>
          <a:p>
            <a:pPr lvl="1"/>
            <a:r>
              <a:rPr lang="en-GB" sz="1800" dirty="0"/>
              <a:t>To address student passivity in relation to the assessment and feedback process</a:t>
            </a:r>
          </a:p>
          <a:p>
            <a:r>
              <a:rPr lang="en-GB" sz="1800" b="1" dirty="0"/>
              <a:t>Solution: </a:t>
            </a:r>
          </a:p>
          <a:p>
            <a:pPr lvl="1"/>
            <a:r>
              <a:rPr lang="en-GB" sz="1800" dirty="0"/>
              <a:t>Using an integrated suite of technologies to support the whole of its assessment and feedback lifecycle</a:t>
            </a:r>
          </a:p>
          <a:p>
            <a:endParaRPr lang="en-GB" dirty="0"/>
          </a:p>
        </p:txBody>
      </p:sp>
      <p:sp>
        <p:nvSpPr>
          <p:cNvPr id="9" name="Text Placeholder 8"/>
          <p:cNvSpPr>
            <a:spLocks noGrp="1"/>
          </p:cNvSpPr>
          <p:nvPr>
            <p:ph type="body" sz="quarter" idx="14"/>
          </p:nvPr>
        </p:nvSpPr>
        <p:spPr/>
        <p:txBody>
          <a:bodyPr/>
          <a:lstStyle/>
          <a:p>
            <a:r>
              <a:rPr lang="en-GB" dirty="0" smtClean="0"/>
              <a:t>End-to-end EMA:</a:t>
            </a:r>
            <a:endParaRPr lang="en-GB" dirty="0"/>
          </a:p>
        </p:txBody>
      </p:sp>
      <p:sp>
        <p:nvSpPr>
          <p:cNvPr id="10" name="Content Placeholder 9"/>
          <p:cNvSpPr>
            <a:spLocks noGrp="1"/>
          </p:cNvSpPr>
          <p:nvPr>
            <p:ph sz="quarter" idx="15"/>
          </p:nvPr>
        </p:nvSpPr>
        <p:spPr/>
        <p:txBody>
          <a:bodyPr/>
          <a:lstStyle/>
          <a:p>
            <a:pPr marL="449263" lvl="1" indent="-179388"/>
            <a:r>
              <a:rPr lang="en-GB" sz="2000" spc="-60" dirty="0"/>
              <a:t>Increased </a:t>
            </a:r>
            <a:r>
              <a:rPr lang="en-GB" sz="2000" b="1" spc="-60" dirty="0"/>
              <a:t>learner control</a:t>
            </a:r>
          </a:p>
          <a:p>
            <a:pPr marL="449263" lvl="1" indent="-179388"/>
            <a:r>
              <a:rPr lang="en-GB" sz="2000" spc="-60" dirty="0"/>
              <a:t>Rated </a:t>
            </a:r>
            <a:r>
              <a:rPr lang="en-GB" sz="2000" b="1" spc="-60" dirty="0"/>
              <a:t>‘outstanding’ </a:t>
            </a:r>
            <a:r>
              <a:rPr lang="en-GB" sz="2000" spc="-60" dirty="0"/>
              <a:t>by Ofsted and praised for the change in the learner voice</a:t>
            </a:r>
          </a:p>
          <a:p>
            <a:pPr marL="449263" lvl="1" indent="-179388"/>
            <a:r>
              <a:rPr lang="en-GB" sz="2000" spc="-60" dirty="0"/>
              <a:t>Enhanced </a:t>
            </a:r>
            <a:r>
              <a:rPr lang="en-GB" sz="2000" b="1" spc="-60" dirty="0"/>
              <a:t>quality of data</a:t>
            </a:r>
          </a:p>
          <a:p>
            <a:pPr marL="449263" lvl="1" indent="-179388"/>
            <a:r>
              <a:rPr lang="en-GB" sz="2000" spc="-60" dirty="0"/>
              <a:t>Enhanced </a:t>
            </a:r>
            <a:r>
              <a:rPr lang="en-GB" sz="2000" b="1" spc="-60" dirty="0"/>
              <a:t>feedback</a:t>
            </a:r>
          </a:p>
          <a:p>
            <a:pPr marL="449263" lvl="1" indent="-179388"/>
            <a:r>
              <a:rPr lang="en-GB" sz="2000" spc="-60" dirty="0"/>
              <a:t>Tens of thousands of hours of staff time saved</a:t>
            </a:r>
          </a:p>
          <a:p>
            <a:endParaRPr lang="en-GB" dirty="0"/>
          </a:p>
        </p:txBody>
      </p:sp>
      <p:sp>
        <p:nvSpPr>
          <p:cNvPr id="11" name="Text Placeholder 10"/>
          <p:cNvSpPr>
            <a:spLocks noGrp="1"/>
          </p:cNvSpPr>
          <p:nvPr>
            <p:ph type="body" sz="quarter" idx="16"/>
          </p:nvPr>
        </p:nvSpPr>
        <p:spPr/>
        <p:txBody>
          <a:bodyPr/>
          <a:lstStyle/>
          <a:p>
            <a:r>
              <a:rPr lang="en-GB" dirty="0" smtClean="0"/>
              <a:t>Benefits:</a:t>
            </a:r>
            <a:endParaRPr lang="en-GB" dirty="0"/>
          </a:p>
        </p:txBody>
      </p:sp>
      <p:sp>
        <p:nvSpPr>
          <p:cNvPr id="5" name="Date Placeholder 4"/>
          <p:cNvSpPr>
            <a:spLocks noGrp="1"/>
          </p:cNvSpPr>
          <p:nvPr>
            <p:ph type="dt" sz="half" idx="17"/>
          </p:nvPr>
        </p:nvSpPr>
        <p:spPr/>
        <p:txBody>
          <a:bodyPr/>
          <a:lstStyle/>
          <a:p>
            <a:r>
              <a:rPr lang="en-US" noProof="0" smtClean="0"/>
              <a:t>18/11/2015</a:t>
            </a:r>
            <a:endParaRPr lang="en-GB" noProof="0" dirty="0"/>
          </a:p>
        </p:txBody>
      </p:sp>
      <p:sp>
        <p:nvSpPr>
          <p:cNvPr id="6" name="Footer Placeholder 5"/>
          <p:cNvSpPr>
            <a:spLocks noGrp="1"/>
          </p:cNvSpPr>
          <p:nvPr>
            <p:ph type="ftr" sz="quarter" idx="18"/>
          </p:nvPr>
        </p:nvSpPr>
        <p:spPr/>
        <p:txBody>
          <a:bodyPr/>
          <a:lstStyle/>
          <a:p>
            <a:endParaRPr lang="en-GB" noProof="0" dirty="0"/>
          </a:p>
        </p:txBody>
      </p:sp>
    </p:spTree>
    <p:extLst>
      <p:ext uri="{BB962C8B-B14F-4D97-AF65-F5344CB8AC3E}">
        <p14:creationId xmlns:p14="http://schemas.microsoft.com/office/powerpoint/2010/main" val="4013381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Bedford College</a:t>
            </a:r>
            <a:endParaRPr lang="en-GB" dirty="0"/>
          </a:p>
        </p:txBody>
      </p:sp>
      <p:sp>
        <p:nvSpPr>
          <p:cNvPr id="8" name="Content Placeholder 7"/>
          <p:cNvSpPr>
            <a:spLocks noGrp="1"/>
          </p:cNvSpPr>
          <p:nvPr>
            <p:ph sz="quarter" idx="13"/>
          </p:nvPr>
        </p:nvSpPr>
        <p:spPr>
          <a:xfrm>
            <a:off x="215901" y="1384300"/>
            <a:ext cx="4445746" cy="3348038"/>
          </a:xfrm>
        </p:spPr>
        <p:txBody>
          <a:bodyPr/>
          <a:lstStyle/>
          <a:p>
            <a:r>
              <a:rPr lang="en-GB" sz="1800" b="1" dirty="0" smtClean="0"/>
              <a:t>Drivers:</a:t>
            </a:r>
            <a:endParaRPr lang="en-GB" sz="1800" dirty="0" smtClean="0"/>
          </a:p>
          <a:p>
            <a:pPr lvl="1"/>
            <a:r>
              <a:rPr lang="en-GB" sz="1800" dirty="0" smtClean="0"/>
              <a:t>Different processes for tracking student progress </a:t>
            </a:r>
          </a:p>
          <a:p>
            <a:pPr lvl="1"/>
            <a:r>
              <a:rPr lang="en-GB" sz="1800" dirty="0" smtClean="0"/>
              <a:t>Lack of transparency to students</a:t>
            </a:r>
          </a:p>
          <a:p>
            <a:pPr lvl="1"/>
            <a:r>
              <a:rPr lang="en-GB" sz="1800" dirty="0"/>
              <a:t>Technology </a:t>
            </a:r>
            <a:r>
              <a:rPr lang="en-GB" sz="1800" dirty="0" smtClean="0"/>
              <a:t>gap</a:t>
            </a:r>
            <a:endParaRPr lang="en-GB" sz="1800" dirty="0"/>
          </a:p>
          <a:p>
            <a:r>
              <a:rPr lang="en-GB" sz="1800" b="1" dirty="0" smtClean="0"/>
              <a:t>Solution</a:t>
            </a:r>
            <a:r>
              <a:rPr lang="en-GB" sz="1800" b="1" dirty="0"/>
              <a:t>: </a:t>
            </a:r>
            <a:r>
              <a:rPr lang="en-GB" sz="1800" b="1" dirty="0" smtClean="0"/>
              <a:t>Moodle Grade Tracker tool</a:t>
            </a:r>
          </a:p>
          <a:p>
            <a:pPr lvl="1"/>
            <a:r>
              <a:rPr lang="en-GB" sz="1800" dirty="0" smtClean="0"/>
              <a:t>Enables the tracking of progress against BTEC, C&amp;G, A/AS level in a single system integrated with Moodle</a:t>
            </a:r>
            <a:endParaRPr lang="en-GB" sz="1800" dirty="0"/>
          </a:p>
          <a:p>
            <a:endParaRPr lang="en-GB" dirty="0"/>
          </a:p>
        </p:txBody>
      </p:sp>
      <p:sp>
        <p:nvSpPr>
          <p:cNvPr id="9" name="Text Placeholder 8"/>
          <p:cNvSpPr>
            <a:spLocks noGrp="1"/>
          </p:cNvSpPr>
          <p:nvPr>
            <p:ph type="body" sz="quarter" idx="14"/>
          </p:nvPr>
        </p:nvSpPr>
        <p:spPr/>
        <p:txBody>
          <a:bodyPr/>
          <a:lstStyle/>
          <a:p>
            <a:r>
              <a:rPr lang="en-GB" dirty="0" smtClean="0"/>
              <a:t>Moodle </a:t>
            </a:r>
            <a:r>
              <a:rPr lang="en-GB" dirty="0" err="1" smtClean="0"/>
              <a:t>GradeTracker</a:t>
            </a:r>
            <a:r>
              <a:rPr lang="en-GB" dirty="0" smtClean="0"/>
              <a:t>:</a:t>
            </a:r>
            <a:endParaRPr lang="en-GB" dirty="0"/>
          </a:p>
        </p:txBody>
      </p:sp>
      <p:sp>
        <p:nvSpPr>
          <p:cNvPr id="10" name="Content Placeholder 9"/>
          <p:cNvSpPr>
            <a:spLocks noGrp="1"/>
          </p:cNvSpPr>
          <p:nvPr>
            <p:ph sz="quarter" idx="15"/>
          </p:nvPr>
        </p:nvSpPr>
        <p:spPr/>
        <p:txBody>
          <a:bodyPr/>
          <a:lstStyle/>
          <a:p>
            <a:pPr marL="449263" lvl="1" indent="-179388"/>
            <a:r>
              <a:rPr lang="en-GB" sz="2000" spc="-60" dirty="0" smtClean="0"/>
              <a:t>Increased </a:t>
            </a:r>
            <a:r>
              <a:rPr lang="en-GB" sz="2000" b="1" spc="-60" dirty="0" smtClean="0"/>
              <a:t>student satisfaction</a:t>
            </a:r>
          </a:p>
          <a:p>
            <a:pPr marL="449263" lvl="1" indent="-179388"/>
            <a:r>
              <a:rPr lang="en-GB" sz="2000" spc="-60" dirty="0" smtClean="0"/>
              <a:t>Favourable OFSTED view informed by student feedback</a:t>
            </a:r>
          </a:p>
          <a:p>
            <a:pPr marL="449263" lvl="1" indent="-179388"/>
            <a:r>
              <a:rPr lang="en-GB" sz="2000" spc="-60" dirty="0" smtClean="0"/>
              <a:t>Students have </a:t>
            </a:r>
            <a:r>
              <a:rPr lang="en-GB" sz="2000" b="1" spc="-60" dirty="0" smtClean="0"/>
              <a:t>greater awareness </a:t>
            </a:r>
            <a:r>
              <a:rPr lang="en-GB" sz="2000" spc="-60" dirty="0" smtClean="0"/>
              <a:t>of deadlines</a:t>
            </a:r>
          </a:p>
          <a:p>
            <a:pPr marL="449263" lvl="1" indent="-179388"/>
            <a:r>
              <a:rPr lang="en-GB" sz="2000" spc="-60" dirty="0" smtClean="0"/>
              <a:t>Enhances the </a:t>
            </a:r>
            <a:r>
              <a:rPr lang="en-GB" sz="2000" b="1" spc="-60" dirty="0" smtClean="0"/>
              <a:t>personal tutoring process </a:t>
            </a:r>
            <a:r>
              <a:rPr lang="en-GB" sz="2000" spc="-60" dirty="0" smtClean="0"/>
              <a:t>– students see what staff see</a:t>
            </a:r>
            <a:endParaRPr lang="en-GB" sz="2000" spc="-60" dirty="0"/>
          </a:p>
          <a:p>
            <a:endParaRPr lang="en-GB" dirty="0"/>
          </a:p>
        </p:txBody>
      </p:sp>
      <p:sp>
        <p:nvSpPr>
          <p:cNvPr id="11" name="Text Placeholder 10"/>
          <p:cNvSpPr>
            <a:spLocks noGrp="1"/>
          </p:cNvSpPr>
          <p:nvPr>
            <p:ph type="body" sz="quarter" idx="16"/>
          </p:nvPr>
        </p:nvSpPr>
        <p:spPr/>
        <p:txBody>
          <a:bodyPr/>
          <a:lstStyle/>
          <a:p>
            <a:r>
              <a:rPr lang="en-GB" spc="-60" dirty="0"/>
              <a:t>Benefits:</a:t>
            </a:r>
          </a:p>
          <a:p>
            <a:endParaRPr lang="en-GB" dirty="0"/>
          </a:p>
        </p:txBody>
      </p:sp>
      <p:sp>
        <p:nvSpPr>
          <p:cNvPr id="5" name="Date Placeholder 4"/>
          <p:cNvSpPr>
            <a:spLocks noGrp="1"/>
          </p:cNvSpPr>
          <p:nvPr>
            <p:ph type="dt" sz="half" idx="17"/>
          </p:nvPr>
        </p:nvSpPr>
        <p:spPr/>
        <p:txBody>
          <a:bodyPr/>
          <a:lstStyle/>
          <a:p>
            <a:r>
              <a:rPr lang="en-US" noProof="0" smtClean="0"/>
              <a:t>18/11/2015</a:t>
            </a:r>
            <a:endParaRPr lang="en-GB" noProof="0" dirty="0"/>
          </a:p>
        </p:txBody>
      </p:sp>
      <p:sp>
        <p:nvSpPr>
          <p:cNvPr id="6" name="Footer Placeholder 5"/>
          <p:cNvSpPr>
            <a:spLocks noGrp="1"/>
          </p:cNvSpPr>
          <p:nvPr>
            <p:ph type="ftr" sz="quarter" idx="18"/>
          </p:nvPr>
        </p:nvSpPr>
        <p:spPr/>
        <p:txBody>
          <a:bodyPr/>
          <a:lstStyle/>
          <a:p>
            <a:endParaRPr lang="en-GB" noProof="0" dirty="0"/>
          </a:p>
        </p:txBody>
      </p:sp>
    </p:spTree>
    <p:extLst>
      <p:ext uri="{BB962C8B-B14F-4D97-AF65-F5344CB8AC3E}">
        <p14:creationId xmlns:p14="http://schemas.microsoft.com/office/powerpoint/2010/main" val="1688343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sz="quarter" idx="13"/>
          </p:nvPr>
        </p:nvSpPr>
        <p:spPr/>
        <p:txBody>
          <a:bodyPr/>
          <a:lstStyle/>
          <a:p>
            <a:r>
              <a:rPr lang="en-GB" b="1" dirty="0"/>
              <a:t>Now available</a:t>
            </a:r>
          </a:p>
          <a:p>
            <a:pPr lvl="1"/>
            <a:r>
              <a:rPr lang="en-GB" sz="2400" dirty="0"/>
              <a:t>New online guide ‘Transforming assessment and feedback with technology’ now available</a:t>
            </a:r>
          </a:p>
          <a:p>
            <a:pPr marL="216000" lvl="1" indent="0">
              <a:buNone/>
            </a:pPr>
            <a:r>
              <a:rPr lang="en-GB" sz="2400" b="1" dirty="0" smtClean="0">
                <a:solidFill>
                  <a:schemeClr val="accent3"/>
                </a:solidFill>
              </a:rPr>
              <a:t>www.jisc.ac.uk/guides/transforming-assessment-and-feedback</a:t>
            </a:r>
            <a:endParaRPr lang="en-GB" sz="2400" b="1" dirty="0"/>
          </a:p>
          <a:p>
            <a:pPr lvl="1"/>
            <a:r>
              <a:rPr lang="en-GB" sz="2400" dirty="0" smtClean="0"/>
              <a:t>Please share your feedback </a:t>
            </a:r>
            <a:r>
              <a:rPr lang="en-GB" sz="2400" dirty="0"/>
              <a:t>- </a:t>
            </a:r>
            <a:r>
              <a:rPr lang="en-GB" sz="2400" b="1" dirty="0">
                <a:hlinkClick r:id="rId3"/>
              </a:rPr>
              <a:t>http://</a:t>
            </a:r>
            <a:r>
              <a:rPr lang="en-GB" sz="2400" b="1" dirty="0" smtClean="0">
                <a:hlinkClick r:id="rId3"/>
              </a:rPr>
              <a:t>bit.ly/1STmflx</a:t>
            </a:r>
            <a:r>
              <a:rPr lang="en-GB" sz="2400" b="1" dirty="0" smtClean="0"/>
              <a:t> </a:t>
            </a:r>
          </a:p>
          <a:p>
            <a:r>
              <a:rPr lang="en-GB" b="1" dirty="0" smtClean="0"/>
              <a:t>Coming </a:t>
            </a:r>
            <a:r>
              <a:rPr lang="en-GB" b="1" dirty="0"/>
              <a:t>soon – March 16 </a:t>
            </a:r>
          </a:p>
          <a:p>
            <a:pPr lvl="1"/>
            <a:r>
              <a:rPr lang="en-GB" sz="2400" dirty="0"/>
              <a:t>Further clarity on EMA processes and system specification</a:t>
            </a:r>
          </a:p>
          <a:p>
            <a:pPr lvl="1"/>
            <a:r>
              <a:rPr lang="en-GB" sz="2400" dirty="0"/>
              <a:t>An institutional self-assessment tool linking through to the guidance</a:t>
            </a:r>
          </a:p>
          <a:p>
            <a:endParaRPr lang="en-GB" dirty="0"/>
          </a:p>
        </p:txBody>
      </p:sp>
      <p:sp>
        <p:nvSpPr>
          <p:cNvPr id="5" name="Date Placeholder 4"/>
          <p:cNvSpPr>
            <a:spLocks noGrp="1"/>
          </p:cNvSpPr>
          <p:nvPr>
            <p:ph type="dt" sz="half" idx="14"/>
          </p:nvPr>
        </p:nvSpPr>
        <p:spPr/>
        <p:txBody>
          <a:bodyPr/>
          <a:lstStyle/>
          <a:p>
            <a:r>
              <a:rPr lang="en-US" noProof="0" smtClean="0"/>
              <a:t>18/11/2015</a:t>
            </a:r>
            <a:endParaRPr lang="en-GB" noProof="0" dirty="0"/>
          </a:p>
        </p:txBody>
      </p:sp>
      <p:sp>
        <p:nvSpPr>
          <p:cNvPr id="6" name="Footer Placeholder 5"/>
          <p:cNvSpPr>
            <a:spLocks noGrp="1"/>
          </p:cNvSpPr>
          <p:nvPr>
            <p:ph type="ftr" sz="quarter" idx="15"/>
          </p:nvPr>
        </p:nvSpPr>
        <p:spPr/>
        <p:txBody>
          <a:bodyPr/>
          <a:lstStyle/>
          <a:p>
            <a:endParaRPr lang="en-GB" noProof="0" dirty="0"/>
          </a:p>
        </p:txBody>
      </p:sp>
    </p:spTree>
    <p:extLst>
      <p:ext uri="{BB962C8B-B14F-4D97-AF65-F5344CB8AC3E}">
        <p14:creationId xmlns:p14="http://schemas.microsoft.com/office/powerpoint/2010/main" val="455043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out more</a:t>
            </a:r>
            <a:endParaRPr lang="en-GB" dirty="0"/>
          </a:p>
        </p:txBody>
      </p:sp>
      <p:sp>
        <p:nvSpPr>
          <p:cNvPr id="4" name="Date Placeholder 3"/>
          <p:cNvSpPr>
            <a:spLocks noGrp="1"/>
          </p:cNvSpPr>
          <p:nvPr>
            <p:ph type="dt" sz="half" idx="14"/>
          </p:nvPr>
        </p:nvSpPr>
        <p:spPr/>
        <p:txBody>
          <a:bodyPr/>
          <a:lstStyle/>
          <a:p>
            <a:r>
              <a:rPr lang="en-US" noProof="0" smtClean="0"/>
              <a:t>18/11/2015</a:t>
            </a:r>
            <a:endParaRPr lang="en-GB" noProof="0" dirty="0"/>
          </a:p>
        </p:txBody>
      </p:sp>
      <p:sp>
        <p:nvSpPr>
          <p:cNvPr id="5" name="Footer Placeholder 4"/>
          <p:cNvSpPr>
            <a:spLocks noGrp="1"/>
          </p:cNvSpPr>
          <p:nvPr>
            <p:ph type="ftr" sz="quarter" idx="15"/>
          </p:nvPr>
        </p:nvSpPr>
        <p:spPr/>
        <p:txBody>
          <a:bodyPr/>
          <a:lstStyle/>
          <a:p>
            <a:endParaRPr lang="en-GB" noProof="0" dirty="0"/>
          </a:p>
        </p:txBody>
      </p:sp>
      <p:sp>
        <p:nvSpPr>
          <p:cNvPr id="7" name="Content Placeholder 6"/>
          <p:cNvSpPr>
            <a:spLocks noGrp="1"/>
          </p:cNvSpPr>
          <p:nvPr>
            <p:ph sz="quarter" idx="13"/>
          </p:nvPr>
        </p:nvSpPr>
        <p:spPr>
          <a:xfrm>
            <a:off x="215901" y="897731"/>
            <a:ext cx="4831898" cy="3926604"/>
          </a:xfrm>
        </p:spPr>
        <p:txBody>
          <a:bodyPr/>
          <a:lstStyle/>
          <a:p>
            <a:pPr marL="269875" lvl="1" indent="-269875">
              <a:buFont typeface="Corbel" panose="020B0503020204020204" pitchFamily="34" charset="0"/>
              <a:buChar char="»"/>
            </a:pPr>
            <a:r>
              <a:rPr lang="en-GB" sz="1800" spc="-50" dirty="0" smtClean="0"/>
              <a:t>New guide</a:t>
            </a:r>
            <a:r>
              <a:rPr lang="en-GB" sz="1800" spc="-50" dirty="0"/>
              <a:t>: </a:t>
            </a:r>
            <a:r>
              <a:rPr lang="en-GB" sz="1800" b="1" spc="-50" dirty="0" smtClean="0">
                <a:hlinkClick r:id="rId3"/>
              </a:rPr>
              <a:t>www.jisc.ac.uk/guides/transforming-assessment-and-feedback</a:t>
            </a:r>
            <a:r>
              <a:rPr lang="en-GB" sz="1800" b="1" spc="-50" dirty="0" smtClean="0"/>
              <a:t> </a:t>
            </a:r>
          </a:p>
          <a:p>
            <a:pPr marL="269875" lvl="1" indent="-269875">
              <a:buFont typeface="Corbel" panose="020B0503020204020204" pitchFamily="34" charset="0"/>
              <a:buChar char="»"/>
            </a:pPr>
            <a:r>
              <a:rPr lang="en-GB" sz="1800" spc="-50" dirty="0"/>
              <a:t>G</a:t>
            </a:r>
            <a:r>
              <a:rPr lang="en-GB" sz="1800" spc="-50" dirty="0" smtClean="0"/>
              <a:t>uides</a:t>
            </a:r>
            <a:r>
              <a:rPr lang="en-GB" sz="1800" spc="-50" dirty="0"/>
              <a:t>, case studies, videos and other resources on assessment and feedback: </a:t>
            </a:r>
            <a:r>
              <a:rPr lang="en-GB" sz="1800" b="1" u="sng" spc="-50" dirty="0">
                <a:solidFill>
                  <a:srgbClr val="E85E12"/>
                </a:solidFill>
              </a:rPr>
              <a:t>bit.ly/</a:t>
            </a:r>
            <a:r>
              <a:rPr lang="en-GB" sz="1800" b="1" u="sng" spc="-50" dirty="0" err="1">
                <a:solidFill>
                  <a:srgbClr val="E85E12"/>
                </a:solidFill>
              </a:rPr>
              <a:t>jisc</a:t>
            </a:r>
            <a:r>
              <a:rPr lang="en-GB" sz="1800" b="1" u="sng" spc="-50" dirty="0">
                <a:solidFill>
                  <a:srgbClr val="E85E12"/>
                </a:solidFill>
              </a:rPr>
              <a:t>-assess</a:t>
            </a:r>
            <a:r>
              <a:rPr lang="en-GB" sz="1800" spc="-50" dirty="0"/>
              <a:t> </a:t>
            </a:r>
            <a:endParaRPr lang="en-GB" sz="1800" b="1" spc="-50" dirty="0" smtClean="0"/>
          </a:p>
          <a:p>
            <a:pPr marL="269875" lvl="1" indent="-269875">
              <a:buFont typeface="Corbel" panose="020B0503020204020204" pitchFamily="34" charset="0"/>
              <a:buChar char="»"/>
            </a:pPr>
            <a:r>
              <a:rPr lang="en-GB" sz="1800" spc="-50" dirty="0" smtClean="0"/>
              <a:t>Baseline review </a:t>
            </a:r>
            <a:r>
              <a:rPr lang="en-GB" sz="1800" b="1" spc="-50" dirty="0" smtClean="0">
                <a:hlinkClick r:id="rId4"/>
              </a:rPr>
              <a:t>http://repository.jisc.ac.uk/5983/1/JISCAFBaselineReportMay2012.pdf</a:t>
            </a:r>
            <a:r>
              <a:rPr lang="en-GB" sz="1800" b="1" spc="-50" dirty="0" smtClean="0"/>
              <a:t> </a:t>
            </a:r>
            <a:endParaRPr lang="en-GB" sz="1800" b="1" spc="-50" dirty="0"/>
          </a:p>
          <a:p>
            <a:pPr marL="269875" lvl="1" indent="-269875">
              <a:buFont typeface="Corbel" panose="020B0503020204020204" pitchFamily="34" charset="0"/>
              <a:buChar char="»"/>
            </a:pPr>
            <a:r>
              <a:rPr lang="en-GB" sz="1800" spc="-50" dirty="0"/>
              <a:t>Landscape report available from: </a:t>
            </a:r>
            <a:r>
              <a:rPr lang="en-GB" sz="1800" b="1" u="sng" spc="-50" dirty="0" smtClean="0">
                <a:solidFill>
                  <a:srgbClr val="E85E12"/>
                </a:solidFill>
              </a:rPr>
              <a:t>bit.ly/</a:t>
            </a:r>
            <a:r>
              <a:rPr lang="en-GB" sz="1800" b="1" u="sng" spc="-50" dirty="0" err="1" smtClean="0">
                <a:solidFill>
                  <a:srgbClr val="E85E12"/>
                </a:solidFill>
              </a:rPr>
              <a:t>jisc-ema</a:t>
            </a:r>
            <a:r>
              <a:rPr lang="en-GB" sz="1800" spc="-50" dirty="0" smtClean="0"/>
              <a:t>   </a:t>
            </a:r>
            <a:endParaRPr lang="en-GB" sz="1800" spc="-50" dirty="0"/>
          </a:p>
          <a:p>
            <a:pPr marL="269875" lvl="1" indent="-269875">
              <a:buFont typeface="Corbel" panose="020B0503020204020204" pitchFamily="34" charset="0"/>
              <a:buChar char="»"/>
            </a:pPr>
            <a:r>
              <a:rPr lang="en-GB" sz="1800" spc="-50" dirty="0"/>
              <a:t>Join the conversation on the blog: </a:t>
            </a:r>
            <a:r>
              <a:rPr lang="en-GB" sz="1800" b="1" u="sng" spc="-50" dirty="0" smtClean="0">
                <a:solidFill>
                  <a:srgbClr val="E85E12"/>
                </a:solidFill>
              </a:rPr>
              <a:t>ema.jiscinvolve.org</a:t>
            </a:r>
            <a:r>
              <a:rPr lang="en-GB" sz="1800" b="1" u="sng" spc="-50" dirty="0">
                <a:solidFill>
                  <a:srgbClr val="E85E12"/>
                </a:solidFill>
              </a:rPr>
              <a:t>/</a:t>
            </a:r>
          </a:p>
          <a:p>
            <a:pPr marL="269875" lvl="1" indent="-269875">
              <a:buFont typeface="Corbel" panose="020B0503020204020204" pitchFamily="34" charset="0"/>
              <a:buChar char="»"/>
            </a:pPr>
            <a:r>
              <a:rPr lang="en-GB" sz="1800" spc="-50" dirty="0"/>
              <a:t>and on twitter #</a:t>
            </a:r>
            <a:r>
              <a:rPr lang="en-GB" sz="1800" spc="-50" dirty="0" err="1"/>
              <a:t>jiscassess</a:t>
            </a:r>
            <a:endParaRPr lang="en-GB" sz="1800" spc="-50" dirty="0"/>
          </a:p>
          <a:p>
            <a:pPr marL="269875" lvl="1" indent="-269875">
              <a:buFont typeface="Corbel" panose="020B0503020204020204" pitchFamily="34" charset="0"/>
              <a:buChar char="»"/>
            </a:pPr>
            <a:r>
              <a:rPr lang="en-GB" sz="1800" spc="-50" dirty="0"/>
              <a:t>Join the mailing list: </a:t>
            </a:r>
            <a:br>
              <a:rPr lang="en-GB" sz="1800" spc="-50" dirty="0"/>
            </a:br>
            <a:r>
              <a:rPr lang="en-GB" sz="1800" b="1" u="sng" spc="-50" dirty="0">
                <a:solidFill>
                  <a:srgbClr val="E85E12"/>
                </a:solidFill>
              </a:rPr>
              <a:t>jiscmail.ac.uk/tech-enhanced-assessment </a:t>
            </a:r>
          </a:p>
        </p:txBody>
      </p:sp>
      <p:grpSp>
        <p:nvGrpSpPr>
          <p:cNvPr id="16" name="Group 15"/>
          <p:cNvGrpSpPr/>
          <p:nvPr/>
        </p:nvGrpSpPr>
        <p:grpSpPr>
          <a:xfrm>
            <a:off x="7164288" y="4375147"/>
            <a:ext cx="1832819" cy="449188"/>
            <a:chOff x="6899522" y="4362723"/>
            <a:chExt cx="2097585" cy="514077"/>
          </a:xfrm>
        </p:grpSpPr>
        <p:pic>
          <p:nvPicPr>
            <p:cNvPr id="10" name="Picture 7"/>
            <p:cNvPicPr>
              <a:picLocks noChangeAspect="1" noChangeArrowheads="1"/>
            </p:cNvPicPr>
            <p:nvPr/>
          </p:nvPicPr>
          <p:blipFill>
            <a:blip r:embed="rId5" cstate="print"/>
            <a:srcRect/>
            <a:stretch>
              <a:fillRect/>
            </a:stretch>
          </p:blipFill>
          <p:spPr bwMode="auto">
            <a:xfrm>
              <a:off x="6899522" y="4407919"/>
              <a:ext cx="388217" cy="380452"/>
            </a:xfrm>
            <a:prstGeom prst="rect">
              <a:avLst/>
            </a:prstGeom>
            <a:noFill/>
            <a:ln w="9525">
              <a:noFill/>
              <a:miter lim="800000"/>
              <a:headEnd/>
              <a:tailEnd/>
            </a:ln>
          </p:spPr>
        </p:pic>
        <p:pic>
          <p:nvPicPr>
            <p:cNvPr id="11" name="Picture 9"/>
            <p:cNvPicPr>
              <a:picLocks noChangeAspect="1" noChangeArrowheads="1"/>
            </p:cNvPicPr>
            <p:nvPr/>
          </p:nvPicPr>
          <p:blipFill>
            <a:blip r:embed="rId6" cstate="print"/>
            <a:srcRect/>
            <a:stretch>
              <a:fillRect/>
            </a:stretch>
          </p:blipFill>
          <p:spPr bwMode="auto">
            <a:xfrm>
              <a:off x="7375196" y="4410169"/>
              <a:ext cx="378203" cy="378203"/>
            </a:xfrm>
            <a:prstGeom prst="rect">
              <a:avLst/>
            </a:prstGeom>
            <a:noFill/>
            <a:ln w="9525">
              <a:noFill/>
              <a:miter lim="800000"/>
              <a:headEnd/>
              <a:tailEnd/>
            </a:ln>
          </p:spPr>
        </p:pic>
        <p:pic>
          <p:nvPicPr>
            <p:cNvPr id="12" name="Picture 10"/>
            <p:cNvPicPr>
              <a:picLocks noChangeAspect="1" noChangeArrowheads="1"/>
            </p:cNvPicPr>
            <p:nvPr/>
          </p:nvPicPr>
          <p:blipFill>
            <a:blip r:embed="rId7" cstate="print"/>
            <a:srcRect/>
            <a:stretch>
              <a:fillRect/>
            </a:stretch>
          </p:blipFill>
          <p:spPr bwMode="auto">
            <a:xfrm>
              <a:off x="8268361" y="4362723"/>
              <a:ext cx="728746" cy="514077"/>
            </a:xfrm>
            <a:prstGeom prst="rect">
              <a:avLst/>
            </a:prstGeom>
            <a:noFill/>
            <a:ln w="9525">
              <a:noFill/>
              <a:miter lim="800000"/>
              <a:headEnd/>
              <a:tailEnd/>
            </a:ln>
          </p:spPr>
        </p:pic>
        <p:pic>
          <p:nvPicPr>
            <p:cNvPr id="13" name="Picture 8"/>
            <p:cNvPicPr>
              <a:picLocks noChangeAspect="1" noChangeArrowheads="1"/>
            </p:cNvPicPr>
            <p:nvPr/>
          </p:nvPicPr>
          <p:blipFill>
            <a:blip r:embed="rId8" cstate="print"/>
            <a:srcRect/>
            <a:stretch>
              <a:fillRect/>
            </a:stretch>
          </p:blipFill>
          <p:spPr bwMode="auto">
            <a:xfrm>
              <a:off x="7833085" y="4424508"/>
              <a:ext cx="394124" cy="390508"/>
            </a:xfrm>
            <a:prstGeom prst="rect">
              <a:avLst/>
            </a:prstGeom>
            <a:noFill/>
            <a:ln w="9525">
              <a:noFill/>
              <a:miter lim="800000"/>
              <a:headEnd/>
              <a:tailEnd/>
            </a:ln>
          </p:spPr>
        </p:pic>
      </p:grpSp>
      <p:pic>
        <p:nvPicPr>
          <p:cNvPr id="14"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987" t="8923" r="6381" b="5222"/>
          <a:stretch/>
        </p:blipFill>
        <p:spPr bwMode="auto">
          <a:xfrm>
            <a:off x="6483573" y="873917"/>
            <a:ext cx="2523158" cy="1977611"/>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4240" t="12195" r="32637" b="109"/>
          <a:stretch/>
        </p:blipFill>
        <p:spPr bwMode="auto">
          <a:xfrm>
            <a:off x="5124216" y="1327388"/>
            <a:ext cx="1763811" cy="248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163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pc="-50" dirty="0" smtClean="0"/>
              <a:t>Background and context</a:t>
            </a:r>
            <a:endParaRPr lang="en-GB" spc="-50" dirty="0"/>
          </a:p>
        </p:txBody>
      </p:sp>
      <p:sp>
        <p:nvSpPr>
          <p:cNvPr id="7" name="Content Placeholder 6"/>
          <p:cNvSpPr>
            <a:spLocks noGrp="1"/>
          </p:cNvSpPr>
          <p:nvPr>
            <p:ph sz="quarter" idx="13"/>
          </p:nvPr>
        </p:nvSpPr>
        <p:spPr/>
        <p:txBody>
          <a:bodyPr/>
          <a:lstStyle/>
          <a:p>
            <a:pPr marL="269875" lvl="1" indent="-269875">
              <a:lnSpc>
                <a:spcPct val="100000"/>
              </a:lnSpc>
              <a:buFont typeface="Corbel" panose="020B0503020204020204" pitchFamily="34" charset="0"/>
              <a:buChar char="»"/>
            </a:pPr>
            <a:r>
              <a:rPr lang="en-GB" sz="2000" b="1" dirty="0" smtClean="0"/>
              <a:t>2011-2014: </a:t>
            </a:r>
            <a:r>
              <a:rPr lang="en-GB" sz="2000" dirty="0" smtClean="0"/>
              <a:t>A </a:t>
            </a:r>
            <a:r>
              <a:rPr lang="en-GB" sz="2000" dirty="0"/>
              <a:t>3 year programme exploring </a:t>
            </a:r>
            <a:endParaRPr lang="en-GB" sz="2000" dirty="0" smtClean="0"/>
          </a:p>
          <a:p>
            <a:pPr marL="0" lvl="1" indent="0">
              <a:lnSpc>
                <a:spcPct val="100000"/>
              </a:lnSpc>
              <a:buNone/>
            </a:pPr>
            <a:r>
              <a:rPr lang="en-GB" sz="2000" dirty="0" smtClean="0"/>
              <a:t>	technology-enhanced </a:t>
            </a:r>
            <a:r>
              <a:rPr lang="en-GB" sz="2000" dirty="0"/>
              <a:t>assessment and </a:t>
            </a:r>
            <a:endParaRPr lang="en-GB" sz="2000" dirty="0" smtClean="0"/>
          </a:p>
          <a:p>
            <a:pPr marL="0" lvl="1" indent="0">
              <a:lnSpc>
                <a:spcPct val="100000"/>
              </a:lnSpc>
              <a:buNone/>
            </a:pPr>
            <a:r>
              <a:rPr lang="en-GB" sz="2000" dirty="0" smtClean="0"/>
              <a:t>	feedback </a:t>
            </a:r>
            <a:endParaRPr lang="en-GB" sz="2000" dirty="0"/>
          </a:p>
          <a:p>
            <a:pPr marL="269875" lvl="1" indent="-269875">
              <a:lnSpc>
                <a:spcPct val="100000"/>
              </a:lnSpc>
              <a:buFont typeface="Corbel" panose="020B0503020204020204" pitchFamily="34" charset="0"/>
              <a:buChar char="»"/>
            </a:pPr>
            <a:r>
              <a:rPr lang="en-GB" sz="2000" b="1" dirty="0" smtClean="0"/>
              <a:t>2012</a:t>
            </a:r>
            <a:r>
              <a:rPr lang="en-GB" sz="2000" dirty="0" smtClean="0"/>
              <a:t>: Baseline </a:t>
            </a:r>
            <a:r>
              <a:rPr lang="en-GB" sz="2000" dirty="0"/>
              <a:t>reviews of the </a:t>
            </a:r>
            <a:r>
              <a:rPr lang="en-GB" sz="2000" dirty="0" smtClean="0"/>
              <a:t>institutional</a:t>
            </a:r>
          </a:p>
          <a:p>
            <a:pPr marL="0" lvl="1" indent="0">
              <a:lnSpc>
                <a:spcPct val="100000"/>
              </a:lnSpc>
              <a:buNone/>
            </a:pPr>
            <a:r>
              <a:rPr lang="en-GB" sz="2000" dirty="0"/>
              <a:t>	</a:t>
            </a:r>
            <a:r>
              <a:rPr lang="en-GB" sz="2000" dirty="0" smtClean="0"/>
              <a:t> </a:t>
            </a:r>
            <a:r>
              <a:rPr lang="en-GB" sz="2000" dirty="0"/>
              <a:t>landscape</a:t>
            </a:r>
          </a:p>
          <a:p>
            <a:pPr marL="269875" lvl="1" indent="-269875">
              <a:lnSpc>
                <a:spcPct val="100000"/>
              </a:lnSpc>
              <a:buFont typeface="Corbel" panose="020B0503020204020204" pitchFamily="34" charset="0"/>
              <a:buChar char="»"/>
            </a:pPr>
            <a:r>
              <a:rPr lang="en-GB" sz="2000" b="1" dirty="0" smtClean="0"/>
              <a:t>2013: </a:t>
            </a:r>
            <a:r>
              <a:rPr lang="en-GB" sz="2000" dirty="0" smtClean="0"/>
              <a:t>Case studies, videos and briefings</a:t>
            </a:r>
            <a:endParaRPr lang="en-GB" sz="2000" dirty="0"/>
          </a:p>
          <a:p>
            <a:pPr marL="53875" indent="-269875">
              <a:lnSpc>
                <a:spcPct val="100000"/>
              </a:lnSpc>
            </a:pPr>
            <a:r>
              <a:rPr lang="en-GB" sz="2000" b="1" dirty="0" smtClean="0"/>
              <a:t>2014</a:t>
            </a:r>
            <a:r>
              <a:rPr lang="en-GB" sz="2000" dirty="0" smtClean="0"/>
              <a:t>: EMA landscape review</a:t>
            </a:r>
          </a:p>
          <a:p>
            <a:pPr marL="53875" indent="-269875">
              <a:lnSpc>
                <a:spcPct val="100000"/>
              </a:lnSpc>
            </a:pPr>
            <a:r>
              <a:rPr lang="en-GB" sz="2000" b="1" dirty="0" smtClean="0"/>
              <a:t>2015: </a:t>
            </a:r>
            <a:r>
              <a:rPr lang="en-GB" sz="2000" dirty="0" smtClean="0"/>
              <a:t>FE and skills e-Assessment survey</a:t>
            </a:r>
          </a:p>
          <a:p>
            <a:pPr marL="269875" lvl="1" indent="-269875">
              <a:lnSpc>
                <a:spcPct val="100000"/>
              </a:lnSpc>
              <a:buFont typeface="Corbel" panose="020B0503020204020204" pitchFamily="34" charset="0"/>
              <a:buChar char="»"/>
            </a:pPr>
            <a:endParaRPr lang="en-GB" sz="1800" dirty="0"/>
          </a:p>
          <a:p>
            <a:pPr marL="0" indent="0">
              <a:lnSpc>
                <a:spcPct val="100000"/>
              </a:lnSpc>
              <a:buNone/>
            </a:pPr>
            <a:endParaRPr lang="en-GB" sz="2200" dirty="0"/>
          </a:p>
        </p:txBody>
      </p:sp>
      <p:sp>
        <p:nvSpPr>
          <p:cNvPr id="4" name="Date Placeholder 3"/>
          <p:cNvSpPr>
            <a:spLocks noGrp="1"/>
          </p:cNvSpPr>
          <p:nvPr>
            <p:ph type="dt" sz="half" idx="14"/>
          </p:nvPr>
        </p:nvSpPr>
        <p:spPr/>
        <p:txBody>
          <a:bodyPr/>
          <a:lstStyle/>
          <a:p>
            <a:r>
              <a:rPr lang="en-US" noProof="0" smtClean="0"/>
              <a:t>18/11/2015</a:t>
            </a:r>
            <a:endParaRPr lang="en-GB" noProof="0" dirty="0"/>
          </a:p>
        </p:txBody>
      </p:sp>
      <p:sp>
        <p:nvSpPr>
          <p:cNvPr id="5" name="Footer Placeholder 4"/>
          <p:cNvSpPr>
            <a:spLocks noGrp="1"/>
          </p:cNvSpPr>
          <p:nvPr>
            <p:ph type="ftr" sz="quarter" idx="15"/>
          </p:nvPr>
        </p:nvSpPr>
        <p:spPr/>
        <p:txBody>
          <a:bodyPr/>
          <a:lstStyle/>
          <a:p>
            <a:endParaRPr lang="en-GB" noProof="0" dirty="0"/>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4808" r="19822" b="6535"/>
          <a:stretch/>
        </p:blipFill>
        <p:spPr bwMode="auto">
          <a:xfrm>
            <a:off x="5953514" y="1384300"/>
            <a:ext cx="2939662" cy="30087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148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noProof="0" smtClean="0"/>
              <a:t>18/11/2015</a:t>
            </a:r>
            <a:endParaRPr lang="en-GB" noProof="0" dirty="0"/>
          </a:p>
        </p:txBody>
      </p:sp>
      <p:sp>
        <p:nvSpPr>
          <p:cNvPr id="3" name="Title 2"/>
          <p:cNvSpPr>
            <a:spLocks noGrp="1"/>
          </p:cNvSpPr>
          <p:nvPr>
            <p:ph type="title"/>
          </p:nvPr>
        </p:nvSpPr>
        <p:spPr>
          <a:xfrm>
            <a:off x="1368425" y="3400425"/>
            <a:ext cx="6624638" cy="387798"/>
          </a:xfrm>
        </p:spPr>
        <p:txBody>
          <a:bodyPr/>
          <a:lstStyle/>
          <a:p>
            <a:r>
              <a:rPr lang="en-GB" dirty="0" smtClean="0"/>
              <a:t>Any questions?</a:t>
            </a:r>
            <a:endParaRPr lang="en-GB" dirty="0"/>
          </a:p>
        </p:txBody>
      </p:sp>
    </p:spTree>
    <p:extLst>
      <p:ext uri="{BB962C8B-B14F-4D97-AF65-F5344CB8AC3E}">
        <p14:creationId xmlns:p14="http://schemas.microsoft.com/office/powerpoint/2010/main" val="3631016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Find out more…</a:t>
            </a:r>
          </a:p>
        </p:txBody>
      </p:sp>
      <p:sp>
        <p:nvSpPr>
          <p:cNvPr id="9" name="Text Placeholder 8"/>
          <p:cNvSpPr>
            <a:spLocks noGrp="1"/>
          </p:cNvSpPr>
          <p:nvPr>
            <p:ph type="body" sz="quarter" idx="14"/>
          </p:nvPr>
        </p:nvSpPr>
        <p:spPr/>
        <p:txBody>
          <a:bodyPr/>
          <a:lstStyle/>
          <a:p>
            <a:r>
              <a:rPr lang="en-GB" dirty="0"/>
              <a:t>Contact</a:t>
            </a:r>
          </a:p>
          <a:p>
            <a:endParaRPr lang="en-GB" dirty="0"/>
          </a:p>
        </p:txBody>
      </p:sp>
      <p:sp>
        <p:nvSpPr>
          <p:cNvPr id="10" name="Text Placeholder 9"/>
          <p:cNvSpPr>
            <a:spLocks noGrp="1"/>
          </p:cNvSpPr>
          <p:nvPr>
            <p:ph type="body" sz="quarter" idx="15"/>
          </p:nvPr>
        </p:nvSpPr>
        <p:spPr>
          <a:xfrm>
            <a:off x="2521743" y="2791326"/>
            <a:ext cx="3879057" cy="249299"/>
          </a:xfrm>
        </p:spPr>
        <p:txBody>
          <a:bodyPr/>
          <a:lstStyle/>
          <a:p>
            <a:r>
              <a:rPr lang="en-US" dirty="0" smtClean="0"/>
              <a:t>Lisa Gray</a:t>
            </a:r>
            <a:endParaRPr lang="en-GB" dirty="0"/>
          </a:p>
        </p:txBody>
      </p:sp>
      <p:sp>
        <p:nvSpPr>
          <p:cNvPr id="11" name="Text Placeholder 10"/>
          <p:cNvSpPr>
            <a:spLocks noGrp="1"/>
          </p:cNvSpPr>
          <p:nvPr>
            <p:ph type="body" sz="quarter" idx="16"/>
          </p:nvPr>
        </p:nvSpPr>
        <p:spPr>
          <a:xfrm>
            <a:off x="2521743" y="3092788"/>
            <a:ext cx="3879057" cy="497354"/>
          </a:xfrm>
        </p:spPr>
        <p:txBody>
          <a:bodyPr/>
          <a:lstStyle/>
          <a:p>
            <a:r>
              <a:rPr lang="en-GB" dirty="0"/>
              <a:t>Senior Co-Design Manager, </a:t>
            </a:r>
            <a:r>
              <a:rPr lang="en-GB" dirty="0" smtClean="0"/>
              <a:t/>
            </a:r>
            <a:br>
              <a:rPr lang="en-GB" dirty="0" smtClean="0"/>
            </a:br>
            <a:r>
              <a:rPr lang="en-GB" dirty="0" smtClean="0"/>
              <a:t>Student </a:t>
            </a:r>
            <a:r>
              <a:rPr lang="en-GB" dirty="0"/>
              <a:t>Experience</a:t>
            </a:r>
          </a:p>
        </p:txBody>
      </p:sp>
      <p:sp>
        <p:nvSpPr>
          <p:cNvPr id="12" name="Text Placeholder 11"/>
          <p:cNvSpPr>
            <a:spLocks noGrp="1"/>
          </p:cNvSpPr>
          <p:nvPr>
            <p:ph type="body" sz="quarter" idx="17"/>
          </p:nvPr>
        </p:nvSpPr>
        <p:spPr>
          <a:xfrm>
            <a:off x="2521743" y="3639738"/>
            <a:ext cx="3879057" cy="249299"/>
          </a:xfrm>
        </p:spPr>
        <p:txBody>
          <a:bodyPr/>
          <a:lstStyle/>
          <a:p>
            <a:r>
              <a:rPr lang="en-GB" dirty="0"/>
              <a:t>lisa.gray@jisc.ac.uk</a:t>
            </a:r>
            <a:endParaRPr lang="en-GB" dirty="0" smtClean="0"/>
          </a:p>
        </p:txBody>
      </p:sp>
      <p:sp>
        <p:nvSpPr>
          <p:cNvPr id="5" name="Date Placeholder 4"/>
          <p:cNvSpPr>
            <a:spLocks noGrp="1"/>
          </p:cNvSpPr>
          <p:nvPr>
            <p:ph type="dt" sz="half" idx="18"/>
          </p:nvPr>
        </p:nvSpPr>
        <p:spPr/>
        <p:txBody>
          <a:bodyPr/>
          <a:lstStyle/>
          <a:p>
            <a:r>
              <a:rPr lang="en-US" noProof="0" smtClean="0"/>
              <a:t>18/11/2015</a:t>
            </a:r>
            <a:endParaRPr lang="en-GB" noProof="0" dirty="0"/>
          </a:p>
        </p:txBody>
      </p:sp>
      <p:sp>
        <p:nvSpPr>
          <p:cNvPr id="6" name="Footer Placeholder 5"/>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4092244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sp>
        <p:nvSpPr>
          <p:cNvPr id="4" name="Date Placeholder 3"/>
          <p:cNvSpPr>
            <a:spLocks noGrp="1"/>
          </p:cNvSpPr>
          <p:nvPr>
            <p:ph type="dt" sz="half" idx="14"/>
          </p:nvPr>
        </p:nvSpPr>
        <p:spPr/>
        <p:txBody>
          <a:bodyPr/>
          <a:lstStyle/>
          <a:p>
            <a:r>
              <a:rPr lang="en-US" noProof="0" smtClean="0"/>
              <a:t>18/11/2015</a:t>
            </a:r>
            <a:endParaRPr lang="en-GB" noProof="0" dirty="0"/>
          </a:p>
        </p:txBody>
      </p:sp>
      <p:sp>
        <p:nvSpPr>
          <p:cNvPr id="5" name="Footer Placeholder 4"/>
          <p:cNvSpPr>
            <a:spLocks noGrp="1"/>
          </p:cNvSpPr>
          <p:nvPr>
            <p:ph type="ftr" sz="quarter" idx="15"/>
          </p:nvPr>
        </p:nvSpPr>
        <p:spPr/>
        <p:txBody>
          <a:bodyPr/>
          <a:lstStyle/>
          <a:p>
            <a:endParaRPr lang="en-GB" noProof="0" dirty="0"/>
          </a:p>
        </p:txBody>
      </p:sp>
      <p:pic>
        <p:nvPicPr>
          <p:cNvPr id="6" name="Picture 3"/>
          <p:cNvPicPr>
            <a:picLocks noChangeAspect="1" noChangeArrowheads="1"/>
          </p:cNvPicPr>
          <p:nvPr/>
        </p:nvPicPr>
        <p:blipFill>
          <a:blip r:embed="rId3"/>
          <a:srcRect l="17126" t="2953" r="10526" b="16328"/>
          <a:stretch>
            <a:fillRect/>
          </a:stretch>
        </p:blipFill>
        <p:spPr bwMode="auto">
          <a:xfrm>
            <a:off x="1327285" y="-18441"/>
            <a:ext cx="7096831" cy="4750780"/>
          </a:xfrm>
          <a:prstGeom prst="rect">
            <a:avLst/>
          </a:prstGeom>
          <a:noFill/>
          <a:ln w="9525">
            <a:noFill/>
            <a:miter lim="800000"/>
            <a:headEnd/>
            <a:tailEnd/>
          </a:ln>
        </p:spPr>
      </p:pic>
    </p:spTree>
    <p:extLst>
      <p:ext uri="{BB962C8B-B14F-4D97-AF65-F5344CB8AC3E}">
        <p14:creationId xmlns:p14="http://schemas.microsoft.com/office/powerpoint/2010/main" val="259895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smtClean="0"/>
              <a:t>Assessment and feedback challenges</a:t>
            </a:r>
            <a:endParaRPr lang="en-GB" dirty="0"/>
          </a:p>
        </p:txBody>
      </p:sp>
      <p:sp>
        <p:nvSpPr>
          <p:cNvPr id="11" name="Text Placeholder 10"/>
          <p:cNvSpPr>
            <a:spLocks noGrp="1"/>
          </p:cNvSpPr>
          <p:nvPr>
            <p:ph sz="quarter" idx="14"/>
          </p:nvPr>
        </p:nvSpPr>
        <p:spPr/>
        <p:txBody>
          <a:bodyPr/>
          <a:lstStyle/>
          <a:p>
            <a:r>
              <a:rPr lang="en-GB" sz="2000" dirty="0" smtClean="0"/>
              <a:t>highly </a:t>
            </a:r>
            <a:r>
              <a:rPr lang="en-GB" sz="2000" dirty="0"/>
              <a:t>devolved responsibility &amp; inconsistent practices</a:t>
            </a:r>
          </a:p>
          <a:p>
            <a:r>
              <a:rPr lang="en-GB" sz="2000" dirty="0"/>
              <a:t>lack of developmental focus</a:t>
            </a:r>
          </a:p>
          <a:p>
            <a:r>
              <a:rPr lang="en-GB" sz="2000" dirty="0"/>
              <a:t>traditional practices dominate</a:t>
            </a:r>
          </a:p>
          <a:p>
            <a:r>
              <a:rPr lang="en-GB" sz="2000" dirty="0"/>
              <a:t>timeliness, quality and consistency of feedback</a:t>
            </a:r>
          </a:p>
          <a:p>
            <a:r>
              <a:rPr lang="en-GB" sz="2000" dirty="0"/>
              <a:t>learner in passive role</a:t>
            </a:r>
          </a:p>
          <a:p>
            <a:r>
              <a:rPr lang="en-GB" sz="2000" dirty="0"/>
              <a:t>lack of relevance to world of </a:t>
            </a:r>
            <a:r>
              <a:rPr lang="en-GB" sz="2000" dirty="0" smtClean="0"/>
              <a:t>work</a:t>
            </a:r>
          </a:p>
          <a:p>
            <a:pPr marL="0" indent="0">
              <a:buNone/>
            </a:pPr>
            <a:endParaRPr lang="en-GB" sz="2000" dirty="0"/>
          </a:p>
          <a:p>
            <a:endParaRPr lang="en-GB" dirty="0"/>
          </a:p>
        </p:txBody>
      </p:sp>
      <p:sp>
        <p:nvSpPr>
          <p:cNvPr id="7" name="Date Placeholder 6"/>
          <p:cNvSpPr>
            <a:spLocks noGrp="1"/>
          </p:cNvSpPr>
          <p:nvPr>
            <p:ph type="dt" sz="half" idx="15"/>
          </p:nvPr>
        </p:nvSpPr>
        <p:spPr/>
        <p:txBody>
          <a:bodyPr/>
          <a:lstStyle/>
          <a:p>
            <a:r>
              <a:rPr lang="en-US" noProof="0" smtClean="0"/>
              <a:t>18/11/2015</a:t>
            </a:r>
            <a:endParaRPr lang="en-GB" noProof="0" dirty="0"/>
          </a:p>
        </p:txBody>
      </p:sp>
      <p:sp>
        <p:nvSpPr>
          <p:cNvPr id="8" name="Footer Placeholder 7"/>
          <p:cNvSpPr>
            <a:spLocks noGrp="1"/>
          </p:cNvSpPr>
          <p:nvPr>
            <p:ph type="ftr" sz="quarter" idx="16"/>
          </p:nvPr>
        </p:nvSpPr>
        <p:spPr/>
        <p:txBody>
          <a:bodyPr/>
          <a:lstStyle/>
          <a:p>
            <a:endParaRPr lang="en-GB" noProof="0" dirty="0"/>
          </a:p>
        </p:txBody>
      </p:sp>
      <p:pic>
        <p:nvPicPr>
          <p:cNvPr id="13" name="Content Placeholder 1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35039" y="929574"/>
            <a:ext cx="2736803" cy="2736803"/>
          </a:xfrm>
          <a:prstGeom prst="rect">
            <a:avLst/>
          </a:prstGeom>
        </p:spPr>
      </p:pic>
      <p:sp>
        <p:nvSpPr>
          <p:cNvPr id="16" name="Date Placeholder 3"/>
          <p:cNvSpPr txBox="1">
            <a:spLocks/>
          </p:cNvSpPr>
          <p:nvPr/>
        </p:nvSpPr>
        <p:spPr>
          <a:xfrm>
            <a:off x="1097843" y="3806817"/>
            <a:ext cx="3347864" cy="169277"/>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smtClean="0"/>
              <a:t>CC BY-NC-ND 2.0 Whirling Phoenix</a:t>
            </a:r>
            <a:endParaRPr lang="en-GB" sz="1100" dirty="0"/>
          </a:p>
        </p:txBody>
      </p:sp>
    </p:spTree>
    <p:extLst>
      <p:ext uri="{BB962C8B-B14F-4D97-AF65-F5344CB8AC3E}">
        <p14:creationId xmlns:p14="http://schemas.microsoft.com/office/powerpoint/2010/main" val="138541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813" y="-2381"/>
            <a:ext cx="6848288" cy="447675"/>
          </a:xfrm>
        </p:spPr>
        <p:txBody>
          <a:bodyPr/>
          <a:lstStyle/>
          <a:p>
            <a:r>
              <a:rPr lang="en-GB" dirty="0" smtClean="0"/>
              <a:t>Electronic management of assessment</a:t>
            </a:r>
            <a:endParaRPr lang="en-GB" dirty="0"/>
          </a:p>
        </p:txBody>
      </p:sp>
      <p:sp>
        <p:nvSpPr>
          <p:cNvPr id="7" name="Content Placeholder 6"/>
          <p:cNvSpPr>
            <a:spLocks noGrp="1"/>
          </p:cNvSpPr>
          <p:nvPr>
            <p:ph sz="quarter" idx="13"/>
          </p:nvPr>
        </p:nvSpPr>
        <p:spPr/>
        <p:txBody>
          <a:bodyPr/>
          <a:lstStyle/>
          <a:p>
            <a:pPr marL="269875" lvl="1" indent="-269875">
              <a:buFont typeface="Corbel" panose="020B0503020204020204" pitchFamily="34" charset="0"/>
              <a:buChar char="»"/>
            </a:pPr>
            <a:r>
              <a:rPr lang="en-GB" sz="1800" dirty="0" smtClean="0"/>
              <a:t>Localised </a:t>
            </a:r>
            <a:r>
              <a:rPr lang="en-GB" sz="1800" dirty="0"/>
              <a:t>initiatives but beginning to </a:t>
            </a:r>
            <a:r>
              <a:rPr lang="en-GB" sz="1800" dirty="0" smtClean="0"/>
              <a:t/>
            </a:r>
            <a:br>
              <a:rPr lang="en-GB" sz="1800" dirty="0" smtClean="0"/>
            </a:br>
            <a:r>
              <a:rPr lang="en-GB" sz="1800" dirty="0" smtClean="0"/>
              <a:t>scale </a:t>
            </a:r>
            <a:r>
              <a:rPr lang="en-GB" sz="1800" dirty="0" smtClean="0"/>
              <a:t>up - e-submission, e-marking, e-feedback</a:t>
            </a:r>
            <a:endParaRPr lang="en-GB" sz="1800" dirty="0"/>
          </a:p>
          <a:p>
            <a:pPr marL="269875" lvl="1" indent="-269875">
              <a:buFont typeface="Corbel" panose="020B0503020204020204" pitchFamily="34" charset="0"/>
              <a:buChar char="»"/>
            </a:pPr>
            <a:r>
              <a:rPr lang="en-GB" sz="1800" dirty="0"/>
              <a:t>System integration is a key problem area</a:t>
            </a:r>
          </a:p>
          <a:p>
            <a:pPr marL="269875" lvl="1" indent="-269875">
              <a:buFont typeface="Corbel" panose="020B0503020204020204" pitchFamily="34" charset="0"/>
              <a:buChar char="»"/>
            </a:pPr>
            <a:r>
              <a:rPr lang="en-GB" sz="1800" dirty="0"/>
              <a:t>EMA exposes variability in business processes</a:t>
            </a:r>
          </a:p>
        </p:txBody>
      </p:sp>
      <p:sp>
        <p:nvSpPr>
          <p:cNvPr id="3" name="Text Placeholder 2"/>
          <p:cNvSpPr>
            <a:spLocks noGrp="1"/>
          </p:cNvSpPr>
          <p:nvPr>
            <p:ph type="body" sz="quarter" idx="14"/>
          </p:nvPr>
        </p:nvSpPr>
        <p:spPr/>
        <p:txBody>
          <a:bodyPr/>
          <a:lstStyle/>
          <a:p>
            <a:r>
              <a:rPr lang="en-GB" dirty="0" smtClean="0"/>
              <a:t>Challenges exposed</a:t>
            </a:r>
            <a:endParaRPr lang="en-GB" dirty="0"/>
          </a:p>
        </p:txBody>
      </p:sp>
      <p:sp>
        <p:nvSpPr>
          <p:cNvPr id="4" name="Date Placeholder 3"/>
          <p:cNvSpPr>
            <a:spLocks noGrp="1"/>
          </p:cNvSpPr>
          <p:nvPr>
            <p:ph type="dt" sz="half" idx="17"/>
          </p:nvPr>
        </p:nvSpPr>
        <p:spPr/>
        <p:txBody>
          <a:bodyPr/>
          <a:lstStyle/>
          <a:p>
            <a:r>
              <a:rPr lang="en-US" noProof="0" smtClean="0"/>
              <a:t>18/11/2015</a:t>
            </a:r>
            <a:endParaRPr lang="en-GB" noProof="0" dirty="0"/>
          </a:p>
        </p:txBody>
      </p:sp>
      <p:sp>
        <p:nvSpPr>
          <p:cNvPr id="5" name="Footer Placeholder 4"/>
          <p:cNvSpPr>
            <a:spLocks noGrp="1"/>
          </p:cNvSpPr>
          <p:nvPr>
            <p:ph type="ftr" sz="quarter" idx="18"/>
          </p:nvPr>
        </p:nvSpPr>
        <p:spPr/>
        <p:txBody>
          <a:bodyPr/>
          <a:lstStyle/>
          <a:p>
            <a:endParaRPr lang="en-GB" noProof="0" dirty="0"/>
          </a:p>
        </p:txBody>
      </p:sp>
      <p:sp>
        <p:nvSpPr>
          <p:cNvPr id="11" name="Text Placeholder 7"/>
          <p:cNvSpPr txBox="1">
            <a:spLocks/>
          </p:cNvSpPr>
          <p:nvPr/>
        </p:nvSpPr>
        <p:spPr>
          <a:xfrm>
            <a:off x="4824413" y="1384300"/>
            <a:ext cx="4103686" cy="3000974"/>
          </a:xfrm>
          <a:prstGeom prst="rect">
            <a:avLst/>
          </a:prstGeom>
        </p:spPr>
        <p:txBody>
          <a:bodyPr vert="horz" wrap="square" lIns="0" tIns="0" rIns="0" bIns="0" rtlCol="0" anchor="t" anchorCtr="0">
            <a:noAutofit/>
          </a:bodyPr>
          <a:lstStyle>
            <a:defPPr>
              <a:defRPr lang="en-US"/>
            </a:defPPr>
            <a:lvl1pPr marL="0" algn="l" defTabSz="685800" rtl="0" eaLnBrk="1" latinLnBrk="0" hangingPunct="1">
              <a:defRPr sz="950" b="1" kern="1200">
                <a:solidFill>
                  <a:srgbClr val="9BA7A8"/>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800" b="0" i="1" dirty="0">
                <a:solidFill>
                  <a:schemeClr val="tx2"/>
                </a:solidFill>
              </a:rPr>
              <a:t>“The use of technology is now a fundamental part of the support for assessment and feedback practice across the sector, but there are few examples of fully integrated approaches to supporting the whole assessment and feedback lifecycle”</a:t>
            </a:r>
          </a:p>
          <a:p>
            <a:r>
              <a:rPr lang="en-GB" sz="1800" dirty="0" err="1" smtClean="0">
                <a:solidFill>
                  <a:schemeClr val="tx2"/>
                </a:solidFill>
              </a:rPr>
              <a:t>Jisc</a:t>
            </a:r>
            <a:r>
              <a:rPr lang="en-GB" sz="1800" dirty="0" smtClean="0">
                <a:solidFill>
                  <a:schemeClr val="tx2"/>
                </a:solidFill>
              </a:rPr>
              <a:t>, 2014</a:t>
            </a:r>
            <a:endParaRPr lang="en-GB" sz="1800" b="0" dirty="0">
              <a:solidFill>
                <a:schemeClr val="tx2"/>
              </a:solidFill>
            </a:endParaRPr>
          </a:p>
        </p:txBody>
      </p:sp>
    </p:spTree>
    <p:extLst>
      <p:ext uri="{BB962C8B-B14F-4D97-AF65-F5344CB8AC3E}">
        <p14:creationId xmlns:p14="http://schemas.microsoft.com/office/powerpoint/2010/main" val="373180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20 EMA challenges</a:t>
            </a:r>
            <a:endParaRPr lang="en-GB" dirty="0"/>
          </a:p>
        </p:txBody>
      </p:sp>
      <p:sp>
        <p:nvSpPr>
          <p:cNvPr id="4" name="Text Placeholder 3"/>
          <p:cNvSpPr>
            <a:spLocks noGrp="1"/>
          </p:cNvSpPr>
          <p:nvPr>
            <p:ph type="body" sz="quarter" idx="14"/>
          </p:nvPr>
        </p:nvSpPr>
        <p:spPr/>
        <p:txBody>
          <a:bodyPr/>
          <a:lstStyle/>
          <a:p>
            <a:endParaRPr lang="en-GB"/>
          </a:p>
        </p:txBody>
      </p:sp>
      <p:sp>
        <p:nvSpPr>
          <p:cNvPr id="5" name="Date Placeholder 4"/>
          <p:cNvSpPr>
            <a:spLocks noGrp="1"/>
          </p:cNvSpPr>
          <p:nvPr>
            <p:ph type="dt" sz="half" idx="15"/>
          </p:nvPr>
        </p:nvSpPr>
        <p:spPr>
          <a:xfrm>
            <a:off x="215901" y="4872778"/>
            <a:ext cx="719138" cy="162000"/>
          </a:xfrm>
        </p:spPr>
        <p:txBody>
          <a:bodyPr/>
          <a:lstStyle/>
          <a:p>
            <a:r>
              <a:rPr lang="en-US" noProof="0" smtClean="0"/>
              <a:t>18/11/2015</a:t>
            </a:r>
            <a:endParaRPr lang="en-GB" noProof="0" dirty="0"/>
          </a:p>
        </p:txBody>
      </p:sp>
      <p:sp>
        <p:nvSpPr>
          <p:cNvPr id="6" name="Footer Placeholder 5"/>
          <p:cNvSpPr>
            <a:spLocks noGrp="1"/>
          </p:cNvSpPr>
          <p:nvPr>
            <p:ph type="ftr" sz="quarter" idx="16"/>
          </p:nvPr>
        </p:nvSpPr>
        <p:spPr>
          <a:xfrm>
            <a:off x="935039" y="4872779"/>
            <a:ext cx="7273924" cy="162000"/>
          </a:xfrm>
        </p:spPr>
        <p:txBody>
          <a:bodyPr/>
          <a:lstStyle/>
          <a:p>
            <a:endParaRPr lang="en-GB" noProof="0" dirty="0"/>
          </a:p>
        </p:txBody>
      </p:sp>
      <p:pic>
        <p:nvPicPr>
          <p:cNvPr id="7" name="Content Placeholder 6" descr="Challenges Top 20.png"/>
          <p:cNvPicPr>
            <a:picLocks noGrp="1" noChangeAspect="1"/>
          </p:cNvPicPr>
          <p:nvPr>
            <p:ph sz="quarter" idx="13"/>
          </p:nvPr>
        </p:nvPicPr>
        <p:blipFill rotWithShape="1">
          <a:blip r:embed="rId3" cstate="print"/>
          <a:srcRect t="8711"/>
          <a:stretch/>
        </p:blipFill>
        <p:spPr>
          <a:xfrm>
            <a:off x="1152564" y="591671"/>
            <a:ext cx="6864855" cy="4281107"/>
          </a:xfrm>
          <a:prstGeom prst="rect">
            <a:avLst/>
          </a:prstGeom>
        </p:spPr>
      </p:pic>
    </p:spTree>
    <p:extLst>
      <p:ext uri="{BB962C8B-B14F-4D97-AF65-F5344CB8AC3E}">
        <p14:creationId xmlns:p14="http://schemas.microsoft.com/office/powerpoint/2010/main" val="34980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 from FE and skills survey</a:t>
            </a:r>
            <a:endParaRPr lang="en-GB" dirty="0"/>
          </a:p>
        </p:txBody>
      </p:sp>
      <p:sp>
        <p:nvSpPr>
          <p:cNvPr id="3" name="Content Placeholder 2"/>
          <p:cNvSpPr>
            <a:spLocks noGrp="1"/>
          </p:cNvSpPr>
          <p:nvPr>
            <p:ph sz="quarter" idx="13"/>
          </p:nvPr>
        </p:nvSpPr>
        <p:spPr>
          <a:xfrm>
            <a:off x="215901" y="1384300"/>
            <a:ext cx="4356099" cy="3348038"/>
          </a:xfrm>
        </p:spPr>
        <p:txBody>
          <a:bodyPr/>
          <a:lstStyle/>
          <a:p>
            <a:pPr lvl="1"/>
            <a:r>
              <a:rPr lang="en-GB" sz="2000" dirty="0" smtClean="0"/>
              <a:t>Lack of funding (51%)</a:t>
            </a:r>
          </a:p>
          <a:p>
            <a:pPr lvl="1"/>
            <a:r>
              <a:rPr lang="en-GB" sz="2000" dirty="0" smtClean="0"/>
              <a:t>Staff resistance (42%)</a:t>
            </a:r>
          </a:p>
          <a:p>
            <a:pPr lvl="1"/>
            <a:r>
              <a:rPr lang="en-GB" sz="2000" dirty="0" smtClean="0"/>
              <a:t>Technology difficult to implement (38%)</a:t>
            </a:r>
          </a:p>
          <a:p>
            <a:pPr lvl="1"/>
            <a:r>
              <a:rPr lang="en-GB" sz="2000" dirty="0" smtClean="0"/>
              <a:t>Issues with scaling up (35%)</a:t>
            </a:r>
          </a:p>
          <a:p>
            <a:pPr lvl="1"/>
            <a:r>
              <a:rPr lang="en-GB" sz="2000" dirty="0" smtClean="0"/>
              <a:t>Lack of direction by Government/</a:t>
            </a:r>
            <a:r>
              <a:rPr lang="en-GB" sz="2000" dirty="0" err="1" smtClean="0"/>
              <a:t>Ofqal</a:t>
            </a:r>
            <a:r>
              <a:rPr lang="en-GB" sz="2000" dirty="0" smtClean="0"/>
              <a:t>/Ofsted (26%)</a:t>
            </a:r>
          </a:p>
          <a:p>
            <a:pPr marL="216000" lvl="1" indent="0">
              <a:buNone/>
            </a:pPr>
            <a:endParaRPr lang="en-GB" sz="2000" dirty="0" smtClean="0"/>
          </a:p>
        </p:txBody>
      </p:sp>
      <p:sp>
        <p:nvSpPr>
          <p:cNvPr id="4" name="Text Placeholder 3"/>
          <p:cNvSpPr>
            <a:spLocks noGrp="1"/>
          </p:cNvSpPr>
          <p:nvPr>
            <p:ph type="body" sz="quarter" idx="14"/>
          </p:nvPr>
        </p:nvSpPr>
        <p:spPr/>
        <p:txBody>
          <a:bodyPr/>
          <a:lstStyle/>
          <a:p>
            <a:r>
              <a:rPr lang="en-GB" dirty="0" smtClean="0"/>
              <a:t>Barriers to e-assessment:</a:t>
            </a:r>
            <a:endParaRPr lang="en-GB" dirty="0"/>
          </a:p>
        </p:txBody>
      </p:sp>
      <p:sp>
        <p:nvSpPr>
          <p:cNvPr id="5" name="Content Placeholder 4"/>
          <p:cNvSpPr>
            <a:spLocks noGrp="1"/>
          </p:cNvSpPr>
          <p:nvPr>
            <p:ph sz="quarter" idx="15"/>
          </p:nvPr>
        </p:nvSpPr>
        <p:spPr/>
        <p:txBody>
          <a:bodyPr/>
          <a:lstStyle/>
          <a:p>
            <a:r>
              <a:rPr lang="en-GB" sz="2000" dirty="0" smtClean="0"/>
              <a:t>Lack of appropriate IT support (73%)</a:t>
            </a:r>
          </a:p>
          <a:p>
            <a:r>
              <a:rPr lang="en-GB" sz="2000" dirty="0" smtClean="0"/>
              <a:t>Infrastructure/</a:t>
            </a:r>
            <a:r>
              <a:rPr lang="en-GB" sz="2000" dirty="0" err="1" smtClean="0"/>
              <a:t>wifi</a:t>
            </a:r>
            <a:r>
              <a:rPr lang="en-GB" sz="2000" dirty="0" smtClean="0"/>
              <a:t> (67%)</a:t>
            </a:r>
          </a:p>
          <a:p>
            <a:r>
              <a:rPr lang="en-GB" sz="2000" dirty="0" smtClean="0"/>
              <a:t>Capacity issues e.g. e-testing (over 50%)</a:t>
            </a:r>
          </a:p>
          <a:p>
            <a:endParaRPr lang="en-GB" sz="2000" dirty="0"/>
          </a:p>
        </p:txBody>
      </p:sp>
      <p:sp>
        <p:nvSpPr>
          <p:cNvPr id="6" name="Text Placeholder 5"/>
          <p:cNvSpPr>
            <a:spLocks noGrp="1"/>
          </p:cNvSpPr>
          <p:nvPr>
            <p:ph type="body" sz="quarter" idx="16"/>
          </p:nvPr>
        </p:nvSpPr>
        <p:spPr/>
        <p:txBody>
          <a:bodyPr/>
          <a:lstStyle/>
          <a:p>
            <a:r>
              <a:rPr lang="en-GB" dirty="0" smtClean="0"/>
              <a:t>Operational: </a:t>
            </a:r>
            <a:endParaRPr lang="en-GB" dirty="0"/>
          </a:p>
        </p:txBody>
      </p:sp>
      <p:sp>
        <p:nvSpPr>
          <p:cNvPr id="7" name="Date Placeholder 6"/>
          <p:cNvSpPr>
            <a:spLocks noGrp="1"/>
          </p:cNvSpPr>
          <p:nvPr>
            <p:ph type="dt" sz="half" idx="17"/>
          </p:nvPr>
        </p:nvSpPr>
        <p:spPr/>
        <p:txBody>
          <a:bodyPr/>
          <a:lstStyle/>
          <a:p>
            <a:r>
              <a:rPr lang="en-US" noProof="0" smtClean="0"/>
              <a:t>18/11/2015</a:t>
            </a:r>
            <a:endParaRPr lang="en-GB" noProof="0" dirty="0"/>
          </a:p>
        </p:txBody>
      </p:sp>
      <p:sp>
        <p:nvSpPr>
          <p:cNvPr id="8" name="Footer Placeholder 7"/>
          <p:cNvSpPr>
            <a:spLocks noGrp="1"/>
          </p:cNvSpPr>
          <p:nvPr>
            <p:ph type="ftr" sz="quarter" idx="18"/>
          </p:nvPr>
        </p:nvSpPr>
        <p:spPr/>
        <p:txBody>
          <a:bodyPr/>
          <a:lstStyle/>
          <a:p>
            <a:endParaRPr lang="en-GB" noProof="0" dirty="0"/>
          </a:p>
        </p:txBody>
      </p:sp>
      <p:sp>
        <p:nvSpPr>
          <p:cNvPr id="9" name="TextBox 8"/>
          <p:cNvSpPr txBox="1"/>
          <p:nvPr/>
        </p:nvSpPr>
        <p:spPr>
          <a:xfrm>
            <a:off x="4319588" y="3227759"/>
            <a:ext cx="4608512" cy="931400"/>
          </a:xfrm>
          <a:prstGeom prst="rect">
            <a:avLst/>
          </a:prstGeom>
          <a:noFill/>
        </p:spPr>
        <p:txBody>
          <a:bodyPr wrap="square" lIns="72000" tIns="36000" rIns="72000" bIns="36000" rtlCol="0" anchor="ctr" anchorCtr="0">
            <a:spAutoFit/>
          </a:bodyPr>
          <a:lstStyle/>
          <a:p>
            <a:endParaRPr lang="en-GB" sz="1800" i="1" dirty="0" smtClean="0"/>
          </a:p>
          <a:p>
            <a:endParaRPr lang="en-GB" sz="1800" i="1" dirty="0"/>
          </a:p>
          <a:p>
            <a:pPr>
              <a:lnSpc>
                <a:spcPct val="99000"/>
              </a:lnSpc>
            </a:pPr>
            <a:endParaRPr lang="en-GB" sz="2000" dirty="0" err="1" smtClean="0"/>
          </a:p>
        </p:txBody>
      </p:sp>
      <p:sp>
        <p:nvSpPr>
          <p:cNvPr id="10" name="TextBox 9"/>
          <p:cNvSpPr txBox="1"/>
          <p:nvPr/>
        </p:nvSpPr>
        <p:spPr>
          <a:xfrm>
            <a:off x="4319588" y="2966842"/>
            <a:ext cx="4824412" cy="1718154"/>
          </a:xfrm>
          <a:prstGeom prst="rect">
            <a:avLst/>
          </a:prstGeom>
          <a:noFill/>
        </p:spPr>
        <p:txBody>
          <a:bodyPr wrap="square" lIns="72000" tIns="36000" rIns="72000" bIns="36000" rtlCol="0" anchor="ctr" anchorCtr="0">
            <a:spAutoFit/>
          </a:bodyPr>
          <a:lstStyle/>
          <a:p>
            <a:pPr>
              <a:lnSpc>
                <a:spcPct val="99000"/>
              </a:lnSpc>
            </a:pPr>
            <a:r>
              <a:rPr lang="en-GB" sz="1800" i="1" dirty="0">
                <a:solidFill>
                  <a:schemeClr val="accent3"/>
                </a:solidFill>
              </a:rPr>
              <a:t>Growth in the use of e-portfolios, associated tracking systems and new approaches to collecting and storing evidence is probably the key aspect of the development of e-assessment over the next 5 </a:t>
            </a:r>
            <a:r>
              <a:rPr lang="en-GB" sz="1800" i="1" dirty="0" smtClean="0">
                <a:solidFill>
                  <a:schemeClr val="accent3"/>
                </a:solidFill>
              </a:rPr>
              <a:t>years.</a:t>
            </a:r>
          </a:p>
          <a:p>
            <a:pPr algn="r">
              <a:lnSpc>
                <a:spcPct val="99000"/>
              </a:lnSpc>
            </a:pPr>
            <a:r>
              <a:rPr lang="en-GB" sz="1600" dirty="0" err="1" smtClean="0"/>
              <a:t>Jisc</a:t>
            </a:r>
            <a:r>
              <a:rPr lang="en-GB" sz="1600" dirty="0" smtClean="0"/>
              <a:t> e-Assessment Survey Final Report</a:t>
            </a:r>
            <a:endParaRPr lang="en-GB" sz="1600" dirty="0" smtClean="0"/>
          </a:p>
        </p:txBody>
      </p:sp>
    </p:spTree>
    <p:extLst>
      <p:ext uri="{BB962C8B-B14F-4D97-AF65-F5344CB8AC3E}">
        <p14:creationId xmlns:p14="http://schemas.microsoft.com/office/powerpoint/2010/main" val="48072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Activity</a:t>
            </a:r>
            <a:endParaRPr lang="en-GB" dirty="0"/>
          </a:p>
        </p:txBody>
      </p:sp>
      <p:sp>
        <p:nvSpPr>
          <p:cNvPr id="7" name="Content Placeholder 6"/>
          <p:cNvSpPr>
            <a:spLocks noGrp="1"/>
          </p:cNvSpPr>
          <p:nvPr>
            <p:ph sz="quarter" idx="13"/>
          </p:nvPr>
        </p:nvSpPr>
        <p:spPr/>
        <p:txBody>
          <a:bodyPr/>
          <a:lstStyle/>
          <a:p>
            <a:pPr marL="0" lvl="1" indent="0" algn="ctr">
              <a:spcBef>
                <a:spcPts val="1200"/>
              </a:spcBef>
              <a:buClrTx/>
              <a:buSzTx/>
              <a:buNone/>
            </a:pPr>
            <a:r>
              <a:rPr lang="en-US" sz="3200" dirty="0">
                <a:solidFill>
                  <a:schemeClr val="accent1"/>
                </a:solidFill>
              </a:rPr>
              <a:t>What areas are uppermost in your mind as challenges relating to assessment and feedback in your context? </a:t>
            </a:r>
          </a:p>
          <a:p>
            <a:pPr lvl="1">
              <a:spcBef>
                <a:spcPts val="1200"/>
              </a:spcBef>
              <a:buClrTx/>
              <a:buSzTx/>
            </a:pPr>
            <a:r>
              <a:rPr lang="en-US" sz="3000" dirty="0">
                <a:solidFill>
                  <a:schemeClr val="accent1"/>
                </a:solidFill>
              </a:rPr>
              <a:t>5 mins in </a:t>
            </a:r>
            <a:r>
              <a:rPr lang="en-US" sz="3000" dirty="0" smtClean="0">
                <a:solidFill>
                  <a:schemeClr val="accent1"/>
                </a:solidFill>
              </a:rPr>
              <a:t>pairs and add </a:t>
            </a:r>
            <a:r>
              <a:rPr lang="en-US" sz="3000" dirty="0" err="1" smtClean="0">
                <a:solidFill>
                  <a:schemeClr val="accent1"/>
                </a:solidFill>
              </a:rPr>
              <a:t>postits</a:t>
            </a:r>
            <a:r>
              <a:rPr lang="en-US" sz="3000" dirty="0" smtClean="0">
                <a:solidFill>
                  <a:schemeClr val="accent1"/>
                </a:solidFill>
              </a:rPr>
              <a:t> to the poster</a:t>
            </a:r>
            <a:endParaRPr lang="en-US" sz="3000" dirty="0">
              <a:solidFill>
                <a:schemeClr val="accent1"/>
              </a:solidFill>
            </a:endParaRPr>
          </a:p>
          <a:p>
            <a:pPr lvl="1">
              <a:spcBef>
                <a:spcPts val="1200"/>
              </a:spcBef>
              <a:buClrTx/>
              <a:buSzTx/>
            </a:pPr>
            <a:r>
              <a:rPr lang="en-US" sz="3000" dirty="0" smtClean="0">
                <a:solidFill>
                  <a:schemeClr val="accent1"/>
                </a:solidFill>
              </a:rPr>
              <a:t>5 </a:t>
            </a:r>
            <a:r>
              <a:rPr lang="en-US" sz="3000" dirty="0">
                <a:solidFill>
                  <a:schemeClr val="accent1"/>
                </a:solidFill>
              </a:rPr>
              <a:t>mins feedback</a:t>
            </a:r>
          </a:p>
          <a:p>
            <a:endParaRPr lang="en-GB" dirty="0"/>
          </a:p>
        </p:txBody>
      </p:sp>
      <p:sp>
        <p:nvSpPr>
          <p:cNvPr id="8" name="Text Placeholder 7"/>
          <p:cNvSpPr>
            <a:spLocks noGrp="1"/>
          </p:cNvSpPr>
          <p:nvPr>
            <p:ph type="body" sz="quarter" idx="14"/>
          </p:nvPr>
        </p:nvSpPr>
        <p:spPr/>
        <p:txBody>
          <a:bodyPr/>
          <a:lstStyle/>
          <a:p>
            <a:r>
              <a:rPr lang="en-GB" dirty="0"/>
              <a:t>A</a:t>
            </a:r>
            <a:r>
              <a:rPr lang="en-GB" dirty="0" smtClean="0"/>
              <a:t> challenging landscape</a:t>
            </a:r>
            <a:endParaRPr lang="en-GB" dirty="0"/>
          </a:p>
        </p:txBody>
      </p:sp>
      <p:sp>
        <p:nvSpPr>
          <p:cNvPr id="4" name="Date Placeholder 3"/>
          <p:cNvSpPr>
            <a:spLocks noGrp="1"/>
          </p:cNvSpPr>
          <p:nvPr>
            <p:ph type="dt" sz="half" idx="15"/>
          </p:nvPr>
        </p:nvSpPr>
        <p:spPr/>
        <p:txBody>
          <a:bodyPr/>
          <a:lstStyle/>
          <a:p>
            <a:r>
              <a:rPr lang="en-US" noProof="0" smtClean="0"/>
              <a:t>18/11/2015</a:t>
            </a:r>
            <a:endParaRPr lang="en-GB" noProof="0" dirty="0"/>
          </a:p>
        </p:txBody>
      </p:sp>
      <p:sp>
        <p:nvSpPr>
          <p:cNvPr id="5" name="Footer Placeholder 4"/>
          <p:cNvSpPr>
            <a:spLocks noGrp="1"/>
          </p:cNvSpPr>
          <p:nvPr>
            <p:ph type="ftr" sz="quarter" idx="16"/>
          </p:nvPr>
        </p:nvSpPr>
        <p:spPr/>
        <p:txBody>
          <a:bodyPr/>
          <a:lstStyle/>
          <a:p>
            <a:endParaRPr lang="en-GB" noProof="0" dirty="0"/>
          </a:p>
        </p:txBody>
      </p:sp>
    </p:spTree>
    <p:extLst>
      <p:ext uri="{BB962C8B-B14F-4D97-AF65-F5344CB8AC3E}">
        <p14:creationId xmlns:p14="http://schemas.microsoft.com/office/powerpoint/2010/main" val="864521641"/>
      </p:ext>
    </p:extLst>
  </p:cSld>
  <p:clrMapOvr>
    <a:masterClrMapping/>
  </p:clrMapOvr>
</p:sld>
</file>

<file path=ppt/theme/theme1.xml><?xml version="1.0" encoding="utf-8"?>
<a:theme xmlns:a="http://schemas.openxmlformats.org/drawingml/2006/main" name="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16-9 Mar 2015.potx" id="{932D912D-11CF-44FC-990C-E1C440572D42}" vid="{41AA9286-7D22-4A79-8B2F-04BB83FE06C2}"/>
    </a:ext>
  </a:extLst>
</a:theme>
</file>

<file path=ppt/theme/theme2.xml><?xml version="1.0" encoding="utf-8"?>
<a:theme xmlns:a="http://schemas.openxmlformats.org/drawingml/2006/main" name="Jisc Cover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544E8E78-22CE-45A7-A079-55DC3D125FB3}"/>
    </a:ext>
  </a:extLst>
</a:theme>
</file>

<file path=ppt/theme/theme3.xml><?xml version="1.0" encoding="utf-8"?>
<a:theme xmlns:a="http://schemas.openxmlformats.org/drawingml/2006/main" name="Jisc Closing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98B066A8-5050-4A68-95BE-F720D7B3C4CC}"/>
    </a:ext>
  </a:extLst>
</a:theme>
</file>

<file path=ppt/theme/theme4.xml><?xml version="1.0" encoding="utf-8"?>
<a:theme xmlns:a="http://schemas.openxmlformats.org/drawingml/2006/main" name="Jisc Divider Sl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B8D107CC-B507-4688-9BB7-BC1773DA45E5}"/>
    </a:ext>
  </a:extLst>
</a:theme>
</file>

<file path=ppt/theme/theme5.xml><?xml version="1.0" encoding="utf-8"?>
<a:theme xmlns:a="http://schemas.openxmlformats.org/drawingml/2006/main" name="Jisc Fullscreen Image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1A141971-FF98-4D08-AE1F-4DEED86FEF71}"/>
    </a:ext>
  </a:extLst>
</a:theme>
</file>

<file path=ppt/theme/theme6.xml><?xml version="1.0" encoding="utf-8"?>
<a:theme xmlns:a="http://schemas.openxmlformats.org/drawingml/2006/main" name="Jisc Colour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isc Standard 16-9 Mar 2015.potx" id="{932D912D-11CF-44FC-990C-E1C440572D42}" vid="{80268AAC-4DB1-4A3E-9E53-AF7130A92EA5}"/>
    </a:ext>
  </a:extLst>
</a:theme>
</file>

<file path=ppt/theme/theme7.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9c6cfb5-50bc-4fca-81ee-f60fcea9a646" ContentTypeId="0x0101"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FE4A139ECCBD241A442D7CF7EE8F8D4" ma:contentTypeVersion="2" ma:contentTypeDescription="Create a new document." ma:contentTypeScope="" ma:versionID="11507b2382009acd5947100e36a13333">
  <xsd:schema xmlns:xsd="http://www.w3.org/2001/XMLSchema" xmlns:xs="http://www.w3.org/2001/XMLSchema" xmlns:p="http://schemas.microsoft.com/office/2006/metadata/properties" xmlns:ns2="ebf13169-c280-4fc5-86f8-af5191a5ddf2" xmlns:ns3="217ac18d-a73a-48a9-8bac-9db52278b555" targetNamespace="http://schemas.microsoft.com/office/2006/metadata/properties" ma:root="true" ma:fieldsID="21c7c1ba30450bca7fa68ccb336c780d" ns2:_="" ns3:_="">
    <xsd:import namespace="ebf13169-c280-4fc5-86f8-af5191a5ddf2"/>
    <xsd:import namespace="217ac18d-a73a-48a9-8bac-9db52278b55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f13169-c280-4fc5-86f8-af5191a5ddf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17ac18d-a73a-48a9-8bac-9db52278b5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SharedWithUsers xmlns="217ac18d-a73a-48a9-8bac-9db52278b555">
      <UserInfo>
        <DisplayName/>
        <AccountId xsi:nil="true"/>
        <AccountType/>
      </UserInfo>
    </SharedWithUsers>
    <_dlc_DocId xmlns="ebf13169-c280-4fc5-86f8-af5191a5ddf2">N7XHR37R3CPZ-174-2</_dlc_DocId>
    <_dlc_DocIdUrl xmlns="ebf13169-c280-4fc5-86f8-af5191a5ddf2">
      <Url>https://jisc365.sharepoint.com/sites/customerexperience/cscollab/_layouts/15/DocIdRedir.aspx?ID=N7XHR37R3CPZ-174-2</Url>
      <Description>N7XHR37R3CPZ-174-2</Description>
    </_dlc_DocIdUrl>
  </documentManagement>
</p:properties>
</file>

<file path=customXml/itemProps1.xml><?xml version="1.0" encoding="utf-8"?>
<ds:datastoreItem xmlns:ds="http://schemas.openxmlformats.org/officeDocument/2006/customXml" ds:itemID="{233A26D1-8BB5-4F6B-B6C3-83D62BC611BD}">
  <ds:schemaRefs>
    <ds:schemaRef ds:uri="Microsoft.SharePoint.Taxonomy.ContentTypeSync"/>
  </ds:schemaRefs>
</ds:datastoreItem>
</file>

<file path=customXml/itemProps2.xml><?xml version="1.0" encoding="utf-8"?>
<ds:datastoreItem xmlns:ds="http://schemas.openxmlformats.org/officeDocument/2006/customXml" ds:itemID="{79A22231-E76A-4775-A611-D5C1298D57ED}">
  <ds:schemaRefs>
    <ds:schemaRef ds:uri="http://schemas.microsoft.com/sharepoint/events"/>
  </ds:schemaRefs>
</ds:datastoreItem>
</file>

<file path=customXml/itemProps3.xml><?xml version="1.0" encoding="utf-8"?>
<ds:datastoreItem xmlns:ds="http://schemas.openxmlformats.org/officeDocument/2006/customXml" ds:itemID="{66CDE50B-B5E2-48A1-8B58-ED79EDEDDDDF}">
  <ds:schemaRefs>
    <ds:schemaRef ds:uri="http://schemas.microsoft.com/sharepoint/v3/contenttype/forms"/>
  </ds:schemaRefs>
</ds:datastoreItem>
</file>

<file path=customXml/itemProps4.xml><?xml version="1.0" encoding="utf-8"?>
<ds:datastoreItem xmlns:ds="http://schemas.openxmlformats.org/officeDocument/2006/customXml" ds:itemID="{DDC923BD-2E24-4153-83CC-A56DE2736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f13169-c280-4fc5-86f8-af5191a5ddf2"/>
    <ds:schemaRef ds:uri="217ac18d-a73a-48a9-8bac-9db52278b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8FDCB66-D499-40CD-BFFF-C6D1A8D20198}">
  <ds:schemaRefs>
    <ds:schemaRef ds:uri="ebf13169-c280-4fc5-86f8-af5191a5ddf2"/>
    <ds:schemaRef ds:uri="http://purl.org/dc/dcmitype/"/>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217ac18d-a73a-48a9-8bac-9db52278b555"/>
  </ds:schemaRefs>
</ds:datastoreItem>
</file>

<file path=docProps/app.xml><?xml version="1.0" encoding="utf-8"?>
<Properties xmlns="http://schemas.openxmlformats.org/officeDocument/2006/extended-properties" xmlns:vt="http://schemas.openxmlformats.org/officeDocument/2006/docPropsVTypes">
  <Template>Jisc Standard 16-9 Apr 2015</Template>
  <TotalTime>19193</TotalTime>
  <Words>5840</Words>
  <Application>Microsoft Office PowerPoint</Application>
  <PresentationFormat>On-screen Show (16:9)</PresentationFormat>
  <Paragraphs>525</Paragraphs>
  <Slides>31</Slides>
  <Notes>31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31</vt:i4>
      </vt:variant>
    </vt:vector>
  </HeadingPairs>
  <TitlesOfParts>
    <vt:vector size="41" baseType="lpstr">
      <vt:lpstr>Arial</vt:lpstr>
      <vt:lpstr>Corbel</vt:lpstr>
      <vt:lpstr>Lucida Grande</vt:lpstr>
      <vt:lpstr>Wingdings</vt:lpstr>
      <vt:lpstr>Jisc Content Slides</vt:lpstr>
      <vt:lpstr>Jisc Cover Slides</vt:lpstr>
      <vt:lpstr>Jisc Closing Slides</vt:lpstr>
      <vt:lpstr>Jisc Divider Sldes</vt:lpstr>
      <vt:lpstr>Jisc Fullscreen Image Slides</vt:lpstr>
      <vt:lpstr>Jisc Colours</vt:lpstr>
      <vt:lpstr>Technology-enhanced assessment</vt:lpstr>
      <vt:lpstr>Overview</vt:lpstr>
      <vt:lpstr>Background and context</vt:lpstr>
      <vt:lpstr>PowerPoint Presentation</vt:lpstr>
      <vt:lpstr>Assessment and feedback challenges</vt:lpstr>
      <vt:lpstr>Electronic management of assessment</vt:lpstr>
      <vt:lpstr>Top 20 EMA challenges</vt:lpstr>
      <vt:lpstr>Findings from FE and skills survey</vt:lpstr>
      <vt:lpstr>Activity</vt:lpstr>
      <vt:lpstr>Moving from challenge to change</vt:lpstr>
      <vt:lpstr>Rethinking assessment practices </vt:lpstr>
      <vt:lpstr>A starting point for change: a principled approach</vt:lpstr>
      <vt:lpstr>REAP principles</vt:lpstr>
      <vt:lpstr>Putting principles into practice – Viewpoints </vt:lpstr>
      <vt:lpstr>Putting principles into practice – Viewpoints </vt:lpstr>
      <vt:lpstr>Putting principles into practice, QUB</vt:lpstr>
      <vt:lpstr>Putting principles into practice, QUB</vt:lpstr>
      <vt:lpstr>Aligning technology with principles</vt:lpstr>
      <vt:lpstr>Examples in practice</vt:lpstr>
      <vt:lpstr>Examples in practice</vt:lpstr>
      <vt:lpstr>Case studies</vt:lpstr>
      <vt:lpstr>Moving from challenge to change</vt:lpstr>
      <vt:lpstr>Why is EMA important?</vt:lpstr>
      <vt:lpstr>The assessment and feedback lifecycle</vt:lpstr>
      <vt:lpstr>Case studies</vt:lpstr>
      <vt:lpstr>Walsall College</vt:lpstr>
      <vt:lpstr>Bedford College</vt:lpstr>
      <vt:lpstr>Resources</vt:lpstr>
      <vt:lpstr>Find out more</vt:lpstr>
      <vt:lpstr>Any questions?</vt:lpstr>
      <vt:lpstr>Find out more…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BMCH-PC3</dc:creator>
  <cp:lastModifiedBy>Lisa</cp:lastModifiedBy>
  <cp:revision>170</cp:revision>
  <cp:lastPrinted>2015-03-16T16:56:25Z</cp:lastPrinted>
  <dcterms:created xsi:type="dcterms:W3CDTF">2015-06-26T08:42:55Z</dcterms:created>
  <dcterms:modified xsi:type="dcterms:W3CDTF">2015-11-17T11:27:03Z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0x0101002FE4A139ECCBD241A442D7CF7EE8F8D4</vt:lpwstr>
  </property>
  <property fmtid="{D5CDD505-2E9C-101B-9397-08002B2CF9AE}" pid="3" name="_dlc_DocIdItemGuid">
    <vt:lpwstr>39e1a14c-b6b3-45a1-83fe-3e6965695426</vt:lpwstr>
  </property>
</Properties>
</file>