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4" r:id="rId8"/>
    <p:sldMasterId id="2147483691" r:id="rId9"/>
    <p:sldMasterId id="2147483693" r:id="rId10"/>
    <p:sldMasterId id="2147483698" r:id="rId11"/>
  </p:sldMasterIdLst>
  <p:notesMasterIdLst>
    <p:notesMasterId r:id="rId41"/>
  </p:notesMasterIdLst>
  <p:handoutMasterIdLst>
    <p:handoutMasterId r:id="rId42"/>
  </p:handoutMasterIdLst>
  <p:sldIdLst>
    <p:sldId id="281" r:id="rId12"/>
    <p:sldId id="282" r:id="rId13"/>
    <p:sldId id="283" r:id="rId14"/>
    <p:sldId id="316" r:id="rId15"/>
    <p:sldId id="289" r:id="rId16"/>
    <p:sldId id="330" r:id="rId17"/>
    <p:sldId id="341" r:id="rId18"/>
    <p:sldId id="320" r:id="rId19"/>
    <p:sldId id="329" r:id="rId20"/>
    <p:sldId id="321" r:id="rId21"/>
    <p:sldId id="322" r:id="rId22"/>
    <p:sldId id="323" r:id="rId23"/>
    <p:sldId id="324" r:id="rId24"/>
    <p:sldId id="325" r:id="rId25"/>
    <p:sldId id="326" r:id="rId26"/>
    <p:sldId id="327" r:id="rId27"/>
    <p:sldId id="332" r:id="rId28"/>
    <p:sldId id="313" r:id="rId29"/>
    <p:sldId id="337" r:id="rId30"/>
    <p:sldId id="331" r:id="rId31"/>
    <p:sldId id="319" r:id="rId32"/>
    <p:sldId id="340" r:id="rId33"/>
    <p:sldId id="338" r:id="rId34"/>
    <p:sldId id="328" r:id="rId35"/>
    <p:sldId id="339" r:id="rId36"/>
    <p:sldId id="335" r:id="rId37"/>
    <p:sldId id="306" r:id="rId38"/>
    <p:sldId id="307" r:id="rId39"/>
    <p:sldId id="279" r:id="rId40"/>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554"/>
    <a:srgbClr val="B71A8B"/>
    <a:srgbClr val="F9B000"/>
    <a:srgbClr val="E85E12"/>
    <a:srgbClr val="0092CB"/>
    <a:srgbClr val="B2BB1C"/>
    <a:srgbClr val="CADCF0"/>
    <a:srgbClr val="4585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8" autoAdjust="0"/>
    <p:restoredTop sz="56116" autoAdjust="0"/>
  </p:normalViewPr>
  <p:slideViewPr>
    <p:cSldViewPr snapToGrid="0">
      <p:cViewPr varScale="1">
        <p:scale>
          <a:sx n="54" d="100"/>
          <a:sy n="54" d="100"/>
        </p:scale>
        <p:origin x="1830" y="72"/>
      </p:cViewPr>
      <p:guideLst>
        <p:guide orient="horz" pos="1620"/>
        <p:guide pos="2857"/>
      </p:guideLst>
    </p:cSldViewPr>
  </p:slideViewPr>
  <p:outlineViewPr>
    <p:cViewPr>
      <p:scale>
        <a:sx n="33" d="100"/>
        <a:sy n="33" d="100"/>
      </p:scale>
      <p:origin x="0" y="-807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a:cxnSpLocks/>
          </p:cNvCxnSpPr>
          <p:nvPr/>
        </p:nvCxnSpPr>
        <p:spPr>
          <a:xfrm>
            <a:off x="347318" y="8990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451" y="10936683"/>
            <a:ext cx="6423000"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19" y="275302"/>
            <a:ext cx="673722" cy="429963"/>
          </a:xfrm>
          <a:prstGeom prst="rect">
            <a:avLst/>
          </a:prstGeom>
        </p:spPr>
      </p:pic>
      <p:cxnSp>
        <p:nvCxnSpPr>
          <p:cNvPr id="16" name="Straight Connector 15"/>
          <p:cNvCxnSpPr>
            <a:cxnSpLocks/>
          </p:cNvCxnSpPr>
          <p:nvPr/>
        </p:nvCxnSpPr>
        <p:spPr>
          <a:xfrm>
            <a:off x="347318" y="9459175"/>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1787" y="273613"/>
            <a:ext cx="3121697" cy="498135"/>
          </a:xfrm>
          <a:prstGeom prst="rect">
            <a:avLst/>
          </a:prstGeom>
        </p:spPr>
        <p:txBody>
          <a:bodyPr vert="horz" lIns="0" tIns="0" rIns="0" bIns="0" rtlCol="0" anchor="t" anchorCtr="0"/>
          <a:lstStyle/>
          <a:p>
            <a:pPr algn="r"/>
            <a:r>
              <a:rPr lang="en-GB" sz="1000" smtClean="0"/>
              <a:t>Title of presentation (Insert &gt; Header &amp; Footer &gt; Notes and Handouts &gt; Header &gt; Apply to all)</a:t>
            </a:r>
            <a:endParaRPr lang="en-GB" sz="1000"/>
          </a:p>
        </p:txBody>
      </p:sp>
      <p:cxnSp>
        <p:nvCxnSpPr>
          <p:cNvPr id="8" name="Straight Connector 7"/>
          <p:cNvCxnSpPr>
            <a:cxnSpLocks/>
          </p:cNvCxnSpPr>
          <p:nvPr/>
        </p:nvCxnSpPr>
        <p:spPr>
          <a:xfrm>
            <a:off x="347318" y="2736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825" y="9720000"/>
            <a:ext cx="2945659" cy="150377"/>
          </a:xfrm>
          <a:prstGeom prst="rect">
            <a:avLst/>
          </a:prstGeom>
        </p:spPr>
        <p:txBody>
          <a:bodyPr vert="horz" lIns="0" tIns="0" rIns="0" bIns="0" rtlCol="0" anchor="b">
            <a:noAutofit/>
          </a:bodyPr>
          <a:lstStyle>
            <a:lvl1pPr algn="r">
              <a:defRPr sz="1200"/>
            </a:lvl1pPr>
          </a:lstStyle>
          <a:p>
            <a:fld id="{1D5C8E73-0984-4EF3-A086-A5742340CAED}" type="slidenum">
              <a:rPr lang="en-GB" sz="900" smtClean="0"/>
              <a:t>‹#›</a:t>
            </a:fld>
            <a:endParaRPr lang="en-GB" sz="900"/>
          </a:p>
        </p:txBody>
      </p:sp>
      <p:sp>
        <p:nvSpPr>
          <p:cNvPr id="11" name="Date Placeholder 10"/>
          <p:cNvSpPr>
            <a:spLocks noGrp="1"/>
          </p:cNvSpPr>
          <p:nvPr>
            <p:ph type="dt" sz="quarter" idx="1"/>
          </p:nvPr>
        </p:nvSpPr>
        <p:spPr>
          <a:xfrm>
            <a:off x="346128" y="9720000"/>
            <a:ext cx="2945659" cy="138499"/>
          </a:xfrm>
          <a:prstGeom prst="rect">
            <a:avLst/>
          </a:prstGeom>
          <a:ln>
            <a:noFill/>
          </a:ln>
        </p:spPr>
        <p:txBody>
          <a:bodyPr vert="horz" lIns="0" tIns="0" rIns="0" bIns="0" rtlCol="0">
            <a:spAutoFit/>
          </a:bodyPr>
          <a:lstStyle>
            <a:lvl1pPr algn="r">
              <a:defRPr sz="1200"/>
            </a:lvl1pPr>
          </a:lstStyle>
          <a:p>
            <a:pPr algn="l"/>
            <a:fld id="{F2701042-8756-4BB7-A4EE-44EEFBD5258D}" type="datetime1">
              <a:rPr lang="en-GB" sz="900" smtClean="0"/>
              <a:t>17/11/2015</a:t>
            </a:fld>
            <a:endParaRPr lang="en-GB" sz="900"/>
          </a:p>
        </p:txBody>
      </p:sp>
    </p:spTree>
    <p:extLst>
      <p:ext uri="{BB962C8B-B14F-4D97-AF65-F5344CB8AC3E}">
        <p14:creationId xmlns:p14="http://schemas.microsoft.com/office/powerpoint/2010/main" val="53813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318" y="9750052"/>
            <a:ext cx="2945659" cy="150377"/>
          </a:xfrm>
          <a:prstGeom prst="rect">
            <a:avLst/>
          </a:prstGeom>
        </p:spPr>
        <p:txBody>
          <a:bodyPr vert="horz" lIns="0" tIns="0" rIns="0" bIns="0" rtlCol="0">
            <a:noAutofit/>
          </a:bodyPr>
          <a:lstStyle>
            <a:lvl1pPr algn="l">
              <a:defRPr sz="900"/>
            </a:lvl1pPr>
          </a:lstStyle>
          <a:p>
            <a:fld id="{BB1AF3B7-552D-44A0-AD33-612A60C135FB}" type="datetime1">
              <a:rPr lang="en-GB" smtClean="0"/>
              <a:t>17/11/2015</a:t>
            </a:fld>
            <a:endParaRPr lang="en-GB"/>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47318" y="3811948"/>
            <a:ext cx="6066167" cy="487524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467825" y="9748423"/>
            <a:ext cx="2945659" cy="150377"/>
          </a:xfrm>
          <a:prstGeom prst="rect">
            <a:avLst/>
          </a:prstGeom>
        </p:spPr>
        <p:txBody>
          <a:bodyPr vert="horz" lIns="0" tIns="0" rIns="0" bIns="0" rtlCol="0">
            <a:noAutofit/>
          </a:bodyPr>
          <a:lstStyle>
            <a:lvl1pPr algn="r">
              <a:defRPr lang="en-GB" sz="900" smtClean="0"/>
            </a:lvl1pPr>
          </a:lstStyle>
          <a:p>
            <a:fld id="{059CA28E-C823-46A7-ACC3-740ED2E57C53}" type="slidenum">
              <a:rPr lang="en-GB" smtClean="0"/>
              <a:pPr/>
              <a:t>‹#›</a:t>
            </a:fld>
            <a:endParaRPr lang="en-GB" dirty="0"/>
          </a:p>
        </p:txBody>
      </p:sp>
      <p:sp>
        <p:nvSpPr>
          <p:cNvPr id="13" name="Header Placeholder 12"/>
          <p:cNvSpPr>
            <a:spLocks noGrp="1"/>
          </p:cNvSpPr>
          <p:nvPr>
            <p:ph type="hdr" sz="quarter"/>
          </p:nvPr>
        </p:nvSpPr>
        <p:spPr>
          <a:xfrm>
            <a:off x="3467825" y="0"/>
            <a:ext cx="2945659" cy="498135"/>
          </a:xfrm>
          <a:prstGeom prst="rect">
            <a:avLst/>
          </a:prstGeom>
        </p:spPr>
        <p:txBody>
          <a:bodyPr vert="horz" lIns="0" tIns="0" rIns="0" bIns="0" rtlCol="0"/>
          <a:lstStyle>
            <a:lvl1pPr algn="r">
              <a:defRPr sz="1000"/>
            </a:lvl1pPr>
          </a:lstStyle>
          <a:p>
            <a:r>
              <a:rPr lang="en-GB" smtClean="0"/>
              <a:t>Title of presentation (Insert &gt; Header &amp; Footer &gt; Notes and Handouts &gt; Header &gt; Apply to all)</a:t>
            </a:r>
            <a:endParaRPr lang="en-GB"/>
          </a:p>
        </p:txBody>
      </p:sp>
      <p:cxnSp>
        <p:nvCxnSpPr>
          <p:cNvPr id="11" name="Straight Connector 10"/>
          <p:cNvCxnSpPr>
            <a:cxnSpLocks/>
          </p:cNvCxnSpPr>
          <p:nvPr/>
        </p:nvCxnSpPr>
        <p:spPr>
          <a:xfrm>
            <a:off x="347318" y="9750051"/>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944206"/>
      </p:ext>
    </p:extLst>
  </p:cSld>
  <p:clrMap bg1="lt1" tx1="dk1" bg2="lt2" tx2="dk2" accent1="accent1" accent2="accent2" accent3="accent3" accent4="accent4" accent5="accent5" accent6="accent6" hlink="hlink" folHlink="folHlink"/>
  <p:hf ftr="0"/>
  <p:notesStyle>
    <a:lvl1pPr marL="108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1pPr>
    <a:lvl2pPr marL="216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2pPr>
    <a:lvl3pPr marL="324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3pPr>
    <a:lvl4pPr marL="432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4pPr>
    <a:lvl5pPr marL="540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rgbClr val="2C3841"/>
              </a:solidFill>
            </a:endParaRPr>
          </a:p>
        </p:txBody>
      </p:sp>
      <p:sp>
        <p:nvSpPr>
          <p:cNvPr id="4" name="Date Placeholder 3"/>
          <p:cNvSpPr>
            <a:spLocks noGrp="1"/>
          </p:cNvSpPr>
          <p:nvPr>
            <p:ph type="dt" idx="10"/>
          </p:nvPr>
        </p:nvSpPr>
        <p:spPr/>
        <p:txBody>
          <a:bodyPr/>
          <a:lstStyle/>
          <a:p>
            <a:fld id="{51742959-F471-4C9B-A1DC-671A881F884B}"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62965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An approach to supporting institutions to reopen these questions is that of starting with educational principles as a way of helping institutions to have conversations and agree a pedagogical basis for change, and to support the decisions around how tech can support these newly designed assessment practices.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smtClean="0">
                <a:solidFill>
                  <a:schemeClr val="tx1"/>
                </a:solidFill>
                <a:effectLst/>
                <a:latin typeface="+mn-lt"/>
                <a:ea typeface="+mn-ea"/>
                <a:cs typeface="+mn-cs"/>
              </a:rPr>
              <a:t>The use of p</a:t>
            </a:r>
            <a:r>
              <a:rPr lang="en-GB" sz="1400" b="0" i="0" u="none" strike="noStrike" kern="1200" baseline="0" dirty="0" smtClean="0">
                <a:solidFill>
                  <a:schemeClr val="tx1"/>
                </a:solidFill>
                <a:effectLst/>
                <a:latin typeface="+mn-lt"/>
                <a:ea typeface="+mn-ea"/>
                <a:cs typeface="+mn-cs"/>
              </a:rPr>
              <a:t>rinciples for assessment and feedback ha</a:t>
            </a:r>
            <a:r>
              <a:rPr lang="en-GB" sz="1400" b="0" i="0" u="none" strike="noStrike" kern="1200" dirty="0" smtClean="0">
                <a:solidFill>
                  <a:schemeClr val="tx1"/>
                </a:solidFill>
                <a:effectLst/>
                <a:latin typeface="+mn-lt"/>
                <a:ea typeface="+mn-ea"/>
                <a:cs typeface="+mn-cs"/>
              </a:rPr>
              <a:t>s gained traction across the sector and provides an educational scaffold on which to drive change aligned to educational principles, and synthesise</a:t>
            </a:r>
            <a:r>
              <a:rPr lang="en-GB" sz="1400" b="0" i="0" u="none" strike="noStrike" kern="1200" baseline="0" dirty="0" smtClean="0">
                <a:solidFill>
                  <a:schemeClr val="tx1"/>
                </a:solidFill>
                <a:effectLst/>
                <a:latin typeface="+mn-lt"/>
                <a:ea typeface="+mn-ea"/>
                <a:cs typeface="+mn-cs"/>
              </a:rPr>
              <a:t> from the literature what ‘good’ assessment and feedback’ looks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There are a few different sets which can be good starting points for discussion – see the URL here for a summary of all sets. </a:t>
            </a:r>
            <a:r>
              <a:rPr lang="en-GB" sz="1400" b="0" i="0" u="none" strike="noStrike" kern="1200" baseline="0" dirty="0" err="1" smtClean="0">
                <a:solidFill>
                  <a:schemeClr val="tx1"/>
                </a:solidFill>
                <a:effectLst/>
                <a:latin typeface="+mn-lt"/>
                <a:ea typeface="+mn-ea"/>
                <a:cs typeface="+mn-cs"/>
              </a:rPr>
              <a:t>Egs</a:t>
            </a:r>
            <a:r>
              <a:rPr lang="en-GB" sz="1400" b="0" i="0" u="none" strike="noStrike" kern="1200" baseline="0" dirty="0" smtClean="0">
                <a:solidFill>
                  <a:schemeClr val="tx1"/>
                </a:solidFill>
                <a:effectLst/>
                <a:latin typeface="+mn-lt"/>
                <a:ea typeface="+mn-ea"/>
                <a:cs typeface="+mn-cs"/>
              </a:rPr>
              <a:t> Gibbs and Simpson (2004),  NUS Nicol and Macfarlane (2006) and NUS (2008), </a:t>
            </a:r>
            <a:r>
              <a:rPr lang="en-GB" sz="1400" b="0" i="0" u="none" strike="noStrike" kern="1200" baseline="0" dirty="0" err="1" smtClean="0">
                <a:solidFill>
                  <a:schemeClr val="tx1"/>
                </a:solidFill>
                <a:effectLst/>
                <a:latin typeface="+mn-lt"/>
                <a:ea typeface="+mn-ea"/>
                <a:cs typeface="+mn-cs"/>
              </a:rPr>
              <a:t>Univ</a:t>
            </a:r>
            <a:r>
              <a:rPr lang="en-GB" sz="1400" b="0" i="0" u="none" strike="noStrike" kern="1200" baseline="0" dirty="0" smtClean="0">
                <a:solidFill>
                  <a:schemeClr val="tx1"/>
                </a:solidFill>
                <a:effectLst/>
                <a:latin typeface="+mn-lt"/>
                <a:ea typeface="+mn-ea"/>
                <a:cs typeface="+mn-cs"/>
              </a:rPr>
              <a:t> Herts ESCAPE project (2010).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smtClean="0">
                <a:solidFill>
                  <a:schemeClr val="tx1"/>
                </a:solidFill>
                <a:effectLst/>
                <a:latin typeface="+mn-lt"/>
                <a:ea typeface="+mn-ea"/>
                <a:cs typeface="+mn-cs"/>
              </a:rPr>
              <a:t>PRINCIPLES: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Provide a synthesis of the research and so can act as a translation device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Can be written in a way that specify an action (but do not detail that) and so can operationalise a vision into practical steps.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Can also act as an evaluation tool, so for example how does the technology support the implementation of the principles?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400" b="0" i="0" u="none" strike="noStrik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b="0" i="0" u="none" strike="noStrike" kern="1200" baseline="0" dirty="0" smtClean="0">
                <a:solidFill>
                  <a:schemeClr val="tx1"/>
                </a:solidFill>
                <a:effectLst/>
                <a:latin typeface="+mn-lt"/>
                <a:ea typeface="+mn-ea"/>
                <a:cs typeface="+mn-cs"/>
              </a:rPr>
              <a:t>SEE a full list of principles (Mark Russell) and also Prof David </a:t>
            </a:r>
            <a:r>
              <a:rPr lang="en-GB" sz="1400" b="0" i="0" u="none" strike="noStrike" kern="1200" baseline="0" dirty="0" err="1" smtClean="0">
                <a:solidFill>
                  <a:schemeClr val="tx1"/>
                </a:solidFill>
                <a:effectLst/>
                <a:latin typeface="+mn-lt"/>
                <a:ea typeface="+mn-ea"/>
                <a:cs typeface="+mn-cs"/>
              </a:rPr>
              <a:t>Nicols</a:t>
            </a:r>
            <a:r>
              <a:rPr lang="en-GB" sz="1400" b="0" i="0" u="none" strike="noStrike" kern="1200" baseline="0" dirty="0" smtClean="0">
                <a:solidFill>
                  <a:schemeClr val="tx1"/>
                </a:solidFill>
                <a:effectLst/>
                <a:latin typeface="+mn-lt"/>
                <a:ea typeface="+mn-ea"/>
                <a:cs typeface="+mn-cs"/>
              </a:rPr>
              <a:t> work with more on the principles approach. </a:t>
            </a:r>
          </a:p>
        </p:txBody>
      </p:sp>
      <p:sp>
        <p:nvSpPr>
          <p:cNvPr id="4" name="Date Placeholder 3"/>
          <p:cNvSpPr>
            <a:spLocks noGrp="1"/>
          </p:cNvSpPr>
          <p:nvPr>
            <p:ph type="dt" idx="10"/>
          </p:nvPr>
        </p:nvSpPr>
        <p:spPr/>
        <p:txBody>
          <a:bodyPr/>
          <a:lstStyle/>
          <a:p>
            <a:fld id="{31079B4F-5CB1-44F3-8EBD-E583D8108D1D}"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02028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For example,</a:t>
            </a:r>
            <a:r>
              <a:rPr lang="en-GB" sz="1400" baseline="0" dirty="0" smtClean="0"/>
              <a:t> t</a:t>
            </a:r>
            <a:r>
              <a:rPr lang="en-GB" sz="1400" dirty="0" smtClean="0"/>
              <a:t>hese</a:t>
            </a:r>
            <a:r>
              <a:rPr lang="en-GB" sz="1400" baseline="0" dirty="0" smtClean="0"/>
              <a:t> are the REAP principles from the University of Strathclyde. They emerged from an overall vision that assessment and feedback should firstly and foremost support the development of learner self-regulation (now strongly borne out from the research literature).</a:t>
            </a:r>
          </a:p>
          <a:p>
            <a:endParaRPr lang="en-GB" sz="1400" baseline="0" dirty="0" smtClean="0"/>
          </a:p>
          <a:p>
            <a:r>
              <a:rPr lang="en-GB" sz="1400" baseline="0" dirty="0" smtClean="0"/>
              <a:t>These 7 principles were used to drive student feedback campaigns, were written into institutional strategy, and have been used to inspire many others to take on this approach. They started at 7 (Nicol and McFarlane-Dick (2006) but grew to 12 (Nicol 2009).</a:t>
            </a:r>
            <a:endParaRPr lang="en-GB" sz="1400" b="0" i="0" u="none" strike="noStrike" kern="1200" baseline="0" dirty="0" smtClean="0">
              <a:solidFill>
                <a:schemeClr val="tx1"/>
              </a:solidFill>
              <a:effectLst/>
            </a:endParaRPr>
          </a:p>
          <a:p>
            <a:endParaRPr lang="en-GB" dirty="0"/>
          </a:p>
        </p:txBody>
      </p:sp>
      <p:sp>
        <p:nvSpPr>
          <p:cNvPr id="4" name="Date Placeholder 3"/>
          <p:cNvSpPr>
            <a:spLocks noGrp="1"/>
          </p:cNvSpPr>
          <p:nvPr>
            <p:ph type="dt" idx="10"/>
          </p:nvPr>
        </p:nvSpPr>
        <p:spPr/>
        <p:txBody>
          <a:bodyPr/>
          <a:lstStyle/>
          <a:p>
            <a:fld id="{EB666931-A160-46BB-A6A6-85C24420E957}"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58879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Projects have explored a range of approaches based on principle led change, and have developed a range of tools to support the approach. </a:t>
            </a:r>
          </a:p>
          <a:p>
            <a:endParaRPr lang="en-GB" sz="1400" baseline="0" dirty="0" smtClean="0"/>
          </a:p>
          <a:p>
            <a:r>
              <a:rPr lang="en-GB" sz="1400" baseline="0" dirty="0" smtClean="0"/>
              <a:t>For example, the Viewpoints project at the University of Ulster has developed a workshop activity with course teams that enables them to discuss and agree what good assessment looks like (using cards with each principle on, and examples of  principle based cards), and at which point in the students journey that should be implemented, and how technology can enhance it. </a:t>
            </a:r>
          </a:p>
          <a:p>
            <a:pPr marL="0" indent="0">
              <a:buNone/>
            </a:pPr>
            <a:endParaRPr lang="en-GB" dirty="0"/>
          </a:p>
        </p:txBody>
      </p:sp>
      <p:sp>
        <p:nvSpPr>
          <p:cNvPr id="4" name="Date Placeholder 3"/>
          <p:cNvSpPr>
            <a:spLocks noGrp="1"/>
          </p:cNvSpPr>
          <p:nvPr>
            <p:ph type="dt" idx="10"/>
          </p:nvPr>
        </p:nvSpPr>
        <p:spPr/>
        <p:txBody>
          <a:bodyPr/>
          <a:lstStyle/>
          <a:p>
            <a:fld id="{1BC17F67-0F14-48E4-B62F-6F1B492A4237}"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8893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EG. A principle around assessment and feedback should: Encourage interaction and dialogue - activities include…reviewing feedback in tutorials, and ‘encourage learners to give each other feedback on an assessment in relation to the criteria before submission’</a:t>
            </a:r>
          </a:p>
          <a:p>
            <a:endParaRPr lang="en-GB" sz="1400" dirty="0" smtClean="0"/>
          </a:p>
          <a:p>
            <a:r>
              <a:rPr lang="en-GB" sz="1400" baseline="0" dirty="0" smtClean="0"/>
              <a:t>Principles</a:t>
            </a:r>
            <a:r>
              <a:rPr lang="en-GB" sz="1400" dirty="0" smtClean="0"/>
              <a:t> now embedded in quality procedures and policy. </a:t>
            </a:r>
            <a:endParaRPr lang="en-GB" sz="1400" baseline="0" dirty="0" smtClean="0"/>
          </a:p>
        </p:txBody>
      </p:sp>
      <p:sp>
        <p:nvSpPr>
          <p:cNvPr id="4" name="Date Placeholder 3"/>
          <p:cNvSpPr>
            <a:spLocks noGrp="1"/>
          </p:cNvSpPr>
          <p:nvPr>
            <p:ph type="dt" idx="10"/>
          </p:nvPr>
        </p:nvSpPr>
        <p:spPr/>
        <p:txBody>
          <a:bodyPr/>
          <a:lstStyle/>
          <a:p>
            <a:fld id="{6D221B9B-7628-48C7-BB68-EAD5B86F3EDA}"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91852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dirty="0" smtClean="0"/>
              <a:t>Queens Universit</a:t>
            </a:r>
            <a:r>
              <a:rPr lang="en-GB" sz="1400" baseline="0" dirty="0" smtClean="0"/>
              <a:t>y have used the principles to articulate the assessment redesigns – firstly they outlined their underpinning principle that all A&amp;F should ‘ encourage positive motivational beliefs and self-esteem’, and the other key principles under that. They colour coded them…</a:t>
            </a:r>
          </a:p>
          <a:p>
            <a:endParaRPr lang="en-GB" dirty="0"/>
          </a:p>
        </p:txBody>
      </p:sp>
      <p:sp>
        <p:nvSpPr>
          <p:cNvPr id="4" name="Date Placeholder 3"/>
          <p:cNvSpPr>
            <a:spLocks noGrp="1"/>
          </p:cNvSpPr>
          <p:nvPr>
            <p:ph type="dt" idx="10"/>
          </p:nvPr>
        </p:nvSpPr>
        <p:spPr/>
        <p:txBody>
          <a:bodyPr/>
          <a:lstStyle/>
          <a:p>
            <a:fld id="{F4A0FDA3-983B-4638-A4BB-D940D827489D}"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956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Which enabled m</a:t>
            </a:r>
            <a:r>
              <a:rPr lang="en-GB" sz="1400" baseline="0" dirty="0" smtClean="0"/>
              <a:t>aps of the assessments designs before and after to be colour coded to show how each part of the assessment process is supporting each underpinning principles. </a:t>
            </a:r>
          </a:p>
          <a:p>
            <a:endParaRPr lang="en-GB" sz="1400" baseline="0" dirty="0" smtClean="0"/>
          </a:p>
          <a:p>
            <a:r>
              <a:rPr lang="en-GB" sz="1400" baseline="0" dirty="0" smtClean="0"/>
              <a:t>This example illustrates an engineering module assessment redesign, the box in the middle which describes students peer reviewing another students test, has been colour coded for ‘helping to clarify good performance’, and ‘deliver high quality feedback’. </a:t>
            </a:r>
          </a:p>
          <a:p>
            <a:endParaRPr lang="en-GB" sz="1400" baseline="0" dirty="0" smtClean="0"/>
          </a:p>
          <a:p>
            <a:r>
              <a:rPr lang="en-GB" sz="1400" b="0" i="0" u="none" strike="noStrike" kern="1200" dirty="0" smtClean="0">
                <a:solidFill>
                  <a:schemeClr val="tx1"/>
                </a:solidFill>
                <a:effectLst/>
              </a:rPr>
              <a:t>What has emerged is that principles provide a discourse for change and this can be a powerful lever to ensure that processes and practices supporting assessment and feedback all benefit learning.</a:t>
            </a:r>
            <a:endParaRPr lang="en-GB" sz="1400" dirty="0" smtClean="0"/>
          </a:p>
          <a:p>
            <a:endParaRPr lang="en-GB" dirty="0"/>
          </a:p>
        </p:txBody>
      </p:sp>
      <p:sp>
        <p:nvSpPr>
          <p:cNvPr id="4" name="Date Placeholder 3"/>
          <p:cNvSpPr>
            <a:spLocks noGrp="1"/>
          </p:cNvSpPr>
          <p:nvPr>
            <p:ph type="dt" idx="10"/>
          </p:nvPr>
        </p:nvSpPr>
        <p:spPr/>
        <p:txBody>
          <a:bodyPr/>
          <a:lstStyle/>
          <a:p>
            <a:fld id="{17D6B49F-C415-4352-94EF-21042A4A8ECB}"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7656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aseline="0" dirty="0" smtClean="0"/>
          </a:p>
          <a:p>
            <a:r>
              <a:rPr lang="en-GB" sz="1400" b="0" baseline="0" dirty="0" smtClean="0"/>
              <a:t>Finally</a:t>
            </a:r>
            <a:r>
              <a:rPr lang="en-GB" sz="1400" b="0" dirty="0" smtClean="0"/>
              <a:t> we get round to mentioning technology and there are some lovely examples of resources projects have used to help make people make technology choices based on the type of learning and teaching approach they are trying to implement. </a:t>
            </a:r>
          </a:p>
          <a:p>
            <a:endParaRPr lang="en-GB" sz="1400" b="0" dirty="0" smtClean="0"/>
          </a:p>
          <a:p>
            <a:r>
              <a:rPr lang="en-GB" sz="1400" b="0" dirty="0" smtClean="0"/>
              <a:t>For</a:t>
            </a:r>
            <a:r>
              <a:rPr lang="en-GB" sz="1400" b="0" baseline="0" dirty="0" smtClean="0"/>
              <a:t> example here each technology is ranked according to how it supports each of the dimensions of the work-integrated model, so for example skype rates here high on supporting collaborative activities, less so for others. </a:t>
            </a:r>
            <a:endParaRPr lang="en-GB" sz="1400" b="0" dirty="0" smtClean="0"/>
          </a:p>
          <a:p>
            <a:endParaRPr lang="en-GB" sz="1400" b="0" dirty="0" smtClean="0"/>
          </a:p>
          <a:p>
            <a:r>
              <a:rPr lang="en-GB" sz="1400" b="0" dirty="0" smtClean="0"/>
              <a:t>These tech trump cards are one example from the University of Exeter, </a:t>
            </a:r>
            <a:r>
              <a:rPr lang="en-GB" sz="1400" b="0" baseline="0" dirty="0" smtClean="0"/>
              <a:t>others </a:t>
            </a:r>
            <a:r>
              <a:rPr lang="en-GB" sz="1400" b="0" dirty="0" smtClean="0"/>
              <a:t>have done similar things. </a:t>
            </a:r>
            <a:endParaRPr lang="en-GB" sz="1400" b="0" baseline="0" dirty="0" smtClean="0"/>
          </a:p>
          <a:p>
            <a:endParaRPr lang="en-GB" dirty="0"/>
          </a:p>
        </p:txBody>
      </p:sp>
      <p:sp>
        <p:nvSpPr>
          <p:cNvPr id="4" name="Date Placeholder 3"/>
          <p:cNvSpPr>
            <a:spLocks noGrp="1"/>
          </p:cNvSpPr>
          <p:nvPr>
            <p:ph type="dt" idx="10"/>
          </p:nvPr>
        </p:nvSpPr>
        <p:spPr/>
        <p:txBody>
          <a:bodyPr/>
          <a:lstStyle/>
          <a:p>
            <a:fld id="{F60EFD4F-ECA8-445F-9A22-9326549F1D12}"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73005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smtClean="0">
                <a:solidFill>
                  <a:schemeClr val="tx1"/>
                </a:solidFill>
                <a:effectLst/>
                <a:latin typeface="+mn-lt"/>
                <a:ea typeface="+mn-ea"/>
                <a:cs typeface="+mn-cs"/>
              </a:rPr>
              <a:t>Supporting</a:t>
            </a:r>
            <a:r>
              <a:rPr lang="en-GB" sz="1400" b="1" kern="1200" baseline="0" dirty="0" smtClean="0">
                <a:solidFill>
                  <a:schemeClr val="tx1"/>
                </a:solidFill>
                <a:effectLst/>
                <a:latin typeface="+mn-lt"/>
                <a:ea typeface="+mn-ea"/>
                <a:cs typeface="+mn-cs"/>
              </a:rPr>
              <a:t> longitudinal development</a:t>
            </a:r>
            <a:endParaRPr lang="en-GB" sz="1400" b="1"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So</a:t>
            </a:r>
            <a:r>
              <a:rPr lang="en-GB" sz="1400" kern="1200" baseline="0" dirty="0" smtClean="0">
                <a:solidFill>
                  <a:schemeClr val="tx1"/>
                </a:solidFill>
                <a:effectLst/>
                <a:latin typeface="+mn-lt"/>
                <a:ea typeface="+mn-ea"/>
                <a:cs typeface="+mn-cs"/>
              </a:rPr>
              <a:t> one of the key elements of a move towards assessment for learning approaches is a focus on seeing the learning journey in its entirety, and supporting a more </a:t>
            </a:r>
            <a:r>
              <a:rPr lang="en-GB" sz="1400" b="1" kern="1200" baseline="0" dirty="0" smtClean="0">
                <a:solidFill>
                  <a:schemeClr val="tx1"/>
                </a:solidFill>
                <a:effectLst/>
                <a:latin typeface="+mn-lt"/>
                <a:ea typeface="+mn-ea"/>
                <a:cs typeface="+mn-cs"/>
              </a:rPr>
              <a:t>holistic view of student development over time</a:t>
            </a:r>
            <a:r>
              <a:rPr lang="en-GB" sz="1400" kern="1200" baseline="0" dirty="0" smtClean="0">
                <a:solidFill>
                  <a:schemeClr val="tx1"/>
                </a:solidFill>
                <a:effectLst/>
                <a:latin typeface="+mn-lt"/>
                <a:ea typeface="+mn-ea"/>
                <a:cs typeface="+mn-cs"/>
              </a:rPr>
              <a:t>. This involves providing more formative opportunities to influence development, incorporating </a:t>
            </a:r>
            <a:r>
              <a:rPr lang="en-GB" sz="1400" kern="1200" dirty="0" err="1" smtClean="0">
                <a:solidFill>
                  <a:schemeClr val="tx1"/>
                </a:solidFill>
                <a:effectLst/>
                <a:latin typeface="+mn-lt"/>
                <a:ea typeface="+mn-ea"/>
                <a:cs typeface="+mn-cs"/>
              </a:rPr>
              <a:t>ipsative</a:t>
            </a:r>
            <a:r>
              <a:rPr lang="en-GB" sz="1400" kern="1200" dirty="0" smtClean="0">
                <a:solidFill>
                  <a:schemeClr val="tx1"/>
                </a:solidFill>
                <a:effectLst/>
                <a:latin typeface="+mn-lt"/>
                <a:ea typeface="+mn-ea"/>
                <a:cs typeface="+mn-cs"/>
              </a:rPr>
              <a:t> approaches whereby feedback acknowledges progress against the learner's previous performance regardless of achievement;</a:t>
            </a:r>
            <a:r>
              <a:rPr lang="en-GB" sz="1400" kern="1200" baseline="0" dirty="0" smtClean="0">
                <a:solidFill>
                  <a:schemeClr val="tx1"/>
                </a:solidFill>
                <a:effectLst/>
                <a:latin typeface="+mn-lt"/>
                <a:ea typeface="+mn-ea"/>
                <a:cs typeface="+mn-cs"/>
              </a:rPr>
              <a:t> and feedforward that focuses on proving advice focused on how to improve moving forward.</a:t>
            </a:r>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Although this is primarily a learning design issue, technology has a vital role to play here in terms of storing feedback across a programme and making it easily accessible to both staff and students in order to develop a long-term picture – but it was found that most of the VLEs in common use record both marks and feedback at a module level so that it is not easy to gain this kind of overview at programme level. This is one of the areas we’ve had a focus in on the project – and there is a growth in interest at the moment from systems providers in enabling</a:t>
            </a:r>
            <a:r>
              <a:rPr lang="en-GB" sz="1400" kern="1200" baseline="0" dirty="0" smtClean="0">
                <a:solidFill>
                  <a:schemeClr val="tx1"/>
                </a:solidFill>
                <a:effectLst/>
                <a:latin typeface="+mn-lt"/>
                <a:ea typeface="+mn-ea"/>
                <a:cs typeface="+mn-cs"/>
              </a:rPr>
              <a:t> this sort of view for both staff and students.</a:t>
            </a:r>
            <a:endParaRPr lang="en-GB" sz="1400" kern="1200" dirty="0" smtClean="0">
              <a:solidFill>
                <a:schemeClr val="tx1"/>
              </a:solidFill>
              <a:effectLst/>
              <a:latin typeface="+mn-lt"/>
              <a:ea typeface="+mn-ea"/>
              <a:cs typeface="+mn-cs"/>
            </a:endParaRPr>
          </a:p>
          <a:p>
            <a:pPr>
              <a:defRPr/>
            </a:pPr>
            <a:r>
              <a:rPr lang="en-GB" sz="1400" dirty="0" smtClean="0">
                <a:solidFill>
                  <a:srgbClr val="2C3841"/>
                </a:solidFill>
              </a:rPr>
              <a:t>Institutions explored a variety of ways that technology could resolve some of these issues, from </a:t>
            </a:r>
          </a:p>
          <a:p>
            <a:pPr marL="171450" indent="-171450">
              <a:buFont typeface="Arial" pitchFamily="34" charset="0"/>
              <a:buChar char="•"/>
              <a:defRPr/>
            </a:pPr>
            <a:r>
              <a:rPr lang="en-GB" sz="1400" dirty="0" smtClean="0">
                <a:solidFill>
                  <a:srgbClr val="2C3841"/>
                </a:solidFill>
              </a:rPr>
              <a:t>Using simple tools to analyse the timing of assessments, feedback dates and ensuring students could act on fb before producing the next piece of work</a:t>
            </a:r>
          </a:p>
          <a:p>
            <a:pPr marL="171450" indent="-171450">
              <a:buFont typeface="Arial" pitchFamily="34" charset="0"/>
              <a:buChar char="•"/>
              <a:defRPr/>
            </a:pPr>
            <a:r>
              <a:rPr lang="en-GB" sz="1400" dirty="0" smtClean="0">
                <a:solidFill>
                  <a:srgbClr val="2C3841"/>
                </a:solidFill>
              </a:rPr>
              <a:t>Developing tools to analysis and audit feedback </a:t>
            </a:r>
          </a:p>
          <a:p>
            <a:pPr marL="171450" indent="-171450">
              <a:buFont typeface="Arial" pitchFamily="34" charset="0"/>
              <a:buChar char="•"/>
              <a:defRPr/>
            </a:pPr>
            <a:r>
              <a:rPr lang="en-GB" sz="1400" dirty="0" smtClean="0">
                <a:solidFill>
                  <a:srgbClr val="2C3841"/>
                </a:solidFill>
              </a:rPr>
              <a:t>Creating conditions for staff/student dialogue rather than fb just being ‘delivered’ to students</a:t>
            </a:r>
          </a:p>
          <a:p>
            <a:pPr marL="171450" indent="-171450">
              <a:buFont typeface="Arial" pitchFamily="34" charset="0"/>
              <a:buChar char="•"/>
              <a:defRPr/>
            </a:pPr>
            <a:endParaRPr lang="en-GB" sz="1400" dirty="0" smtClean="0">
              <a:solidFill>
                <a:srgbClr val="2C3841"/>
              </a:solidFill>
            </a:endParaRPr>
          </a:p>
          <a:p>
            <a:pPr marL="0" indent="0">
              <a:buFont typeface="Arial" pitchFamily="34" charset="0"/>
              <a:buNone/>
              <a:defRPr/>
            </a:pPr>
            <a:r>
              <a:rPr lang="en-GB" sz="1400" b="1" dirty="0" smtClean="0">
                <a:solidFill>
                  <a:srgbClr val="2C3841"/>
                </a:solidFill>
              </a:rPr>
              <a:t>Role of feedback</a:t>
            </a:r>
          </a:p>
          <a:p>
            <a:r>
              <a:rPr lang="en-GB" sz="1400" kern="1200" dirty="0" smtClean="0">
                <a:solidFill>
                  <a:schemeClr val="tx1"/>
                </a:solidFill>
                <a:effectLst/>
                <a:latin typeface="+mn-lt"/>
                <a:ea typeface="+mn-ea"/>
                <a:cs typeface="+mn-cs"/>
              </a:rPr>
              <a:t>One of the most astonishing things the programme revealed was the lack of discussion that seems to take place around approaches to feedback.</a:t>
            </a:r>
            <a:r>
              <a:rPr lang="en-GB" sz="1400" kern="1200" baseline="0" dirty="0" smtClean="0">
                <a:solidFill>
                  <a:schemeClr val="tx1"/>
                </a:solidFill>
                <a:effectLst/>
                <a:latin typeface="+mn-lt"/>
                <a:ea typeface="+mn-ea"/>
                <a:cs typeface="+mn-cs"/>
              </a:rPr>
              <a:t> </a:t>
            </a:r>
            <a:endParaRPr lang="en-GB" sz="1400" dirty="0" smtClean="0"/>
          </a:p>
          <a:p>
            <a:r>
              <a:rPr lang="en-GB" sz="1400" kern="1200" dirty="0" smtClean="0">
                <a:solidFill>
                  <a:schemeClr val="tx1"/>
                </a:solidFill>
                <a:effectLst/>
                <a:latin typeface="+mn-lt"/>
                <a:ea typeface="+mn-ea"/>
                <a:cs typeface="+mn-cs"/>
              </a:rPr>
              <a:t>The IOE, in looking to implement a more longitudinal approach, described feedback as taking place in a 'black box' and their experience seems to be borne out elsewhere. </a:t>
            </a:r>
          </a:p>
          <a:p>
            <a:endParaRPr lang="en-GB" sz="1400" dirty="0" smtClean="0"/>
          </a:p>
          <a:p>
            <a:r>
              <a:rPr lang="en-GB" sz="1400" kern="1200" dirty="0" smtClean="0">
                <a:solidFill>
                  <a:schemeClr val="tx1"/>
                </a:solidFill>
                <a:effectLst/>
                <a:latin typeface="+mn-lt"/>
                <a:ea typeface="+mn-ea"/>
                <a:cs typeface="+mn-cs"/>
              </a:rPr>
              <a:t>The focus of quality assurance activities seems to be exclusively on comparing and moderating marks and it appears that there is little, if any, discussion within programme teams about individual approaches to feedback. It is therefore unsurprising that students talk about inconsistency in the feedback they receive,</a:t>
            </a:r>
            <a:r>
              <a:rPr lang="en-GB" sz="1400" kern="1200" baseline="0" dirty="0" smtClean="0">
                <a:solidFill>
                  <a:schemeClr val="tx1"/>
                </a:solidFill>
                <a:effectLst/>
                <a:latin typeface="+mn-lt"/>
                <a:ea typeface="+mn-ea"/>
                <a:cs typeface="+mn-cs"/>
              </a:rPr>
              <a:t> and the lack of any conversations amongst staff to establish and discussing the purpose of feedback seems to inhibit any longer term aims to better learner longitudinal </a:t>
            </a:r>
            <a:r>
              <a:rPr lang="en-GB" sz="1400" kern="1200" baseline="0" dirty="0" err="1" smtClean="0">
                <a:solidFill>
                  <a:schemeClr val="tx1"/>
                </a:solidFill>
                <a:effectLst/>
                <a:latin typeface="+mn-lt"/>
                <a:ea typeface="+mn-ea"/>
                <a:cs typeface="+mn-cs"/>
              </a:rPr>
              <a:t>devt</a:t>
            </a:r>
            <a:r>
              <a:rPr lang="en-GB" sz="1400" kern="1200" baseline="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Some of the really valuable resources from this programme are</a:t>
            </a:r>
            <a:r>
              <a:rPr lang="en-GB" sz="140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a range of audits (on</a:t>
            </a:r>
            <a:r>
              <a:rPr lang="en-GB" sz="1400" kern="1200" baseline="0" dirty="0" smtClean="0">
                <a:solidFill>
                  <a:schemeClr val="tx1"/>
                </a:solidFill>
                <a:effectLst/>
                <a:latin typeface="+mn-lt"/>
                <a:ea typeface="+mn-ea"/>
                <a:cs typeface="+mn-cs"/>
              </a:rPr>
              <a:t> paper and one online)</a:t>
            </a:r>
            <a:r>
              <a:rPr lang="en-GB" sz="1400" kern="1200" dirty="0" smtClean="0">
                <a:solidFill>
                  <a:schemeClr val="tx1"/>
                </a:solidFill>
                <a:effectLst/>
                <a:latin typeface="+mn-lt"/>
                <a:ea typeface="+mn-ea"/>
                <a:cs typeface="+mn-cs"/>
              </a:rPr>
              <a:t>, in different institutions and using different methods, of the types of feedback given. These approaches were mainly set out</a:t>
            </a:r>
            <a:r>
              <a:rPr lang="en-GB" sz="1400" kern="1200" baseline="0" dirty="0" smtClean="0">
                <a:solidFill>
                  <a:schemeClr val="tx1"/>
                </a:solidFill>
                <a:effectLst/>
                <a:latin typeface="+mn-lt"/>
                <a:ea typeface="+mn-ea"/>
                <a:cs typeface="+mn-cs"/>
              </a:rPr>
              <a:t> to be evaluative, but have developed into staff development tools to engage staff in conversations around their feedback.</a:t>
            </a:r>
            <a:endParaRPr lang="en-GB" sz="1400" kern="1200" dirty="0" smtClean="0">
              <a:solidFill>
                <a:schemeClr val="tx1"/>
              </a:solidFill>
              <a:effectLst/>
              <a:latin typeface="+mn-lt"/>
              <a:ea typeface="+mn-ea"/>
              <a:cs typeface="+mn-cs"/>
            </a:endParaRPr>
          </a:p>
          <a:p>
            <a:endParaRPr lang="en-GB" sz="1400" dirty="0" smtClean="0"/>
          </a:p>
          <a:p>
            <a:r>
              <a:rPr lang="en-GB" sz="1400" kern="1200" dirty="0" smtClean="0">
                <a:solidFill>
                  <a:schemeClr val="tx1"/>
                </a:solidFill>
                <a:effectLst/>
                <a:latin typeface="+mn-lt"/>
                <a:ea typeface="+mn-ea"/>
                <a:cs typeface="+mn-cs"/>
              </a:rPr>
              <a:t>A number of the projects have produced tools for profiling and analysing feedback and many of these are readily available for others to use.</a:t>
            </a:r>
          </a:p>
          <a:p>
            <a:pPr marL="0" indent="0">
              <a:buFont typeface="Arial" pitchFamily="34" charset="0"/>
              <a:buNone/>
              <a:defRPr/>
            </a:pPr>
            <a:endParaRPr lang="en-GB" sz="1400" b="1" dirty="0" smtClean="0">
              <a:solidFill>
                <a:srgbClr val="2C3841"/>
              </a:solidFill>
            </a:endParaRPr>
          </a:p>
          <a:p>
            <a:endParaRPr lang="en-GB" sz="1400" dirty="0"/>
          </a:p>
        </p:txBody>
      </p:sp>
      <p:sp>
        <p:nvSpPr>
          <p:cNvPr id="4" name="Date Placeholder 3"/>
          <p:cNvSpPr>
            <a:spLocks noGrp="1"/>
          </p:cNvSpPr>
          <p:nvPr>
            <p:ph type="dt" idx="10"/>
          </p:nvPr>
        </p:nvSpPr>
        <p:spPr/>
        <p:txBody>
          <a:bodyPr/>
          <a:lstStyle/>
          <a:p>
            <a:fld id="{02BF0781-0A87-4AEA-92CD-A5350BA677B6}"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45934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Date Placeholder 3"/>
          <p:cNvSpPr>
            <a:spLocks noGrp="1"/>
          </p:cNvSpPr>
          <p:nvPr>
            <p:ph type="dt" idx="10"/>
          </p:nvPr>
        </p:nvSpPr>
        <p:spPr/>
        <p:txBody>
          <a:bodyPr/>
          <a:lstStyle/>
          <a:p>
            <a:fld id="{B86C2BDD-DB3D-4D72-9041-790AEB801757}"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333896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48BAACA5-F740-4BCE-A22E-08946FCCD22E}"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53322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This</a:t>
            </a:r>
            <a:r>
              <a:rPr lang="en-GB" sz="1400" baseline="0" dirty="0" smtClean="0"/>
              <a:t> session </a:t>
            </a:r>
            <a:r>
              <a:rPr lang="en-GB" sz="1400" dirty="0" smtClean="0"/>
              <a:t>aims to share some of the top level messages arising from a large body of work around assessment and feedback for those considering the issues at a strategic level. </a:t>
            </a:r>
          </a:p>
          <a:p>
            <a:endParaRPr lang="en-GB" sz="1400" dirty="0"/>
          </a:p>
          <a:p>
            <a:r>
              <a:rPr lang="en-GB" sz="1400" dirty="0" smtClean="0"/>
              <a:t>I’ll start with sharing some of the findings of a number of UK wide reviews into assessment and feedback which unearth some of the sector-wide challenges being faced</a:t>
            </a:r>
          </a:p>
          <a:p>
            <a:endParaRPr lang="en-GB" sz="1400" dirty="0"/>
          </a:p>
          <a:p>
            <a:r>
              <a:rPr lang="en-GB" sz="1400" dirty="0" smtClean="0"/>
              <a:t>And then discuss some tools and approaches to tackling these challenges, supported by technology, that have proven beneficial. </a:t>
            </a:r>
          </a:p>
          <a:p>
            <a:endParaRPr lang="en-GB" sz="1400" dirty="0"/>
          </a:p>
          <a:p>
            <a:r>
              <a:rPr lang="en-GB" sz="1400" dirty="0" smtClean="0"/>
              <a:t>There are two themes running throughout this presentation – assessment and feedback practices in terms of pedagogies and purposes of assessment, and the management of assessment and feedback processes which follow to support the achievement of those pedagogies. </a:t>
            </a:r>
          </a:p>
        </p:txBody>
      </p:sp>
      <p:sp>
        <p:nvSpPr>
          <p:cNvPr id="4" name="Date Placeholder 3"/>
          <p:cNvSpPr>
            <a:spLocks noGrp="1"/>
          </p:cNvSpPr>
          <p:nvPr>
            <p:ph type="dt" idx="10"/>
          </p:nvPr>
        </p:nvSpPr>
        <p:spPr/>
        <p:txBody>
          <a:bodyPr/>
          <a:lstStyle/>
          <a:p>
            <a:fld id="{BA54FD09-9640-421F-95A7-92F4E5927245}"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83530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rPr>
              <a:t>So we’ve talked a lot about assessment and feedback practice – I now</a:t>
            </a:r>
            <a:r>
              <a:rPr lang="en-GB" sz="1200" b="0" i="0" u="none" strike="noStrike" kern="1200" baseline="0" dirty="0" smtClean="0">
                <a:solidFill>
                  <a:schemeClr val="tx1"/>
                </a:solidFill>
                <a:effectLst/>
              </a:rPr>
              <a:t> want to touch more on the processes around electronically managing the assessment and feedback process. Why are we interested in this aspect? Based on the findings from a 5 year evaluation at the University of Huddersfield, we know its key (see briefing for more info):</a:t>
            </a:r>
          </a:p>
          <a:p>
            <a:pPr rtl="0"/>
            <a:r>
              <a:rPr lang="en-GB" sz="1200" b="0" i="0" u="none" strike="noStrike" kern="1200" dirty="0" smtClean="0">
                <a:solidFill>
                  <a:schemeClr val="tx1"/>
                </a:solidFill>
                <a:effectLst/>
              </a:rPr>
              <a:t>One key finding is that students feel more confident with the process.  It’s faster, more efficient, convenient and flexible.  But when it comes to receiving feedback, students see it as</a:t>
            </a:r>
            <a:r>
              <a:rPr lang="en-GB" sz="1200" b="0" i="0" u="none" strike="noStrike" kern="1200" baseline="0" dirty="0" smtClean="0">
                <a:solidFill>
                  <a:schemeClr val="tx1"/>
                </a:solidFill>
                <a:effectLst/>
              </a:rPr>
              <a:t> </a:t>
            </a:r>
            <a:r>
              <a:rPr lang="en-GB" sz="1200" b="0" i="0" u="none" strike="noStrike" kern="1200" dirty="0" smtClean="0">
                <a:solidFill>
                  <a:schemeClr val="tx1"/>
                </a:solidFill>
                <a:effectLst/>
              </a:rPr>
              <a:t>inconsistent when submission is electronic and marks</a:t>
            </a:r>
            <a:r>
              <a:rPr lang="en-GB" sz="1200" b="0" i="0" u="none" strike="noStrike" kern="1200" baseline="0" dirty="0" smtClean="0">
                <a:solidFill>
                  <a:schemeClr val="tx1"/>
                </a:solidFill>
                <a:effectLst/>
              </a:rPr>
              <a:t> and feedback are on paper. </a:t>
            </a:r>
            <a:r>
              <a:rPr lang="en-GB" sz="1200" b="0" i="0" u="none" strike="noStrike" kern="1200" dirty="0" smtClean="0">
                <a:solidFill>
                  <a:schemeClr val="tx1"/>
                </a:solidFill>
                <a:effectLst/>
              </a:rPr>
              <a:t>  It seems illogical to them that that inconsistency exists.  </a:t>
            </a:r>
            <a:endParaRPr lang="en-GB" sz="1200" b="0" dirty="0" smtClean="0">
              <a:effectLst/>
            </a:endParaRPr>
          </a:p>
          <a:p>
            <a:r>
              <a:rPr lang="en-GB" sz="1200" b="1" dirty="0" smtClean="0"/>
              <a:t>Benefits</a:t>
            </a:r>
            <a:r>
              <a:rPr lang="en-GB" sz="1200" b="1" baseline="0" dirty="0" smtClean="0"/>
              <a:t> to students</a:t>
            </a:r>
            <a:r>
              <a:rPr lang="en-GB" sz="1200" baseline="0" dirty="0" smtClean="0"/>
              <a:t/>
            </a:r>
            <a:br>
              <a:rPr lang="en-GB" sz="1200" baseline="0" dirty="0" smtClean="0"/>
            </a:br>
            <a:r>
              <a:rPr lang="en-GB" sz="1200" baseline="0" dirty="0" smtClean="0"/>
              <a:t> </a:t>
            </a:r>
            <a:r>
              <a:rPr lang="en-GB" sz="1200" b="1" baseline="0" dirty="0" smtClean="0"/>
              <a:t>increased control and agency – and reduced anxiety</a:t>
            </a:r>
          </a:p>
          <a:p>
            <a:pPr>
              <a:buFont typeface="Arial" pitchFamily="34" charset="0"/>
              <a:buNone/>
            </a:pPr>
            <a:r>
              <a:rPr lang="en-GB" sz="1200" b="0" baseline="0" dirty="0" smtClean="0"/>
              <a:t>For some, reduced anxiety due to increased control, over when, and where they engaged with their feedback. Clarity of date of return of feedback and results. </a:t>
            </a:r>
          </a:p>
          <a:p>
            <a:pPr>
              <a:buFont typeface="Arial" pitchFamily="34" charset="0"/>
              <a:buChar char="•"/>
            </a:pPr>
            <a:r>
              <a:rPr lang="en-GB" sz="1200" b="1" baseline="0" dirty="0" smtClean="0"/>
              <a:t> improved privacy and security </a:t>
            </a:r>
            <a:r>
              <a:rPr lang="en-GB" sz="1200" baseline="0" dirty="0" smtClean="0"/>
              <a:t>– students were overwhelmingly confident in the process – so confident it hadn’t got lost, and that it had been securely submitted to the tutor and not visible to others.  Liked the receipting – fast and automated.  As compared to dropping it in a box in a pile with others. Or feedback wasn’t given in a class setting when others ask what you got. Provided a sense of connection with the tutor, particularly for distance learners. </a:t>
            </a:r>
          </a:p>
          <a:p>
            <a:pPr>
              <a:buFont typeface="Arial" pitchFamily="34" charset="0"/>
              <a:buChar char="•"/>
            </a:pPr>
            <a:r>
              <a:rPr lang="en-GB" sz="1200" b="1" baseline="0" dirty="0" smtClean="0"/>
              <a:t> sig increased efficiency and convenience </a:t>
            </a:r>
            <a:r>
              <a:rPr lang="en-GB" sz="1200" baseline="0" dirty="0" smtClean="0"/>
              <a:t>– all students reported added convenience. </a:t>
            </a:r>
            <a:r>
              <a:rPr lang="en-GB" sz="1200" baseline="0" dirty="0" err="1" smtClean="0"/>
              <a:t>Inc</a:t>
            </a:r>
            <a:r>
              <a:rPr lang="en-GB" sz="1200" baseline="0" dirty="0" smtClean="0"/>
              <a:t> reduction in time submitting work, ‘hassle’ </a:t>
            </a:r>
            <a:r>
              <a:rPr lang="en-GB" sz="1200" baseline="0" dirty="0" err="1" smtClean="0"/>
              <a:t>eg</a:t>
            </a:r>
            <a:r>
              <a:rPr lang="en-GB" sz="1200" baseline="0" dirty="0" smtClean="0"/>
              <a:t> fighting with printers just before the deadline, and flexibility in submitting it to fit round their lives.  Liked a midnight submission as they could work up to it. </a:t>
            </a:r>
          </a:p>
          <a:p>
            <a:pPr>
              <a:buFont typeface="Arial" pitchFamily="34" charset="0"/>
              <a:buChar char="•"/>
            </a:pPr>
            <a:r>
              <a:rPr lang="en-GB" sz="1200" baseline="0" dirty="0" smtClean="0"/>
              <a:t> </a:t>
            </a:r>
            <a:r>
              <a:rPr lang="en-GB" sz="1200" b="1" baseline="0" dirty="0" smtClean="0"/>
              <a:t>feedback which is clearer and easier to engage with, understand and store for later use </a:t>
            </a:r>
            <a:r>
              <a:rPr lang="en-GB" sz="1200" baseline="0" dirty="0" smtClean="0"/>
              <a:t>– More legible feedback - liked the way feedback worked in </a:t>
            </a:r>
            <a:r>
              <a:rPr lang="en-GB" sz="1200" baseline="0" dirty="0" err="1" smtClean="0"/>
              <a:t>Grademark</a:t>
            </a:r>
            <a:r>
              <a:rPr lang="en-GB" sz="1200" baseline="0" dirty="0" smtClean="0"/>
              <a:t> – </a:t>
            </a:r>
            <a:r>
              <a:rPr lang="en-GB" sz="1200" baseline="0" dirty="0" err="1" smtClean="0"/>
              <a:t>inc</a:t>
            </a:r>
            <a:r>
              <a:rPr lang="en-GB" sz="1200" baseline="0" dirty="0" smtClean="0"/>
              <a:t> bubble comments. Lack of engagement due to illegibility of the feedback? One student noted that having it online made it much easier to go back when doing another assignment and incorporate the feedback in as they went. </a:t>
            </a:r>
          </a:p>
          <a:p>
            <a:pPr>
              <a:buFont typeface="Arial" pitchFamily="34" charset="0"/>
              <a:buChar char="•"/>
            </a:pPr>
            <a:endParaRPr lang="en-GB" sz="1200" baseline="0" dirty="0" smtClean="0"/>
          </a:p>
          <a:p>
            <a:pPr>
              <a:buFont typeface="Arial" pitchFamily="34" charset="0"/>
              <a:buNone/>
            </a:pPr>
            <a:r>
              <a:rPr lang="en-GB" sz="1200" baseline="0" dirty="0" smtClean="0"/>
              <a:t>However, the research showed that there is a balance to be gained between giving staff </a:t>
            </a:r>
            <a:r>
              <a:rPr lang="en-GB" sz="1200" baseline="0" dirty="0" err="1" smtClean="0"/>
              <a:t>flexibilty</a:t>
            </a:r>
            <a:r>
              <a:rPr lang="en-GB" sz="1200" baseline="0" dirty="0" smtClean="0"/>
              <a:t> to come on board with e-marking when they are ready (which is key), and the strong entitlement students feel to it. </a:t>
            </a:r>
          </a:p>
          <a:p>
            <a:pPr>
              <a:buFont typeface="Arial" pitchFamily="34" charset="0"/>
              <a:buNone/>
            </a:pPr>
            <a:r>
              <a:rPr lang="en-GB" sz="1200" baseline="0" dirty="0" smtClean="0"/>
              <a:t>Recommended a system that is robust and secure, and allows for </a:t>
            </a:r>
            <a:r>
              <a:rPr lang="en-GB" sz="1200" baseline="0" dirty="0" err="1" smtClean="0"/>
              <a:t>esubmission</a:t>
            </a:r>
            <a:r>
              <a:rPr lang="en-GB" sz="1200" baseline="0" dirty="0" smtClean="0"/>
              <a:t>, but allows staff to mark in the way they prefer is likely to be the one that generates most benefits and least angst for the highest proportion of stakeholders. </a:t>
            </a:r>
          </a:p>
          <a:p>
            <a:pPr>
              <a:buFont typeface="Arial" pitchFamily="34" charset="0"/>
              <a:buNone/>
            </a:pPr>
            <a:endParaRPr lang="en-GB" sz="1200" baseline="0" dirty="0" smtClean="0"/>
          </a:p>
          <a:p>
            <a:pPr>
              <a:buFont typeface="Arial" pitchFamily="34" charset="0"/>
              <a:buNone/>
            </a:pPr>
            <a:r>
              <a:rPr lang="en-GB" sz="1200" baseline="0" dirty="0" smtClean="0"/>
              <a:t>It is likely a critical mass will be gained over time which should tip the balance with any reluctant staff. </a:t>
            </a:r>
          </a:p>
          <a:p>
            <a:pPr>
              <a:buFont typeface="Arial" pitchFamily="34" charset="0"/>
              <a:buNone/>
            </a:pPr>
            <a:endParaRPr lang="en-GB" sz="1200" baseline="0" dirty="0" smtClean="0"/>
          </a:p>
          <a:p>
            <a:pPr>
              <a:buFont typeface="Arial" pitchFamily="34" charset="0"/>
              <a:buNone/>
            </a:pPr>
            <a:r>
              <a:rPr lang="en-GB" sz="1200" baseline="0" dirty="0" smtClean="0"/>
              <a:t>Don’t recommend mandatory training for students, but should make available some self-paced  online resources to support those that need it. </a:t>
            </a:r>
          </a:p>
          <a:p>
            <a:endParaRPr lang="en-GB" sz="1200" dirty="0"/>
          </a:p>
        </p:txBody>
      </p:sp>
      <p:sp>
        <p:nvSpPr>
          <p:cNvPr id="4" name="Date Placeholder 3"/>
          <p:cNvSpPr>
            <a:spLocks noGrp="1"/>
          </p:cNvSpPr>
          <p:nvPr>
            <p:ph type="dt" idx="10"/>
          </p:nvPr>
        </p:nvSpPr>
        <p:spPr/>
        <p:txBody>
          <a:bodyPr/>
          <a:lstStyle/>
          <a:p>
            <a:fld id="{2F8D1785-068B-46CB-AD75-CB9F3E2DE21A}"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87154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latin typeface="+mn-lt"/>
                <a:ea typeface="+mn-ea"/>
                <a:cs typeface="+mn-cs"/>
              </a:rPr>
              <a:t>I</a:t>
            </a:r>
            <a:r>
              <a:rPr lang="en-US" sz="1400" kern="1200" dirty="0" smtClean="0">
                <a:solidFill>
                  <a:schemeClr val="tx1"/>
                </a:solidFill>
                <a:latin typeface="+mn-lt"/>
                <a:ea typeface="+mn-ea"/>
                <a:cs typeface="+mn-cs"/>
              </a:rPr>
              <a:t>n trying to review assessment and feedback practice overall it is easy to feel initially overwhelmed by the diversity of the landscape. Every institution develops its own policies, procedures and practices - usually the responsibility for this is highly devolved so there can be very different policies and practices between different departments or schools even within a single University. In trying to make sense of the overall picture, a tool that has proven very useful in providing a common starting point is the assessment and feedback life-cycle shown here.</a:t>
            </a:r>
            <a:endParaRPr lang="en-GB" sz="1400" kern="1200" dirty="0" smtClean="0">
              <a:solidFill>
                <a:schemeClr val="tx1"/>
              </a:solidFill>
              <a:latin typeface="+mn-lt"/>
              <a:ea typeface="+mn-ea"/>
              <a:cs typeface="+mn-cs"/>
            </a:endParaRP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assessment and feedback life-cycle was originally developed by Manchester Metropolitan University and it has been picked up and used or adapted by many other institutions. </a:t>
            </a: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life-cycle is an academic model. It shows a high level view of the academic processes involved in assessment and feedback and offers a ready means of mapping business processes and potential supporting technologies against this. The model can be applied to both formative and summative assessment and to any scale of learning e.g. from whole courses/programmes of learning or to short pieces of learning such as a short course that takes place over a single day. The model covers all assessment and feedback practice whether or not materials are in digital format and supported by information systems.</a:t>
            </a: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Use of this model has been central to our work in terms of serving as a common framework to gain an overall picture of institution wide activity. It offers a means of encouraging dialogue between different types of stakeholders who may work on one aspect of assessment and thus have a view of only part of the life-cycle. So far the model has resonated with everyone we have spoken to in the course of the research. </a:t>
            </a:r>
          </a:p>
          <a:p>
            <a:endParaRPr lang="en-GB" dirty="0"/>
          </a:p>
        </p:txBody>
      </p:sp>
      <p:sp>
        <p:nvSpPr>
          <p:cNvPr id="4" name="Date Placeholder 3"/>
          <p:cNvSpPr>
            <a:spLocks noGrp="1"/>
          </p:cNvSpPr>
          <p:nvPr>
            <p:ph type="dt" idx="10"/>
          </p:nvPr>
        </p:nvSpPr>
        <p:spPr/>
        <p:txBody>
          <a:bodyPr/>
          <a:lstStyle/>
          <a:p>
            <a:fld id="{010AB005-371E-4AF6-96CC-D58918E4A34F}"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2884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Other universities</a:t>
            </a:r>
            <a:r>
              <a:rPr lang="en-GB" sz="1400" baseline="0" dirty="0" smtClean="0"/>
              <a:t> have taken this model and used it to support their conversations – for example this is a diagram from the University of Edinburgh – they’ve created 3 different perspectives to support conversations – for academic staff, students, and support staff. You can see here the versions for academic staff and student perspectives. </a:t>
            </a:r>
            <a:endParaRPr lang="en-GB" sz="1400" dirty="0"/>
          </a:p>
        </p:txBody>
      </p:sp>
      <p:sp>
        <p:nvSpPr>
          <p:cNvPr id="4" name="Date Placeholder 3"/>
          <p:cNvSpPr>
            <a:spLocks noGrp="1"/>
          </p:cNvSpPr>
          <p:nvPr>
            <p:ph type="dt" idx="10"/>
          </p:nvPr>
        </p:nvSpPr>
        <p:spPr/>
        <p:txBody>
          <a:bodyPr/>
          <a:lstStyle/>
          <a:p>
            <a:fld id="{DD4C07EA-0DBA-4F17-8586-BA1876BFF1C8}"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85961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Date Placeholder 3"/>
          <p:cNvSpPr>
            <a:spLocks noGrp="1"/>
          </p:cNvSpPr>
          <p:nvPr>
            <p:ph type="dt" idx="10"/>
          </p:nvPr>
        </p:nvSpPr>
        <p:spPr/>
        <p:txBody>
          <a:bodyPr/>
          <a:lstStyle/>
          <a:p>
            <a:fld id="{F4239FD5-0751-4F8E-8414-D952DD6F3B21}"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9217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1. Specifying:</a:t>
            </a:r>
            <a:r>
              <a:rPr lang="en-GB" sz="1400" dirty="0" smtClean="0"/>
              <a:t> as part of the overall undergraduate curriculum change, MMU standardised the credit size of modules (30 credits) and limited the number of summative assignment tasks per module to 2. This was in response to student feedback that there were too many assessment points: up to 20 in a year for some students. The maximum number of summative assignments per student is now 8 per year, including examinations.</a:t>
            </a:r>
          </a:p>
          <a:p>
            <a:r>
              <a:rPr lang="en-GB" sz="1400" dirty="0" smtClean="0"/>
              <a:t>An online </a:t>
            </a:r>
            <a:r>
              <a:rPr lang="en-GB" sz="1400" dirty="0" err="1" smtClean="0"/>
              <a:t>proforma</a:t>
            </a:r>
            <a:r>
              <a:rPr lang="en-GB" sz="1400" dirty="0" smtClean="0"/>
              <a:t> was designed to capture new unit specifications and store the standardised descriptions in a database. All undergraduate units are now included in this database and the records include information about the type and weighting of the assessment and the skills students are likely to demonstrate in completing the work. This information is linked directly to the student records system (SRS) in order to give a basic picture of the requirements for each unit. For other qualifications, assessment type and weighting information is added manually to the SRS.</a:t>
            </a:r>
          </a:p>
          <a:p>
            <a:pPr rtl="0"/>
            <a:endParaRPr lang="en-GB" sz="1400" b="0" i="0" u="none" strike="noStrike" kern="1200" dirty="0" smtClean="0">
              <a:solidFill>
                <a:schemeClr val="tx1"/>
              </a:solidFill>
              <a:effectLst/>
            </a:endParaRPr>
          </a:p>
          <a:p>
            <a:pPr rtl="0"/>
            <a:endParaRPr lang="en-GB" sz="1400" b="0" i="0" u="none" strike="noStrike" kern="1200" dirty="0" smtClean="0">
              <a:solidFill>
                <a:schemeClr val="tx1"/>
              </a:solidFill>
              <a:effectLst/>
            </a:endParaRPr>
          </a:p>
          <a:p>
            <a:pPr rtl="0"/>
            <a:r>
              <a:rPr lang="en-GB" sz="1400" b="0" i="0" u="none" strike="noStrike" kern="1200" dirty="0" smtClean="0">
                <a:solidFill>
                  <a:schemeClr val="tx1"/>
                </a:solidFill>
                <a:effectLst/>
              </a:rPr>
              <a:t>This enabled them at </a:t>
            </a:r>
            <a:r>
              <a:rPr lang="en-GB" sz="1400" b="1" i="0" u="none" strike="noStrike" kern="1200" baseline="0" dirty="0" smtClean="0">
                <a:solidFill>
                  <a:schemeClr val="tx1"/>
                </a:solidFill>
                <a:effectLst/>
              </a:rPr>
              <a:t>Stage 4: Submitting</a:t>
            </a:r>
            <a:r>
              <a:rPr lang="en-GB" sz="1400" b="0" i="0" u="none" strike="noStrike" kern="1200" baseline="0" dirty="0" smtClean="0">
                <a:solidFill>
                  <a:schemeClr val="tx1"/>
                </a:solidFill>
                <a:effectLst/>
              </a:rPr>
              <a:t>, to use </a:t>
            </a:r>
            <a:r>
              <a:rPr lang="en-GB" sz="1400" b="0" i="0" u="none" strike="noStrike" kern="1200" dirty="0" smtClean="0">
                <a:solidFill>
                  <a:schemeClr val="tx1"/>
                </a:solidFill>
                <a:effectLst/>
              </a:rPr>
              <a:t>the data to identify critical points for assignment submission (e or otherwise). The persistent emphasis on summative assessment towards the end of the teaching programme has implications for the workload of both students and staff as well as the supporting processes. </a:t>
            </a:r>
            <a:endParaRPr lang="en-GB" sz="1400" b="0" dirty="0" smtClean="0">
              <a:effectLst/>
            </a:endParaRPr>
          </a:p>
          <a:p>
            <a:pPr rtl="0"/>
            <a:r>
              <a:rPr lang="en-GB" sz="1400" b="0" dirty="0" smtClean="0">
                <a:effectLst/>
              </a:rPr>
              <a:t/>
            </a:r>
            <a:br>
              <a:rPr lang="en-GB" sz="1400" b="0" dirty="0" smtClean="0">
                <a:effectLst/>
              </a:rPr>
            </a:br>
            <a:r>
              <a:rPr lang="en-GB" sz="1400" b="0" i="0" u="none" strike="noStrike" kern="1200" dirty="0" smtClean="0">
                <a:solidFill>
                  <a:schemeClr val="tx1"/>
                </a:solidFill>
                <a:effectLst/>
              </a:rPr>
              <a:t>To improve this some modelling has been done to identify significant peaks in assignment submissions (the highest being around 17,000 individual submissions due at the end of March 2012). This clearly shows where the main peaks were in the year so is helping inform what the best interventions might be to alleviate workload pressure. </a:t>
            </a:r>
            <a:r>
              <a:rPr lang="en-GB" sz="1400" b="0" i="0" u="none" strike="noStrike" kern="1200" dirty="0" smtClean="0">
                <a:solidFill>
                  <a:schemeClr val="tx1"/>
                </a:solidFill>
                <a:effectLst/>
                <a:latin typeface="+mn-lt"/>
                <a:ea typeface="+mn-ea"/>
                <a:cs typeface="+mn-cs"/>
              </a:rPr>
              <a:t> </a:t>
            </a:r>
            <a:endParaRPr lang="en-GB" sz="1400" b="0" dirty="0" smtClean="0">
              <a:effectLst/>
            </a:endParaRPr>
          </a:p>
          <a:p>
            <a:pPr marL="0" indent="0">
              <a:buNone/>
            </a:pPr>
            <a:r>
              <a:rPr lang="en-GB" sz="1400" dirty="0" smtClean="0"/>
              <a:t/>
            </a:r>
            <a:br>
              <a:rPr lang="en-GB" sz="1400" dirty="0" smtClean="0"/>
            </a:br>
            <a:endParaRPr lang="en-US" sz="1400" kern="1200" dirty="0" smtClean="0">
              <a:solidFill>
                <a:schemeClr val="tx1"/>
              </a:solidFill>
              <a:effectLst/>
              <a:latin typeface="+mn-lt"/>
              <a:ea typeface="+mn-ea"/>
              <a:cs typeface="+mn-cs"/>
            </a:endParaRPr>
          </a:p>
          <a:p>
            <a:endParaRPr lang="en-GB" sz="1400" dirty="0" smtClean="0"/>
          </a:p>
          <a:p>
            <a:endParaRPr lang="en-GB" sz="1400" dirty="0" smtClean="0"/>
          </a:p>
          <a:p>
            <a:endParaRPr lang="en-GB" sz="1400" dirty="0"/>
          </a:p>
        </p:txBody>
      </p:sp>
      <p:sp>
        <p:nvSpPr>
          <p:cNvPr id="4" name="Date Placeholder 3"/>
          <p:cNvSpPr>
            <a:spLocks noGrp="1"/>
          </p:cNvSpPr>
          <p:nvPr>
            <p:ph type="dt" idx="10"/>
          </p:nvPr>
        </p:nvSpPr>
        <p:spPr/>
        <p:txBody>
          <a:bodyPr/>
          <a:lstStyle/>
          <a:p>
            <a:fld id="{092B02DD-1429-4AB2-A201-9CE9A7DC03BA}"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090367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665163"/>
            <a:ext cx="5213350" cy="2245988"/>
          </a:xfrm>
        </p:spPr>
      </p:sp>
      <p:sp>
        <p:nvSpPr>
          <p:cNvPr id="3" name="Notes Placeholder 2"/>
          <p:cNvSpPr>
            <a:spLocks noGrp="1"/>
          </p:cNvSpPr>
          <p:nvPr>
            <p:ph type="body" idx="1"/>
          </p:nvPr>
        </p:nvSpPr>
        <p:spPr>
          <a:xfrm>
            <a:off x="347318" y="3078180"/>
            <a:ext cx="6066167" cy="560901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have written</a:t>
            </a:r>
            <a:r>
              <a:rPr lang="en-GB" sz="1200" baseline="0" dirty="0" smtClean="0"/>
              <a:t> up a number of case studies collated around the stages in the lifecycle. For example at QUB:</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Drivers</a:t>
            </a:r>
            <a:r>
              <a:rPr lang="en-GB" sz="1200" dirty="0" smtClean="0"/>
              <a:t>: to</a:t>
            </a:r>
            <a:r>
              <a:rPr lang="en-GB" sz="1200" baseline="0" dirty="0" smtClean="0"/>
              <a:t> look at the lack of consistency in A&amp;F practice across the institution as evidenced in the NSS. Extend the use of tech, and support student attainment and retention.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Baseline review. Revealed variation in practice e.g. around delivery of feedback and timeliness. Appreciative enquiry approach. Moved to </a:t>
            </a:r>
            <a:r>
              <a:rPr lang="en-GB" sz="1200" baseline="0" dirty="0" err="1" smtClean="0"/>
              <a:t>esubmission</a:t>
            </a:r>
            <a:r>
              <a:rPr lang="en-GB" sz="1200" baseline="0" dirty="0" smtClean="0"/>
              <a:t>, marking, feedback initially in School of English but more followed after the success. Driven by pedagogy – developed principles. Analysed timing of assessments. Analysed feedback 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BENEFITS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overall approach of using Appreciative Inquiry and supporting teaching staff to plan and implement specific interventions has proven to be an effective means of introducing positive change and is an approach that the University intends to apply to other initiatives.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have been savings in staff time as a result of introducing e-submission, e-marking and e-feedback e.g. the School of English calculated it had saved 20 days of administrative staff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Feedback is being delivered in time to have a positive impact on learning habits. This is particularly noticeable in subjects such as phonetics.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Student attainment has improved in many of the areas where interventions have been undertaken e.g. one Linguistics module has seen a 4% increase in the mean student mark since the introduction of online formative feedback opportunities; Civil Engineering has seen an increase in the mean mark and proportionately fewer fails and third class marks since introducing a range of formative support activities.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External Examiners have responded positively to the convenience of being able to access material well in advance of exam boards.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Student satisfaction with assessment and feedback has increased year on year since 2012 in both internal and external survey</a:t>
            </a:r>
            <a:endParaRPr lang="en-GB" sz="1200" dirty="0"/>
          </a:p>
        </p:txBody>
      </p:sp>
      <p:sp>
        <p:nvSpPr>
          <p:cNvPr id="4" name="Date Placeholder 3"/>
          <p:cNvSpPr>
            <a:spLocks noGrp="1"/>
          </p:cNvSpPr>
          <p:nvPr>
            <p:ph type="dt" idx="10"/>
          </p:nvPr>
        </p:nvSpPr>
        <p:spPr/>
        <p:txBody>
          <a:bodyPr/>
          <a:lstStyle/>
          <a:p>
            <a:fld id="{07674BAD-F256-455B-B906-AB422AF0EF3E}"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75102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B3FAE763-1BD7-4264-B738-43E33374A731}"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26197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rgbClr val="2C3841"/>
              </a:solidFill>
            </a:endParaRPr>
          </a:p>
        </p:txBody>
      </p:sp>
      <p:sp>
        <p:nvSpPr>
          <p:cNvPr id="4" name="Date Placeholder 3"/>
          <p:cNvSpPr>
            <a:spLocks noGrp="1"/>
          </p:cNvSpPr>
          <p:nvPr>
            <p:ph type="dt" idx="10"/>
          </p:nvPr>
        </p:nvSpPr>
        <p:spPr/>
        <p:txBody>
          <a:bodyPr/>
          <a:lstStyle/>
          <a:p>
            <a:fld id="{2F30D508-56E4-417F-98C4-4C0090039036}"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549747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rgbClr val="2C3841"/>
              </a:solidFill>
            </a:endParaRPr>
          </a:p>
        </p:txBody>
      </p:sp>
      <p:sp>
        <p:nvSpPr>
          <p:cNvPr id="4" name="Date Placeholder 3"/>
          <p:cNvSpPr>
            <a:spLocks noGrp="1"/>
          </p:cNvSpPr>
          <p:nvPr>
            <p:ph type="dt" idx="10"/>
          </p:nvPr>
        </p:nvSpPr>
        <p:spPr/>
        <p:txBody>
          <a:bodyPr/>
          <a:lstStyle/>
          <a:p>
            <a:fld id="{87CC63D7-B475-4DEE-B300-B17969C24B86}"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271976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502509A-7B3D-4C69-A64C-A975E625D37E}"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28324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318" y="3811948"/>
            <a:ext cx="6277417" cy="4875249"/>
          </a:xfrm>
        </p:spPr>
        <p:txBody>
          <a:bodyPr/>
          <a:lstStyle/>
          <a:p>
            <a:pPr rtl="0"/>
            <a:r>
              <a:rPr lang="en-GB" sz="1400" b="0" i="0" u="none" strike="noStrike" kern="1200" dirty="0" smtClean="0">
                <a:solidFill>
                  <a:schemeClr val="tx1"/>
                </a:solidFill>
                <a:effectLst/>
                <a:latin typeface="+mn-lt"/>
                <a:ea typeface="+mn-ea"/>
                <a:cs typeface="+mn-cs"/>
              </a:rPr>
              <a:t>This body of work, funded by </a:t>
            </a:r>
            <a:r>
              <a:rPr lang="en-GB" sz="1400" b="0" i="0" u="none" strike="noStrike" kern="1200" dirty="0" err="1" smtClean="0">
                <a:solidFill>
                  <a:schemeClr val="tx1"/>
                </a:solidFill>
                <a:effectLst/>
                <a:latin typeface="+mn-lt"/>
                <a:ea typeface="+mn-ea"/>
                <a:cs typeface="+mn-cs"/>
              </a:rPr>
              <a:t>Jisc</a:t>
            </a:r>
            <a:r>
              <a:rPr lang="en-GB" sz="1400" b="0" i="0" u="none" strike="noStrike" kern="1200" dirty="0" smtClean="0">
                <a:solidFill>
                  <a:schemeClr val="tx1"/>
                </a:solidFill>
                <a:effectLst/>
                <a:latin typeface="+mn-lt"/>
                <a:ea typeface="+mn-ea"/>
                <a:cs typeface="+mn-cs"/>
              </a:rPr>
              <a:t> started back in 2011 aiming to explore large scale changes to assessment</a:t>
            </a:r>
            <a:r>
              <a:rPr lang="en-GB" sz="1400" b="0" i="0" u="none" strike="noStrike" kern="1200" baseline="0" dirty="0" smtClean="0">
                <a:solidFill>
                  <a:schemeClr val="tx1"/>
                </a:solidFill>
                <a:effectLst/>
                <a:latin typeface="+mn-lt"/>
                <a:ea typeface="+mn-ea"/>
                <a:cs typeface="+mn-cs"/>
              </a:rPr>
              <a:t> and feedback, supported by technology.  </a:t>
            </a:r>
          </a:p>
          <a:p>
            <a:pPr rtl="0"/>
            <a:r>
              <a:rPr lang="en-GB" sz="1400" b="0" i="0" u="none" strike="noStrike" kern="1200" baseline="0" dirty="0" smtClean="0">
                <a:solidFill>
                  <a:schemeClr val="tx1"/>
                </a:solidFill>
                <a:effectLst/>
                <a:latin typeface="+mn-lt"/>
                <a:ea typeface="+mn-ea"/>
                <a:cs typeface="+mn-cs"/>
              </a:rPr>
              <a:t>It involved 20 projects, and over 30 institutions across the UK from Cornwall to Dundee to Belfast, involving over 2,200 staff and 6000 students. </a:t>
            </a:r>
          </a:p>
          <a:p>
            <a:endParaRPr lang="en-GB" sz="1400" baseline="0" dirty="0" smtClean="0"/>
          </a:p>
          <a:p>
            <a:r>
              <a:rPr lang="en-GB" sz="1400" baseline="0" dirty="0" smtClean="0"/>
              <a:t>As part of this work, in 2012 8 of the institutional change projects (7 HE and 1 FE college) reviewed their institutional landscapes with regards to assessment and feedback as a starting point from which to measure their enhancements. </a:t>
            </a:r>
          </a:p>
          <a:p>
            <a:endParaRPr lang="en-GB" sz="1400" baseline="0" dirty="0" smtClean="0"/>
          </a:p>
          <a:p>
            <a:r>
              <a:rPr lang="en-GB" sz="1400" baseline="0" dirty="0" smtClean="0"/>
              <a:t>Out of this body of work came a range of advice and guidance outputs, including video and written case studies, and briefings on the four main themes:</a:t>
            </a:r>
          </a:p>
          <a:p>
            <a:pPr lvl="1"/>
            <a:r>
              <a:rPr lang="en-GB" sz="1400" baseline="0" dirty="0" smtClean="0"/>
              <a:t>Electronic management of assessment</a:t>
            </a:r>
          </a:p>
          <a:p>
            <a:pPr lvl="1"/>
            <a:r>
              <a:rPr lang="en-GB" sz="1400" baseline="0" dirty="0" smtClean="0"/>
              <a:t>Feedback and feedforward</a:t>
            </a:r>
          </a:p>
          <a:p>
            <a:pPr lvl="1"/>
            <a:r>
              <a:rPr lang="en-GB" sz="1400" baseline="0" dirty="0" smtClean="0"/>
              <a:t>Employability </a:t>
            </a:r>
          </a:p>
          <a:p>
            <a:pPr lvl="1"/>
            <a:r>
              <a:rPr lang="en-GB" sz="1400" baseline="0" dirty="0" smtClean="0"/>
              <a:t>Approaches to change</a:t>
            </a:r>
          </a:p>
          <a:p>
            <a:pPr marL="108000" lvl="1" indent="0">
              <a:buNone/>
            </a:pPr>
            <a:endParaRPr lang="en-GB" sz="1400" baseline="0" dirty="0" smtClean="0"/>
          </a:p>
          <a:p>
            <a:r>
              <a:rPr lang="en-GB" sz="1400" baseline="0" dirty="0" smtClean="0"/>
              <a:t>One of the themes arising from this work was the electronic management of assessment, (EMA for short), which encompassed online submission, marking and feedback, and the many other stages involved in the end to assessment and feedback lifecycle. From evaluations of EMA the potential benefits of the approach were clear – see the guide on EMA. From this, we undertook a UK-wide review of the EMA landscape, exploring the state of play, challenges and </a:t>
            </a:r>
            <a:r>
              <a:rPr lang="en-GB" sz="1400" baseline="0" dirty="0" err="1" smtClean="0"/>
              <a:t>painpoints</a:t>
            </a:r>
            <a:r>
              <a:rPr lang="en-GB" sz="1400" baseline="0" dirty="0" smtClean="0"/>
              <a:t>.</a:t>
            </a:r>
            <a:endParaRPr lang="en-GB" sz="1200" baseline="0" dirty="0" smtClean="0"/>
          </a:p>
          <a:p>
            <a:r>
              <a:rPr lang="en-GB" sz="1400" baseline="0" dirty="0" smtClean="0"/>
              <a:t>The EMA project has since worked with a number of institutions to identify potential solutions to the challenges identified which I’ll touch on today. </a:t>
            </a:r>
          </a:p>
        </p:txBody>
      </p:sp>
      <p:sp>
        <p:nvSpPr>
          <p:cNvPr id="4" name="Date Placeholder 3"/>
          <p:cNvSpPr>
            <a:spLocks noGrp="1"/>
          </p:cNvSpPr>
          <p:nvPr>
            <p:ph type="dt" idx="10"/>
          </p:nvPr>
        </p:nvSpPr>
        <p:spPr/>
        <p:txBody>
          <a:bodyPr/>
          <a:lstStyle/>
          <a:p>
            <a:fld id="{4635F8FF-F88C-4514-A8F5-D99F50AFF9EA}"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9049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Wanted a point in the sand from which to measure progress from. So all 8 institutional change projects provided a baseline review of what was happening on the ground. </a:t>
            </a:r>
          </a:p>
          <a:p>
            <a:r>
              <a:rPr lang="en-GB" sz="1200" dirty="0" smtClean="0"/>
              <a:t>The</a:t>
            </a:r>
            <a:r>
              <a:rPr lang="en-GB" sz="1200" baseline="0" dirty="0" smtClean="0"/>
              <a:t> research s</a:t>
            </a:r>
            <a:r>
              <a:rPr lang="en-GB" sz="1200" dirty="0" smtClean="0"/>
              <a:t>howed</a:t>
            </a:r>
            <a:r>
              <a:rPr lang="en-GB" sz="1200" baseline="0" dirty="0" smtClean="0"/>
              <a:t> </a:t>
            </a:r>
            <a:r>
              <a:rPr lang="en-GB" sz="1200" b="1" baseline="0" dirty="0" smtClean="0"/>
              <a:t>pockets of good practice, but overall a consistent picture of the challenges </a:t>
            </a:r>
            <a:r>
              <a:rPr lang="en-GB" sz="1200" baseline="0" dirty="0" smtClean="0"/>
              <a:t>and highlighted the problems that exist with </a:t>
            </a:r>
            <a:r>
              <a:rPr lang="en-GB" sz="1200" b="1" baseline="0" dirty="0" smtClean="0"/>
              <a:t>resistance to change, and the scaling up of good practice and innovation. </a:t>
            </a:r>
            <a:endParaRPr lang="en-GB" sz="1200" b="0" i="0" u="none" strike="noStrike" kern="1200" baseline="0" dirty="0" smtClean="0">
              <a:solidFill>
                <a:schemeClr val="tx1"/>
              </a:solidFill>
              <a:effectLst/>
            </a:endParaRP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200" b="0" i="0" u="none" strike="noStrike" kern="1200" dirty="0" smtClean="0">
                <a:solidFill>
                  <a:schemeClr val="tx1"/>
                </a:solidFill>
                <a:effectLst/>
              </a:rPr>
              <a:t>In terms of strategy</a:t>
            </a:r>
            <a:r>
              <a:rPr lang="en-GB" sz="1200" b="0" i="0" u="none" strike="noStrike" kern="1200" baseline="0" dirty="0" smtClean="0">
                <a:solidFill>
                  <a:schemeClr val="tx1"/>
                </a:solidFill>
                <a:effectLst/>
              </a:rPr>
              <a:t> and policy, a</a:t>
            </a:r>
            <a:r>
              <a:rPr lang="en-GB" sz="1200" b="0" i="0" u="none" strike="noStrike" kern="1200" dirty="0" smtClean="0">
                <a:solidFill>
                  <a:schemeClr val="tx1"/>
                </a:solidFill>
                <a:effectLst/>
              </a:rPr>
              <a:t> key issue is that although there maybe</a:t>
            </a:r>
            <a:r>
              <a:rPr lang="en-GB" sz="1200" b="0" i="0" u="none" strike="noStrike" kern="1200" baseline="0" dirty="0" smtClean="0">
                <a:solidFill>
                  <a:schemeClr val="tx1"/>
                </a:solidFill>
                <a:effectLst/>
              </a:rPr>
              <a:t> an overall assessment strategy, responsibility for implementing it is </a:t>
            </a:r>
            <a:r>
              <a:rPr lang="en-GB" sz="1200" b="0" i="0" u="none" strike="noStrike" kern="1200" dirty="0" smtClean="0">
                <a:solidFill>
                  <a:schemeClr val="tx1"/>
                </a:solidFill>
                <a:effectLst/>
              </a:rPr>
              <a:t>devolved to departments/faculties.</a:t>
            </a:r>
            <a:r>
              <a:rPr lang="en-GB" sz="1200" b="0" i="0" u="none" strike="noStrike" kern="1200" baseline="0" dirty="0" smtClean="0">
                <a:solidFill>
                  <a:schemeClr val="tx1"/>
                </a:solidFill>
                <a:effectLst/>
              </a:rPr>
              <a:t> This</a:t>
            </a:r>
            <a:r>
              <a:rPr lang="en-GB" sz="1200" b="0" i="0" u="none" strike="noStrike" kern="1200" dirty="0" smtClean="0">
                <a:solidFill>
                  <a:schemeClr val="tx1"/>
                </a:solidFill>
                <a:effectLst/>
              </a:rPr>
              <a:t> results in considerable variation</a:t>
            </a:r>
            <a:r>
              <a:rPr lang="en-GB" sz="1200" b="0" i="0" u="none" strike="noStrike" kern="1200" baseline="0" dirty="0" smtClean="0">
                <a:solidFill>
                  <a:schemeClr val="tx1"/>
                </a:solidFill>
                <a:effectLst/>
              </a:rPr>
              <a:t> in assessment and feedback practices</a:t>
            </a:r>
            <a:r>
              <a:rPr lang="en-GB" sz="1200" b="0" i="0" u="none" strike="noStrike" kern="1200" dirty="0" smtClean="0">
                <a:solidFill>
                  <a:schemeClr val="tx1"/>
                </a:solidFill>
                <a:effectLst/>
              </a:rPr>
              <a:t>, making it difficult to achieve parity of experience for learners. </a:t>
            </a:r>
          </a:p>
          <a:p>
            <a:pPr rtl="0"/>
            <a:r>
              <a:rPr lang="en-GB" sz="1200" b="0" i="0" u="none" strike="noStrike" kern="1200" baseline="0" dirty="0" smtClean="0">
                <a:solidFill>
                  <a:schemeClr val="tx1"/>
                </a:solidFill>
                <a:effectLst/>
              </a:rPr>
              <a:t>Another key issue is that s</a:t>
            </a:r>
            <a:r>
              <a:rPr lang="en-GB" sz="1200" b="0" i="0" u="none" strike="noStrike" kern="1200" dirty="0" smtClean="0">
                <a:solidFill>
                  <a:schemeClr val="tx1"/>
                </a:solidFill>
                <a:effectLst/>
              </a:rPr>
              <a:t>trategy documents tend to be quite procedural in focus and don’t reflect current thinking around effective assessment practice</a:t>
            </a:r>
            <a:r>
              <a:rPr lang="en-GB" sz="1200" b="0" i="0" u="none" strike="noStrike" kern="1200" baseline="0" dirty="0" smtClean="0">
                <a:solidFill>
                  <a:schemeClr val="tx1"/>
                </a:solidFill>
                <a:effectLst/>
              </a:rPr>
              <a:t> and the value that assessment can bring to learning. </a:t>
            </a:r>
            <a:endParaRPr lang="en-GB" sz="1200" dirty="0"/>
          </a:p>
          <a:p>
            <a:pPr rtl="0"/>
            <a:endParaRPr lang="en-GB" sz="1200" b="0" i="0" u="none" strike="noStrike" kern="1200" dirty="0" smtClean="0">
              <a:solidFill>
                <a:schemeClr val="tx1"/>
              </a:solidFill>
              <a:effectLst/>
            </a:endParaRPr>
          </a:p>
          <a:p>
            <a:pPr rtl="0"/>
            <a:r>
              <a:rPr lang="en-GB" sz="1200" b="0" i="0" u="none" strike="noStrike" kern="1200" dirty="0" smtClean="0">
                <a:solidFill>
                  <a:schemeClr val="tx1"/>
                </a:solidFill>
                <a:effectLst/>
              </a:rPr>
              <a:t>When it comes to academic practice the issues are varied and complex but include the emphasis on summative assessment and the persistence of traditional forms such as essays/exams.</a:t>
            </a:r>
            <a:r>
              <a:rPr lang="en-GB" sz="1200" b="0" i="0" u="none" strike="noStrike" kern="1200" baseline="0" dirty="0" smtClean="0">
                <a:solidFill>
                  <a:schemeClr val="tx1"/>
                </a:solidFill>
                <a:effectLst/>
              </a:rPr>
              <a:t> </a:t>
            </a:r>
          </a:p>
          <a:p>
            <a:pPr rtl="0"/>
            <a:endParaRPr lang="en-GB" sz="1200" dirty="0"/>
          </a:p>
          <a:p>
            <a:pPr rtl="0"/>
            <a:r>
              <a:rPr lang="en-GB" sz="1200" b="0" i="0" u="none" strike="noStrike" kern="1200" dirty="0" smtClean="0">
                <a:solidFill>
                  <a:schemeClr val="tx1"/>
                </a:solidFill>
                <a:effectLst/>
              </a:rPr>
              <a:t>Timeliness, along with quality</a:t>
            </a:r>
            <a:r>
              <a:rPr lang="en-GB" sz="1200" b="0" i="0" u="none" strike="noStrike" kern="1200" baseline="0" dirty="0" smtClean="0">
                <a:solidFill>
                  <a:schemeClr val="tx1"/>
                </a:solidFill>
                <a:effectLst/>
              </a:rPr>
              <a:t> and consistency of feedback, was an issue across the board. Even where clear deadlines are set there isn’t always in time to feed into next assignment. Curriculum design (modular approach) can also provide barriers to the ongoing developmental approach to feedback at a programme level. </a:t>
            </a:r>
          </a:p>
          <a:p>
            <a:pPr rtl="0"/>
            <a:endParaRPr lang="en-GB" sz="1200" dirty="0"/>
          </a:p>
          <a:p>
            <a:pPr rtl="0"/>
            <a:r>
              <a:rPr lang="en-GB" sz="1200" b="0" i="0" u="none" strike="noStrike" kern="1200" baseline="0" dirty="0" smtClean="0">
                <a:solidFill>
                  <a:schemeClr val="tx1"/>
                </a:solidFill>
                <a:effectLst/>
              </a:rPr>
              <a:t>T</a:t>
            </a:r>
            <a:r>
              <a:rPr lang="en-GB" sz="1200" baseline="0" dirty="0" smtClean="0"/>
              <a:t>here is a perception that learners don’t engage with the feedback they receive. Tutors may feel they have given a lot of feedback and support but it hasn’t been acted upon. Learners are seen as passive – waiting for feedback to be delivered to them but </a:t>
            </a:r>
            <a:r>
              <a:rPr lang="en-GB" sz="1200" b="0" i="0" u="none" strike="noStrike" kern="1200" baseline="0" dirty="0" smtClean="0">
                <a:solidFill>
                  <a:schemeClr val="tx1"/>
                </a:solidFill>
                <a:effectLst/>
              </a:rPr>
              <a:t>the reality is less clear cut as</a:t>
            </a:r>
            <a:r>
              <a:rPr lang="en-GB" sz="1200" b="0" i="0" u="none" strike="noStrike" kern="1200" dirty="0" smtClean="0">
                <a:solidFill>
                  <a:schemeClr val="tx1"/>
                </a:solidFill>
                <a:effectLst/>
              </a:rPr>
              <a:t> the value of acting on feedback is not always well-communicated, and</a:t>
            </a:r>
            <a:r>
              <a:rPr lang="en-GB" sz="1200" b="0" i="0" u="none" strike="noStrike" kern="1200" baseline="0" dirty="0" smtClean="0">
                <a:solidFill>
                  <a:schemeClr val="tx1"/>
                </a:solidFill>
                <a:effectLst/>
              </a:rPr>
              <a:t> was notably absent in most induction processes. Learning design often puts the learner in a passive role</a:t>
            </a:r>
            <a:r>
              <a:rPr lang="en-GB" sz="1200" b="0" i="0" u="none" strike="noStrike" kern="1200" dirty="0" smtClean="0">
                <a:solidFill>
                  <a:schemeClr val="tx1"/>
                </a:solidFill>
                <a:effectLst/>
              </a:rPr>
              <a:t>.  </a:t>
            </a:r>
          </a:p>
          <a:p>
            <a:pPr rtl="0"/>
            <a:r>
              <a:rPr lang="en-GB" sz="1200" b="0" i="0" u="none" strike="noStrike" kern="1200" dirty="0" smtClean="0">
                <a:solidFill>
                  <a:schemeClr val="tx1"/>
                </a:solidFill>
                <a:effectLst/>
              </a:rPr>
              <a:t>And finally, the assessment</a:t>
            </a:r>
            <a:r>
              <a:rPr lang="en-GB" sz="1200" b="0" i="0" u="none" strike="noStrike" kern="1200" baseline="0" dirty="0" smtClean="0">
                <a:solidFill>
                  <a:schemeClr val="tx1"/>
                </a:solidFill>
                <a:effectLst/>
              </a:rPr>
              <a:t> and feedback process, particularly </a:t>
            </a:r>
            <a:r>
              <a:rPr lang="en-GB" sz="1200" b="0" i="0" u="none" strike="noStrike" kern="1200" dirty="0" smtClean="0">
                <a:solidFill>
                  <a:schemeClr val="tx1"/>
                </a:solidFill>
                <a:effectLst/>
              </a:rPr>
              <a:t>the emphasis on high-stakes assessment and the value that is placed on marks and grades, is very different to the formative ways professionals develop during their working life</a:t>
            </a:r>
            <a:r>
              <a:rPr lang="en-GB" sz="1200" b="0" i="0" u="none" strike="noStrike" kern="1200" baseline="0" dirty="0" smtClean="0">
                <a:solidFill>
                  <a:schemeClr val="tx1"/>
                </a:solidFill>
                <a:effectLst/>
              </a:rPr>
              <a:t>, where much value is gained from feedback from for examples peers. </a:t>
            </a:r>
            <a:endParaRPr lang="en-GB" sz="1200" b="0" i="0" u="none" strike="noStrike" kern="1200" dirty="0" smtClean="0">
              <a:solidFill>
                <a:schemeClr val="tx1"/>
              </a:solidFill>
              <a:effectLst/>
            </a:endParaRPr>
          </a:p>
          <a:p>
            <a:pPr marL="0" indent="0">
              <a:buNone/>
            </a:pPr>
            <a:endParaRPr lang="en-GB" dirty="0"/>
          </a:p>
        </p:txBody>
      </p:sp>
      <p:sp>
        <p:nvSpPr>
          <p:cNvPr id="4" name="Date Placeholder 3"/>
          <p:cNvSpPr>
            <a:spLocks noGrp="1"/>
          </p:cNvSpPr>
          <p:nvPr>
            <p:ph type="dt" idx="10"/>
          </p:nvPr>
        </p:nvSpPr>
        <p:spPr/>
        <p:txBody>
          <a:bodyPr/>
          <a:lstStyle/>
          <a:p>
            <a:fld id="{7B6B41E4-BE9F-4D47-95E8-3F787A534713}"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4925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In 201</a:t>
            </a:r>
            <a:r>
              <a:rPr lang="en-GB" sz="1400" baseline="0" dirty="0" smtClean="0"/>
              <a:t>2 we researched the state of play with regards to where colleges and universities were with regards to the electronic management of assessment, so for example with online submission, marking and feedback of assignments. </a:t>
            </a:r>
            <a:r>
              <a:rPr lang="en-GB" sz="1400" dirty="0" smtClean="0"/>
              <a:t>Overall</a:t>
            </a:r>
            <a:r>
              <a:rPr lang="en-GB" sz="1400" baseline="0" dirty="0" smtClean="0"/>
              <a:t> from the EMA research, although there were nuances to the findings, broad trends were visible. </a:t>
            </a:r>
          </a:p>
          <a:p>
            <a:endParaRPr lang="en-GB" sz="1400" baseline="0" dirty="0" smtClean="0"/>
          </a:p>
          <a:p>
            <a:r>
              <a:rPr lang="en-GB" sz="1400" baseline="0" dirty="0" smtClean="0"/>
              <a:t>There was a recognition that there were a number of localised initiatives in this area that were starting to scale up, and it was clear that institutions are increasingly moving beyond experimentation and are looking to take a more strategic approach to the application of EMA – 2011 </a:t>
            </a:r>
            <a:r>
              <a:rPr lang="en-GB" sz="1400" baseline="0" dirty="0" err="1" smtClean="0"/>
              <a:t>HelF</a:t>
            </a:r>
            <a:r>
              <a:rPr lang="en-GB" sz="1400" baseline="0" dirty="0" smtClean="0"/>
              <a:t> survey reported 21% of members felt confident they had policies and procedures in place to 55% of respondents in 2014 saying their LT&amp;A assessment strategy made explicit ref to EMA. Although that may not be </a:t>
            </a:r>
            <a:r>
              <a:rPr lang="en-GB" sz="1400" baseline="0" dirty="0" err="1" smtClean="0"/>
              <a:t>instit</a:t>
            </a:r>
            <a:r>
              <a:rPr lang="en-GB" sz="1400" baseline="0" dirty="0" smtClean="0"/>
              <a:t> wide. There are some </a:t>
            </a:r>
            <a:r>
              <a:rPr lang="en-GB" sz="1400" baseline="0" dirty="0" err="1" smtClean="0"/>
              <a:t>egs</a:t>
            </a:r>
            <a:r>
              <a:rPr lang="en-GB" sz="1400" baseline="0" dirty="0" smtClean="0"/>
              <a:t> of policies in development in the report.</a:t>
            </a:r>
          </a:p>
          <a:p>
            <a:pPr marL="0" indent="0">
              <a:buNone/>
            </a:pPr>
            <a:endParaRPr lang="en-GB" sz="1400" baseline="0" dirty="0" smtClean="0"/>
          </a:p>
          <a:p>
            <a:r>
              <a:rPr lang="en-GB" sz="1400" baseline="0" dirty="0" smtClean="0"/>
              <a:t>The challenges were evident across all three areas of technology, process and practice – it won’t come as a surprise that integration of systems was a key problem area, as was the variation in business processes unearthed when technology solutions were put into play, as well as challenges with assessment and feedback practice which I’ve already touched on. </a:t>
            </a:r>
            <a:endParaRPr lang="en-GB" sz="1400" dirty="0" smtClean="0"/>
          </a:p>
        </p:txBody>
      </p:sp>
      <p:sp>
        <p:nvSpPr>
          <p:cNvPr id="4" name="Date Placeholder 3"/>
          <p:cNvSpPr>
            <a:spLocks noGrp="1"/>
          </p:cNvSpPr>
          <p:nvPr>
            <p:ph type="dt" idx="10"/>
          </p:nvPr>
        </p:nvSpPr>
        <p:spPr/>
        <p:txBody>
          <a:bodyPr/>
          <a:lstStyle/>
          <a:p>
            <a:fld id="{C276F353-BC1A-458A-A481-A4273709F5FB}"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72639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400" b="1" kern="1200" dirty="0" smtClean="0">
                <a:solidFill>
                  <a:schemeClr val="tx1"/>
                </a:solidFill>
              </a:rPr>
              <a:t>Loose</a:t>
            </a:r>
            <a:r>
              <a:rPr lang="en-US" sz="1400" b="1" kern="1200" baseline="0" dirty="0" smtClean="0">
                <a:solidFill>
                  <a:schemeClr val="tx1"/>
                </a:solidFill>
              </a:rPr>
              <a:t> system integration</a:t>
            </a:r>
            <a:endParaRPr lang="en-US" sz="1400" b="1" kern="1200" dirty="0" smtClean="0">
              <a:solidFill>
                <a:schemeClr val="tx1"/>
              </a:solidFill>
            </a:endParaRPr>
          </a:p>
          <a:p>
            <a:pPr hangingPunct="0"/>
            <a:r>
              <a:rPr lang="en-US" sz="1400" kern="1200" dirty="0" smtClean="0">
                <a:solidFill>
                  <a:schemeClr val="tx1"/>
                </a:solidFill>
              </a:rPr>
              <a:t>Despite the diversity of UK academic practice, there is a limited range of core technologies supporting EMA on an institution wide basis. The key systems are generally: SRS, </a:t>
            </a:r>
            <a:r>
              <a:rPr lang="en-GB" sz="1400" kern="1200" dirty="0" smtClean="0">
                <a:solidFill>
                  <a:schemeClr val="tx1"/>
                </a:solidFill>
              </a:rPr>
              <a:t> VLE,  dedicated assessment platforms: with the submission, originality checking, feedback and marking functionality in the </a:t>
            </a:r>
            <a:r>
              <a:rPr lang="en-GB" sz="1400" kern="1200" dirty="0" err="1" smtClean="0">
                <a:solidFill>
                  <a:schemeClr val="tx1"/>
                </a:solidFill>
              </a:rPr>
              <a:t>Turnitin</a:t>
            </a:r>
            <a:r>
              <a:rPr lang="en-GB" sz="1400" kern="1200" dirty="0" smtClean="0">
                <a:solidFill>
                  <a:schemeClr val="tx1"/>
                </a:solidFill>
              </a:rPr>
              <a:t> product suite being widely used.</a:t>
            </a:r>
          </a:p>
          <a:p>
            <a:r>
              <a:rPr lang="en-US" sz="1400" kern="1200" dirty="0" smtClean="0">
                <a:solidFill>
                  <a:schemeClr val="tx1"/>
                </a:solidFill>
              </a:rPr>
              <a:t>Looking at the combination of these systems, two main options predominate: and between </a:t>
            </a:r>
            <a:r>
              <a:rPr lang="en-US" sz="1400" b="1" kern="1200" dirty="0" smtClean="0">
                <a:solidFill>
                  <a:schemeClr val="tx1"/>
                </a:solidFill>
              </a:rPr>
              <a:t>them SITS/Blackboard </a:t>
            </a:r>
            <a:r>
              <a:rPr lang="en-US" sz="1400" b="1" kern="1200" dirty="0" err="1" smtClean="0">
                <a:solidFill>
                  <a:schemeClr val="tx1"/>
                </a:solidFill>
              </a:rPr>
              <a:t>Turnitin</a:t>
            </a:r>
            <a:r>
              <a:rPr lang="en-US" sz="1400" b="1" kern="1200" dirty="0" smtClean="0">
                <a:solidFill>
                  <a:schemeClr val="tx1"/>
                </a:solidFill>
              </a:rPr>
              <a:t> and SITS/Moodle/</a:t>
            </a:r>
            <a:r>
              <a:rPr lang="en-US" sz="1400" b="1" kern="1200" dirty="0" err="1" smtClean="0">
                <a:solidFill>
                  <a:schemeClr val="tx1"/>
                </a:solidFill>
              </a:rPr>
              <a:t>Turnitin</a:t>
            </a:r>
            <a:r>
              <a:rPr lang="en-US" sz="1400" kern="1200" dirty="0" smtClean="0">
                <a:solidFill>
                  <a:schemeClr val="tx1"/>
                </a:solidFill>
              </a:rPr>
              <a:t> account for almost half of institutions (the SITS/Blackboard </a:t>
            </a:r>
            <a:r>
              <a:rPr lang="en-US" sz="1400" kern="1200" dirty="0" err="1" smtClean="0">
                <a:solidFill>
                  <a:schemeClr val="tx1"/>
                </a:solidFill>
              </a:rPr>
              <a:t>Turnitin</a:t>
            </a:r>
            <a:r>
              <a:rPr lang="en-US" sz="1400" kern="1200" dirty="0" smtClean="0">
                <a:solidFill>
                  <a:schemeClr val="tx1"/>
                </a:solidFill>
              </a:rPr>
              <a:t> combination accounting for around 25% of HEIs being the most common. </a:t>
            </a:r>
            <a:endParaRPr lang="en-US" sz="1400" dirty="0"/>
          </a:p>
          <a:p>
            <a:r>
              <a:rPr lang="en-US" sz="1400" kern="1200" dirty="0" smtClean="0">
                <a:solidFill>
                  <a:schemeClr val="tx1"/>
                </a:solidFill>
              </a:rPr>
              <a:t>Despite the relatively limited nature of the core product set, the key integration points between these technologies remain problematic and a source of considerable manual intervention. </a:t>
            </a: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smtClean="0"/>
              <a:t>Business processes</a:t>
            </a:r>
          </a:p>
          <a:p>
            <a:r>
              <a:rPr lang="en-GB" sz="1400" dirty="0" smtClean="0"/>
              <a:t>Institutions</a:t>
            </a:r>
            <a:r>
              <a:rPr lang="en-GB" sz="1400" baseline="0" dirty="0" smtClean="0"/>
              <a:t> reported much variation in business processes– which reflects the findings from the assessment and feedback programme – which highlighted the extent of the diversity with regard to how </a:t>
            </a:r>
            <a:r>
              <a:rPr lang="en-GB" sz="1400" baseline="0" dirty="0" err="1" smtClean="0"/>
              <a:t>a&amp;f</a:t>
            </a:r>
            <a:r>
              <a:rPr lang="en-GB" sz="1400" baseline="0" dirty="0" smtClean="0"/>
              <a:t> strategy is translated into more localised policy.  reflects </a:t>
            </a:r>
            <a:r>
              <a:rPr lang="en-GB" sz="1400" dirty="0" smtClean="0"/>
              <a:t>2 sides</a:t>
            </a:r>
            <a:r>
              <a:rPr lang="en-GB" sz="1400" baseline="0" dirty="0" smtClean="0"/>
              <a:t> of same coin – harder to integrate systems (&amp; design effective workflows) when business processes are very varied.</a:t>
            </a:r>
            <a:endParaRPr lang="en-GB" sz="1400" dirty="0" smtClean="0"/>
          </a:p>
          <a:p>
            <a:r>
              <a:rPr lang="en-GB" sz="1400" dirty="0" smtClean="0"/>
              <a:t>The 12% that said</a:t>
            </a:r>
            <a:r>
              <a:rPr lang="en-GB" sz="1400" baseline="0" dirty="0" smtClean="0"/>
              <a:t> their processes were</a:t>
            </a:r>
            <a:r>
              <a:rPr lang="en-GB" sz="1400" dirty="0" smtClean="0"/>
              <a:t> highly standardised,  tended on the whole to be quite small/specialist.</a:t>
            </a:r>
            <a:r>
              <a:rPr lang="en-GB" sz="1400" baseline="0" dirty="0" smtClean="0"/>
              <a:t> Or had undertaken a lot of business process review already. </a:t>
            </a:r>
          </a:p>
          <a:p>
            <a:r>
              <a:rPr lang="en-GB" sz="1400" dirty="0" smtClean="0"/>
              <a:t>The devil is in the detail</a:t>
            </a:r>
            <a:r>
              <a:rPr lang="en-GB" sz="1400" baseline="0" dirty="0" smtClean="0"/>
              <a:t> – the free text comments give a lot more insight on this, including the challenges being faced, including time for staff to step back and look at why things are happening, and at times misunderstandings of policies.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smtClean="0"/>
          </a:p>
          <a:p>
            <a:endParaRPr lang="en-GB" dirty="0"/>
          </a:p>
        </p:txBody>
      </p:sp>
      <p:sp>
        <p:nvSpPr>
          <p:cNvPr id="4" name="Date Placeholder 3"/>
          <p:cNvSpPr>
            <a:spLocks noGrp="1"/>
          </p:cNvSpPr>
          <p:nvPr>
            <p:ph type="dt" idx="10"/>
          </p:nvPr>
        </p:nvSpPr>
        <p:spPr/>
        <p:txBody>
          <a:bodyPr/>
          <a:lstStyle/>
          <a:p>
            <a:fld id="{43BB1232-360E-4075-A086-CA150CBA53D9}"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5037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665163"/>
            <a:ext cx="5213350" cy="2656535"/>
          </a:xfrm>
        </p:spPr>
      </p:sp>
      <p:sp>
        <p:nvSpPr>
          <p:cNvPr id="3" name="Notes Placeholder 2"/>
          <p:cNvSpPr>
            <a:spLocks noGrp="1"/>
          </p:cNvSpPr>
          <p:nvPr>
            <p:ph type="body" idx="1"/>
          </p:nvPr>
        </p:nvSpPr>
        <p:spPr>
          <a:xfrm>
            <a:off x="149290" y="3488726"/>
            <a:ext cx="6648385" cy="5198471"/>
          </a:xfrm>
        </p:spPr>
        <p:txBody>
          <a:bodyPr/>
          <a:lstStyle/>
          <a:p>
            <a:r>
              <a:rPr lang="en-GB" sz="1200" kern="1200" dirty="0" smtClean="0">
                <a:solidFill>
                  <a:schemeClr val="tx1"/>
                </a:solidFill>
              </a:rPr>
              <a:t>Having unearthed a host of issues we did some work with the community looking at what are the real priorities to address – which of these issues have the biggest impact on most stakeholders.</a:t>
            </a:r>
          </a:p>
          <a:p>
            <a:r>
              <a:rPr lang="en-GB" sz="1200" kern="1200" dirty="0" smtClean="0">
                <a:solidFill>
                  <a:schemeClr val="tx1"/>
                </a:solidFill>
              </a:rPr>
              <a:t>These are the top 20 issues as mapped against the A&amp;F lifecycle.</a:t>
            </a:r>
          </a:p>
          <a:p>
            <a:pPr marL="228600" indent="-228600">
              <a:buAutoNum type="arabicPeriod"/>
            </a:pPr>
            <a:r>
              <a:rPr lang="en-GB" sz="1200" baseline="0" dirty="0" smtClean="0"/>
              <a:t>Ability of the technology to handle a variety of typical UK marking and moderation workflows</a:t>
            </a:r>
          </a:p>
          <a:p>
            <a:pPr marL="228600" indent="-228600">
              <a:buAutoNum type="arabicPeriod"/>
            </a:pPr>
            <a:r>
              <a:rPr lang="en-GB" sz="1200" baseline="0" dirty="0" smtClean="0"/>
              <a:t>Reliability of submission systems</a:t>
            </a:r>
          </a:p>
          <a:p>
            <a:pPr marL="228600" indent="-228600">
              <a:buAutoNum type="arabicPeriod"/>
            </a:pPr>
            <a:r>
              <a:rPr lang="en-GB" sz="1200" baseline="0" dirty="0" smtClean="0"/>
              <a:t>Lack of interoperability between marking systems and student record systems</a:t>
            </a:r>
          </a:p>
          <a:p>
            <a:pPr marL="228600" indent="-228600">
              <a:buAutoNum type="arabicPeriod"/>
            </a:pPr>
            <a:r>
              <a:rPr lang="en-GB" sz="1200" baseline="0" dirty="0" smtClean="0"/>
              <a:t>Need to develop more effective student assessment literacies</a:t>
            </a:r>
          </a:p>
          <a:p>
            <a:pPr marL="228600" indent="-228600">
              <a:buAutoNum type="arabicPeriod"/>
            </a:pPr>
            <a:r>
              <a:rPr lang="en-GB" sz="1200" baseline="0" dirty="0" smtClean="0"/>
              <a:t>Student engagement with feedback</a:t>
            </a:r>
          </a:p>
          <a:p>
            <a:pPr marL="228600" indent="-228600">
              <a:buAutoNum type="arabicPeriod"/>
            </a:pPr>
            <a:r>
              <a:rPr lang="en-GB" sz="1200" baseline="0" dirty="0" smtClean="0"/>
              <a:t>Risk aversion</a:t>
            </a:r>
          </a:p>
          <a:p>
            <a:pPr marL="228600" indent="-228600">
              <a:buAutoNum type="arabicPeriod"/>
            </a:pPr>
            <a:r>
              <a:rPr lang="en-GB" sz="1200" baseline="0" dirty="0" smtClean="0"/>
              <a:t>Ability to manage marks and feedback separately </a:t>
            </a:r>
          </a:p>
          <a:p>
            <a:pPr marL="228600" indent="-228600">
              <a:buAutoNum type="arabicPeriod"/>
            </a:pPr>
            <a:r>
              <a:rPr lang="en-GB" sz="1200" baseline="0" dirty="0" smtClean="0"/>
              <a:t>Academic resistance to online marking</a:t>
            </a:r>
          </a:p>
          <a:p>
            <a:pPr marL="228600" indent="-228600">
              <a:buAutoNum type="arabicPeriod"/>
            </a:pPr>
            <a:r>
              <a:rPr lang="en-GB" sz="1200" baseline="0" dirty="0" smtClean="0"/>
              <a:t>Need for greater creativity</a:t>
            </a:r>
          </a:p>
          <a:p>
            <a:pPr marL="228600" indent="-228600">
              <a:buAutoNum type="arabicPeriod"/>
            </a:pPr>
            <a:r>
              <a:rPr lang="en-GB" sz="1200" baseline="0" dirty="0" smtClean="0"/>
              <a:t>Ability to gain longitudinal overview of student achievement </a:t>
            </a:r>
          </a:p>
          <a:p>
            <a:endParaRPr lang="en-GB" sz="1200" dirty="0" smtClean="0"/>
          </a:p>
          <a:p>
            <a:pPr marL="0" indent="0">
              <a:buNone/>
            </a:pPr>
            <a:r>
              <a:rPr lang="en-GB" sz="1200" dirty="0" smtClean="0"/>
              <a:t>But what’s most interesting is when you map these 20 onto</a:t>
            </a:r>
            <a:r>
              <a:rPr lang="en-GB" sz="1200" baseline="0" dirty="0" smtClean="0"/>
              <a:t> the </a:t>
            </a:r>
            <a:r>
              <a:rPr lang="en-GB" sz="1200" baseline="0" dirty="0" err="1" smtClean="0"/>
              <a:t>a&amp;f</a:t>
            </a:r>
            <a:r>
              <a:rPr lang="en-GB" sz="1200" baseline="0" dirty="0" smtClean="0"/>
              <a:t> </a:t>
            </a:r>
            <a:r>
              <a:rPr lang="en-GB" sz="1200" baseline="0" dirty="0" err="1" smtClean="0"/>
              <a:t>lifecyle</a:t>
            </a:r>
            <a:r>
              <a:rPr lang="en-GB" sz="1200" baseline="0" dirty="0" smtClean="0"/>
              <a:t>:</a:t>
            </a:r>
            <a:endParaRPr lang="en-GB" sz="1200" dirty="0" smtClean="0"/>
          </a:p>
          <a:p>
            <a:r>
              <a:rPr lang="en-US" sz="1200" kern="1200" dirty="0" smtClean="0">
                <a:solidFill>
                  <a:schemeClr val="tx1"/>
                </a:solidFill>
              </a:rPr>
              <a:t>At the start of the research there was a general feeling that stages 2-4 are better understood and less problematic than some of the other components of the life-cycle, not least because many institutions are managing all of the related information within a single VLE system. Stages 5-8 were felt to be where we begin to open Pandora's box ... This proved to be borne out by the findings of the research.</a:t>
            </a:r>
            <a:endParaRPr lang="en-GB" sz="1200" baseline="0" dirty="0" smtClean="0"/>
          </a:p>
          <a:p>
            <a:r>
              <a:rPr lang="en-GB" sz="1200" baseline="0" dirty="0" smtClean="0"/>
              <a:t>You can see the clustering around the later stages of the lifecycle, particularly around marking and production of feedback and recording grades. There are also a lot of issues that together group around the theme of student assessment literacies.</a:t>
            </a:r>
          </a:p>
          <a:p>
            <a:r>
              <a:rPr lang="en-US" sz="1200" kern="1200" dirty="0" smtClean="0">
                <a:solidFill>
                  <a:schemeClr val="tx1"/>
                </a:solidFill>
              </a:rPr>
              <a:t>Marking and production of feedback appears to be the most problematic component of the life-cycle as it is the area where variety of pedagogic practice results in a situation where the fit between institutional processes and the functionality of commercially available systems is least well matched. We heard a very clear message from universities that existing systems do not adequately meet UK requirements in these areas. A basic issue is that marks and feedback are different things and need to be handled differently whereas technology platforms tend to conflate the two. It was also observed that systems seem too often to be predicated on an assumption that 1 student = 1 assignment = 1 mark. This model may usually be adequate for formative assessment but does not meet UK requirements for summative assessment processes. Systems would ideally offer a range of different workflows based on different roles e.g. first marker, second marker, moderator, external examiner etc.</a:t>
            </a:r>
            <a:endParaRPr lang="en-GB" sz="1200" dirty="0" smtClean="0"/>
          </a:p>
          <a:p>
            <a:endParaRPr lang="en-GB" dirty="0"/>
          </a:p>
        </p:txBody>
      </p:sp>
      <p:sp>
        <p:nvSpPr>
          <p:cNvPr id="4" name="Date Placeholder 3"/>
          <p:cNvSpPr>
            <a:spLocks noGrp="1"/>
          </p:cNvSpPr>
          <p:nvPr>
            <p:ph type="dt" idx="10"/>
          </p:nvPr>
        </p:nvSpPr>
        <p:spPr/>
        <p:txBody>
          <a:bodyPr/>
          <a:lstStyle/>
          <a:p>
            <a:fld id="{C9338072-040B-4F09-AA60-6E3062B2E109}"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80352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7460A6D-08E2-42F5-ABCD-43AC7E1C4305}"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43880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aseline="0" dirty="0" smtClean="0"/>
              <a:t>There is substantial evidence to suggest that assessment, rather than teaching has a major influence on students learning. </a:t>
            </a:r>
          </a:p>
          <a:p>
            <a:endParaRPr lang="en-GB" sz="1400" baseline="0" dirty="0" smtClean="0"/>
          </a:p>
          <a:p>
            <a:r>
              <a:rPr lang="en-GB" sz="1400" baseline="0" dirty="0" smtClean="0"/>
              <a:t>There is also growing consensus in the literature of the importance of development learners self regulatory abilities, and their ability to judge their performance as a k key skill for life and employment. </a:t>
            </a:r>
          </a:p>
          <a:p>
            <a:endParaRPr lang="en-GB" sz="1400" baseline="0" dirty="0" smtClean="0"/>
          </a:p>
          <a:p>
            <a:r>
              <a:rPr lang="en-GB" sz="1400" baseline="0" dirty="0" smtClean="0"/>
              <a:t>But, when we look at our assessment practices, we can see a picture that is misaligned, with very much a focus on the assessment of knowledge and, in exams, memory recall. Knowledge will always be an important component of education, but are we best preparing learners for a lifetime of learning and employment where learners now are entering a very different world than we as graduates would have? </a:t>
            </a:r>
            <a:r>
              <a:rPr lang="en-GB" sz="1400" b="0" i="0" u="none" strike="noStrike" kern="1200" baseline="0" dirty="0" smtClean="0">
                <a:solidFill>
                  <a:schemeClr val="tx1"/>
                </a:solidFill>
                <a:effectLst/>
                <a:latin typeface="+mn-lt"/>
                <a:ea typeface="+mn-ea"/>
                <a:cs typeface="+mn-cs"/>
              </a:rPr>
              <a:t>This question goes deep into defining what our educational experiences should be looking to achieve. </a:t>
            </a:r>
            <a:endParaRPr lang="en-GB" sz="1400" baseline="0" dirty="0" smtClean="0"/>
          </a:p>
          <a:p>
            <a:endParaRPr lang="en-GB" sz="1400" baseline="0" dirty="0" smtClean="0"/>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1400" b="0" i="0" u="none" strike="noStrike" kern="1200" dirty="0" smtClean="0">
                <a:solidFill>
                  <a:schemeClr val="tx1"/>
                </a:solidFill>
                <a:effectLst/>
                <a:latin typeface="+mn-lt"/>
                <a:ea typeface="+mn-ea"/>
                <a:cs typeface="+mn-cs"/>
              </a:rPr>
              <a:t>How often to we really stop and think about the purpose of assessment and feedback? </a:t>
            </a:r>
            <a:r>
              <a:rPr lang="en-GB" sz="1400" b="0" i="0" u="none" strike="noStrike" kern="1200" baseline="0" dirty="0" smtClean="0">
                <a:solidFill>
                  <a:schemeClr val="tx1"/>
                </a:solidFill>
                <a:effectLst/>
                <a:latin typeface="+mn-lt"/>
                <a:ea typeface="+mn-ea"/>
                <a:cs typeface="+mn-cs"/>
              </a:rPr>
              <a:t>The literature and research into effective assessment and feedback practice is clear on the importance of assessment for learning approaches, but are our practices aligning? </a:t>
            </a:r>
            <a:endParaRPr lang="en-GB" sz="1400" dirty="0" smtClean="0"/>
          </a:p>
          <a:p>
            <a:pPr marL="0" indent="0">
              <a:buNone/>
            </a:pPr>
            <a:endParaRPr lang="en-GB" sz="1400" baseline="0" dirty="0" smtClean="0"/>
          </a:p>
          <a:p>
            <a:r>
              <a:rPr lang="en-GB" sz="1400" baseline="0" dirty="0" smtClean="0"/>
              <a:t>So the focus here is on approaches that move us away from summative, assessment of learning approaches to more formative assessment for learning approaches, thinking through how the technology can be an enabler. </a:t>
            </a:r>
          </a:p>
          <a:p>
            <a:endParaRPr lang="en-GB" sz="1400" baseline="0" dirty="0" smtClean="0"/>
          </a:p>
          <a:p>
            <a:endParaRPr lang="en-GB" sz="1400" dirty="0" smtClean="0"/>
          </a:p>
          <a:p>
            <a:endParaRPr lang="en-GB" sz="1400" dirty="0"/>
          </a:p>
        </p:txBody>
      </p:sp>
      <p:sp>
        <p:nvSpPr>
          <p:cNvPr id="4" name="Date Placeholder 3"/>
          <p:cNvSpPr>
            <a:spLocks noGrp="1"/>
          </p:cNvSpPr>
          <p:nvPr>
            <p:ph type="dt" idx="10"/>
          </p:nvPr>
        </p:nvSpPr>
        <p:spPr/>
        <p:txBody>
          <a:bodyPr/>
          <a:lstStyle/>
          <a:p>
            <a:fld id="{4FB2CD0D-0DB0-495A-8223-F39F9B56A1B4}" type="datetime1">
              <a:rPr lang="en-GB" smtClean="0"/>
              <a:t>17/11/2015</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09864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noProof="0" smtClean="0"/>
              <a:t>20/11/2015</a:t>
            </a:r>
            <a:endParaRPr lang="en-GB" noProof="0" dirty="0"/>
          </a:p>
        </p:txBody>
      </p:sp>
      <p:sp>
        <p:nvSpPr>
          <p:cNvPr id="4" name="Footer Placeholder 3"/>
          <p:cNvSpPr>
            <a:spLocks noGrp="1"/>
          </p:cNvSpPr>
          <p:nvPr>
            <p:ph type="ftr" sz="quarter" idx="15"/>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2343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12" name="Picture 11" descr="Pic1.jpg"/>
          <p:cNvPicPr>
            <a:picLocks noGrp="1" noChangeAspect="1"/>
          </p:cNvPicPr>
          <p:nvPr userDrawn="1"/>
        </p:nvPicPr>
        <p:blipFill>
          <a:blip r:embed="rId2" cstate="print"/>
          <a:srcRect l="22" r="22"/>
          <a:stretch>
            <a:fillRect/>
          </a:stretch>
        </p:blipFill>
        <p:spPr>
          <a:xfrm>
            <a:off x="0" y="6750"/>
            <a:ext cx="9144000" cy="5130000"/>
          </a:xfrm>
          <a:prstGeom prst="rect">
            <a:avLst/>
          </a:prstGeom>
        </p:spPr>
      </p:pic>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8"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20/11/2015</a:t>
            </a:r>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2825779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20/11/2015</a:t>
            </a:r>
            <a:endParaRPr lang="en-GB" noProof="0" dirty="0"/>
          </a:p>
        </p:txBody>
      </p:sp>
      <p:sp>
        <p:nvSpPr>
          <p:cNvPr id="4" name="Footer Placeholder 3"/>
          <p:cNvSpPr>
            <a:spLocks noGrp="1"/>
          </p:cNvSpPr>
          <p:nvPr>
            <p:ph type="ftr" sz="quarter" idx="19"/>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647391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15901" y="4467094"/>
            <a:ext cx="719138" cy="251609"/>
          </a:xfrm>
          <a:prstGeom prst="rect">
            <a:avLst/>
          </a:prstGeom>
        </p:spPr>
      </p:pic>
      <p:sp>
        <p:nvSpPr>
          <p:cNvPr id="19" name="Text Placeholder 3"/>
          <p:cNvSpPr txBox="1">
            <a:spLocks/>
          </p:cNvSpPr>
          <p:nvPr userDrawn="1"/>
        </p:nvSpPr>
        <p:spPr>
          <a:xfrm>
            <a:off x="980051" y="4557397"/>
            <a:ext cx="3249887" cy="831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cxnSp>
        <p:nvCxnSpPr>
          <p:cNvPr id="20" name="Straight Connector 19"/>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20/11/2015</a:t>
            </a:r>
            <a:endParaRPr lang="en-GB" noProof="0" dirty="0"/>
          </a:p>
        </p:txBody>
      </p:sp>
      <p:sp>
        <p:nvSpPr>
          <p:cNvPr id="4" name="Footer Placeholder 3"/>
          <p:cNvSpPr>
            <a:spLocks noGrp="1"/>
          </p:cNvSpPr>
          <p:nvPr>
            <p:ph type="ftr" sz="quarter" idx="19"/>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608951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20/11/2015</a:t>
            </a:r>
            <a:endParaRPr lang="en-GB" noProof="0" dirty="0"/>
          </a:p>
        </p:txBody>
      </p:sp>
      <p:sp>
        <p:nvSpPr>
          <p:cNvPr id="4" name="Footer Placeholder 3"/>
          <p:cNvSpPr>
            <a:spLocks noGrp="1"/>
          </p:cNvSpPr>
          <p:nvPr>
            <p:ph type="ftr" sz="quarter" idx="19"/>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81644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7201693" y="4313715"/>
            <a:ext cx="740010" cy="258912"/>
          </a:xfrm>
          <a:prstGeom prst="rect">
            <a:avLst/>
          </a:prstGeom>
        </p:spPr>
      </p:pic>
      <p:sp>
        <p:nvSpPr>
          <p:cNvPr id="23" name="Text Placeholder 3"/>
          <p:cNvSpPr txBox="1">
            <a:spLocks/>
          </p:cNvSpPr>
          <p:nvPr userDrawn="1"/>
        </p:nvSpPr>
        <p:spPr>
          <a:xfrm>
            <a:off x="7201693" y="4621453"/>
            <a:ext cx="1726407" cy="2025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sp>
        <p:nvSpPr>
          <p:cNvPr id="3" name="Date Placeholder 2"/>
          <p:cNvSpPr>
            <a:spLocks noGrp="1"/>
          </p:cNvSpPr>
          <p:nvPr>
            <p:ph type="dt" sz="half" idx="18"/>
          </p:nvPr>
        </p:nvSpPr>
        <p:spPr/>
        <p:txBody>
          <a:bodyPr/>
          <a:lstStyle/>
          <a:p>
            <a:r>
              <a:rPr lang="en-US" noProof="0" smtClean="0"/>
              <a:t>20/11/2015</a:t>
            </a:r>
            <a:endParaRPr lang="en-GB" noProof="0" dirty="0"/>
          </a:p>
        </p:txBody>
      </p:sp>
      <p:sp>
        <p:nvSpPr>
          <p:cNvPr id="4" name="Footer Placeholder 3"/>
          <p:cNvSpPr>
            <a:spLocks noGrp="1"/>
          </p:cNvSpPr>
          <p:nvPr>
            <p:ph type="ftr" sz="quarter" idx="19"/>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4779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938" y="2124074"/>
            <a:ext cx="6085791" cy="447675"/>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150938" y="2540972"/>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r>
              <a:rPr lang="en-US" noProof="0" smtClean="0"/>
              <a:t>20/11/2015</a:t>
            </a:r>
            <a:endParaRPr lang="en-GB" noProof="0" dirty="0"/>
          </a:p>
        </p:txBody>
      </p:sp>
      <p:sp>
        <p:nvSpPr>
          <p:cNvPr id="7" name="Footer Placeholder 6"/>
          <p:cNvSpPr>
            <a:spLocks noGrp="1"/>
          </p:cNvSpPr>
          <p:nvPr>
            <p:ph type="ftr" sz="quarter" idx="15"/>
          </p:nvPr>
        </p:nvSpPr>
        <p:spPr/>
        <p:txBody>
          <a:bodyPr/>
          <a:lstStyle/>
          <a:p>
            <a:r>
              <a:rPr lang="en-GB" noProof="0" smtClean="0"/>
              <a:t>Technology-enhanced assessment and feedback</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54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wrap="square" rtlCol="0" anchor="t" anchorCtr="1">
            <a:noAutofit/>
          </a:bodyPr>
          <a:lstStyle>
            <a:lvl1pPr algn="ctr">
              <a:defRPr lang="en-GB" sz="2800" b="1">
                <a:solidFill>
                  <a:srgbClr val="B71A8B"/>
                </a:solidFill>
                <a:latin typeface="+mn-lt"/>
                <a:ea typeface="+mn-ea"/>
                <a:cs typeface="+mn-cs"/>
              </a:defRPr>
            </a:lvl1pPr>
          </a:lstStyle>
          <a:p>
            <a:pPr marL="0" lvl="0" algn="ctr" defTabSz="457200"/>
            <a:r>
              <a:rPr lang="en-US" dirty="0" smtClean="0"/>
              <a:t>Click to edit Master title</a:t>
            </a:r>
            <a:endParaRPr lang="en-GB" dirty="0"/>
          </a:p>
        </p:txBody>
      </p:sp>
      <p:sp>
        <p:nvSpPr>
          <p:cNvPr id="3" name="Date Placeholder 2"/>
          <p:cNvSpPr>
            <a:spLocks noGrp="1"/>
          </p:cNvSpPr>
          <p:nvPr>
            <p:ph type="dt" sz="half" idx="10"/>
          </p:nvPr>
        </p:nvSpPr>
        <p:spPr/>
        <p:txBody>
          <a:bodyPr/>
          <a:lstStyle/>
          <a:p>
            <a:r>
              <a:rPr lang="en-US" noProof="0" smtClean="0"/>
              <a:t>20/11/2015</a:t>
            </a:r>
            <a:endParaRPr lang="en-GB" noProof="0" dirty="0"/>
          </a:p>
        </p:txBody>
      </p:sp>
      <p:sp>
        <p:nvSpPr>
          <p:cNvPr id="4" name="Footer Placeholder 3"/>
          <p:cNvSpPr>
            <a:spLocks noGrp="1"/>
          </p:cNvSpPr>
          <p:nvPr>
            <p:ph type="ftr" sz="quarter" idx="11"/>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99661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6" name="Straight Connector 5"/>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8" name="Straight Connector 7"/>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814246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 Image +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7" name="Straight Connector 6"/>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02701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endParaRPr lang="en-GB" dirty="0"/>
          </a:p>
        </p:txBody>
      </p:sp>
      <p:pic>
        <p:nvPicPr>
          <p:cNvPr id="3" name="Picture 2"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1953446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noProof="0" smtClean="0"/>
              <a:t>20/11/2015</a:t>
            </a:r>
            <a:endParaRPr lang="en-GB" noProof="0" dirty="0"/>
          </a:p>
        </p:txBody>
      </p:sp>
      <p:sp>
        <p:nvSpPr>
          <p:cNvPr id="4" name="Footer Placeholder 3"/>
          <p:cNvSpPr>
            <a:spLocks noGrp="1"/>
          </p:cNvSpPr>
          <p:nvPr>
            <p:ph type="ftr" sz="quarter" idx="16"/>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5766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25982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r>
              <a:rPr lang="en-US" noProof="0" smtClean="0"/>
              <a:t>20/11/2015</a:t>
            </a:r>
            <a:endParaRPr lang="en-GB" noProof="0" dirty="0"/>
          </a:p>
        </p:txBody>
      </p:sp>
      <p:sp>
        <p:nvSpPr>
          <p:cNvPr id="7" name="Footer Placeholder 6"/>
          <p:cNvSpPr>
            <a:spLocks noGrp="1"/>
          </p:cNvSpPr>
          <p:nvPr>
            <p:ph type="ftr" sz="quarter" idx="11"/>
          </p:nvPr>
        </p:nvSpPr>
        <p:spPr/>
        <p:txBody>
          <a:bodyPr/>
          <a:lstStyle/>
          <a:p>
            <a:r>
              <a:rPr lang="en-GB" noProof="0" smtClean="0"/>
              <a:t>Technology-enhanced assessment and feedback</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7635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r>
              <a:rPr lang="en-US" noProof="0" smtClean="0"/>
              <a:t>20/11/2015</a:t>
            </a:r>
            <a:endParaRPr lang="en-GB" noProof="0" dirty="0"/>
          </a:p>
        </p:txBody>
      </p:sp>
      <p:sp>
        <p:nvSpPr>
          <p:cNvPr id="4" name="Footer Placeholder 3"/>
          <p:cNvSpPr>
            <a:spLocks noGrp="1"/>
          </p:cNvSpPr>
          <p:nvPr>
            <p:ph type="ftr" sz="quarter" idx="17"/>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362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6" name="Date Placeholder 5"/>
          <p:cNvSpPr>
            <a:spLocks noGrp="1"/>
          </p:cNvSpPr>
          <p:nvPr>
            <p:ph type="dt" sz="half" idx="15"/>
          </p:nvPr>
        </p:nvSpPr>
        <p:spPr/>
        <p:txBody>
          <a:bodyPr/>
          <a:lstStyle/>
          <a:p>
            <a:r>
              <a:rPr lang="en-US" noProof="0" smtClean="0"/>
              <a:t>20/11/2015</a:t>
            </a:r>
            <a:endParaRPr lang="en-GB" noProof="0" dirty="0"/>
          </a:p>
        </p:txBody>
      </p:sp>
      <p:sp>
        <p:nvSpPr>
          <p:cNvPr id="9" name="Footer Placeholder 8"/>
          <p:cNvSpPr>
            <a:spLocks noGrp="1"/>
          </p:cNvSpPr>
          <p:nvPr>
            <p:ph type="ftr" sz="quarter" idx="16"/>
          </p:nvPr>
        </p:nvSpPr>
        <p:spPr/>
        <p:txBody>
          <a:bodyPr/>
          <a:lstStyle/>
          <a:p>
            <a:r>
              <a:rPr lang="en-GB" noProof="0" smtClean="0"/>
              <a:t>Technology-enhanced assessment and feedback</a:t>
            </a:r>
            <a:endParaRPr lang="en-GB" noProof="0" dirty="0"/>
          </a:p>
        </p:txBody>
      </p:sp>
      <p:sp>
        <p:nvSpPr>
          <p:cNvPr id="10" name="Slide Number Placeholder 9"/>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66550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20/11/2015</a:t>
            </a:r>
            <a:endParaRPr lang="en-GB" noProof="0" dirty="0"/>
          </a:p>
        </p:txBody>
      </p:sp>
      <p:sp>
        <p:nvSpPr>
          <p:cNvPr id="4" name="Footer Placeholder 3"/>
          <p:cNvSpPr>
            <a:spLocks noGrp="1"/>
          </p:cNvSpPr>
          <p:nvPr>
            <p:ph type="ftr" sz="quarter" idx="18"/>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15587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50" y="879474"/>
            <a:ext cx="4103650"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13" y="3040338"/>
            <a:ext cx="4103650"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20/11/2015</a:t>
            </a:r>
            <a:endParaRPr lang="en-GB" noProof="0" dirty="0"/>
          </a:p>
        </p:txBody>
      </p:sp>
      <p:sp>
        <p:nvSpPr>
          <p:cNvPr id="4" name="Footer Placeholder 3"/>
          <p:cNvSpPr>
            <a:spLocks noGrp="1"/>
          </p:cNvSpPr>
          <p:nvPr>
            <p:ph type="ftr" sz="quarter" idx="18"/>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1146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r>
              <a:rPr lang="en-US" noProof="0" smtClean="0"/>
              <a:t>20/11/2015</a:t>
            </a:r>
            <a:endParaRPr lang="en-GB" noProof="0" dirty="0"/>
          </a:p>
        </p:txBody>
      </p:sp>
      <p:sp>
        <p:nvSpPr>
          <p:cNvPr id="4" name="Footer Placeholder 3"/>
          <p:cNvSpPr>
            <a:spLocks noGrp="1"/>
          </p:cNvSpPr>
          <p:nvPr>
            <p:ph type="ftr" sz="quarter" idx="17"/>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39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noProof="0" smtClean="0"/>
              <a:t>20/11/2015</a:t>
            </a:r>
            <a:endParaRPr lang="en-GB" noProof="0" dirty="0"/>
          </a:p>
        </p:txBody>
      </p:sp>
      <p:sp>
        <p:nvSpPr>
          <p:cNvPr id="4" name="Footer Placeholder 3"/>
          <p:cNvSpPr>
            <a:spLocks noGrp="1"/>
          </p:cNvSpPr>
          <p:nvPr>
            <p:ph type="ftr" sz="quarter" idx="11"/>
          </p:nvPr>
        </p:nvSpPr>
        <p:spPr/>
        <p:txBody>
          <a:bodyPr/>
          <a:lstStyle/>
          <a:p>
            <a:r>
              <a:rPr lang="en-GB" noProof="0" smtClean="0"/>
              <a:t>Technology-enhanced assessment and feedback</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0355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20/11/2015</a:t>
            </a:r>
            <a:endParaRPr lang="en-GB" noProof="0" dirty="0"/>
          </a:p>
        </p:txBody>
      </p:sp>
      <p:sp>
        <p:nvSpPr>
          <p:cNvPr id="8" name="Text Placeholder 8"/>
          <p:cNvSpPr>
            <a:spLocks noGrp="1"/>
          </p:cNvSpPr>
          <p:nvPr>
            <p:ph type="body" sz="quarter" idx="15" hasCustomPrompt="1"/>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r>
              <a:rPr lang="en-GB" sz="1800" noProof="0" dirty="0" smtClean="0"/>
              <a:t>The correct way to do it!</a:t>
            </a:r>
            <a:br>
              <a:rPr lang="en-GB" sz="1800" noProof="0" dirty="0" smtClean="0"/>
            </a:br>
            <a:r>
              <a:rPr lang="en-GB" sz="1800" noProof="0" dirty="0" smtClean="0"/>
              <a:t>Requires pre-cropped images…</a:t>
            </a:r>
            <a:br>
              <a:rPr lang="en-GB" sz="1800" noProof="0" dirty="0" smtClean="0"/>
            </a:br>
            <a:r>
              <a:rPr lang="en-GB" sz="1800" noProof="0" dirty="0" smtClean="0"/>
              <a:t>Add/change</a:t>
            </a:r>
            <a:r>
              <a:rPr lang="en-GB" sz="1800" baseline="0" noProof="0" dirty="0" smtClean="0"/>
              <a:t> background via: </a:t>
            </a:r>
            <a:br>
              <a:rPr lang="en-GB" sz="1800" baseline="0" noProof="0" dirty="0" smtClean="0"/>
            </a:br>
            <a:r>
              <a:rPr lang="en-GB" sz="1800" baseline="0" noProof="0" dirty="0" smtClean="0"/>
              <a:t>1/ Design Tab (or Right-click) &gt; Format Background &gt; Picture or texture fill &gt; Insert picture from File…</a:t>
            </a:r>
            <a:br>
              <a:rPr lang="en-GB" sz="1800" baseline="0" noProof="0" dirty="0" smtClean="0"/>
            </a:br>
            <a:r>
              <a:rPr lang="en-GB" sz="1800" baseline="0" noProof="0" dirty="0" smtClean="0"/>
              <a:t>2/ Delete this placeholder (it will show in the presentation )</a:t>
            </a:r>
            <a:br>
              <a:rPr lang="en-GB" sz="1800" baseline="0" noProof="0" dirty="0" smtClean="0"/>
            </a:br>
            <a:r>
              <a:rPr lang="en-GB" sz="1800" baseline="0" noProof="0" dirty="0" smtClean="0"/>
              <a:t>Slides based off this master can have *different* backgrounds</a:t>
            </a:r>
            <a:endParaRPr lang="en-GB" sz="1800" noProof="0" dirty="0" smtClean="0"/>
          </a:p>
        </p:txBody>
      </p:sp>
    </p:spTree>
    <p:extLst>
      <p:ext uri="{BB962C8B-B14F-4D97-AF65-F5344CB8AC3E}">
        <p14:creationId xmlns:p14="http://schemas.microsoft.com/office/powerpoint/2010/main" val="872978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327259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53" r:id="rId5"/>
    <p:sldLayoutId id="2147483655" r:id="rId6"/>
    <p:sldLayoutId id="2147483667" r:id="rId7"/>
    <p:sldLayoutId id="2147483702" r:id="rId8"/>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userDrawn="1">
          <p15:clr>
            <a:srgbClr val="F26B43"/>
          </p15:clr>
        </p15:guide>
        <p15:guide id="4" pos="5624" userDrawn="1">
          <p15:clr>
            <a:srgbClr val="F26B43"/>
          </p15:clr>
        </p15:guide>
        <p15:guide id="7" orient="horz" pos="2981" userDrawn="1">
          <p15:clr>
            <a:srgbClr val="F26B43"/>
          </p15:clr>
        </p15:guide>
        <p15:guide id="8" orient="horz" pos="3072" userDrawn="1">
          <p15:clr>
            <a:srgbClr val="F26B43"/>
          </p15:clr>
        </p15:guide>
        <p15:guide id="19" orient="horz" pos="1620" userDrawn="1">
          <p15:clr>
            <a:srgbClr val="F26B43"/>
          </p15:clr>
        </p15:guide>
        <p15:guide id="22" orient="horz" pos="554" userDrawn="1">
          <p15:clr>
            <a:srgbClr val="F26B43"/>
          </p15:clr>
        </p15:guide>
        <p15:guide id="23" pos="589" userDrawn="1">
          <p15:clr>
            <a:srgbClr val="F26B43"/>
          </p15:clr>
        </p15:guide>
        <p15:guide id="46" pos="2880" userDrawn="1">
          <p15:clr>
            <a:srgbClr val="F26B43"/>
          </p15:clr>
        </p15:guide>
        <p15:guide id="47" pos="5171" userDrawn="1">
          <p15:clr>
            <a:srgbClr val="F26B43"/>
          </p15:clr>
        </p15:guide>
        <p15:guide id="49" pos="2721" userDrawn="1">
          <p15:clr>
            <a:srgbClr val="F26B43"/>
          </p15:clr>
        </p15:guide>
        <p15:guide id="50" pos="3039" userDrawn="1">
          <p15:clr>
            <a:srgbClr val="F26B43"/>
          </p15:clr>
        </p15:guide>
        <p15:guide id="51" orient="horz" pos="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368425" y="3400425"/>
            <a:ext cx="6624638" cy="387798"/>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1"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20/11/2015</a:t>
            </a:r>
            <a:endParaRPr lang="en-GB" noProof="0" dirty="0"/>
          </a:p>
        </p:txBody>
      </p:sp>
      <p:sp>
        <p:nvSpPr>
          <p:cNvPr id="7" name="Parallelogram 6"/>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1579528"/>
      </p:ext>
    </p:extLst>
  </p:cSld>
  <p:clrMap bg1="lt1" tx1="dk1" bg2="lt2" tx2="dk2" accent1="accent1" accent2="accent2" accent3="accent3" accent4="accent4" accent5="accent5" accent6="accent6" hlink="hlink" folHlink="folHlink"/>
  <p:sldLayoutIdLst>
    <p:sldLayoutId id="2147483677" r:id="rId1"/>
    <p:sldLayoutId id="2147483683" r:id="rId2"/>
  </p:sldLayoutIdLst>
  <p:hf sldNum="0" hdr="0"/>
  <p:txStyles>
    <p:titleStyle>
      <a:lvl1pPr algn="l" defTabSz="685800" rtl="0" eaLnBrk="1" latinLnBrk="0" hangingPunct="1">
        <a:lnSpc>
          <a:spcPct val="90000"/>
        </a:lnSpc>
        <a:spcBef>
          <a:spcPct val="0"/>
        </a:spcBef>
        <a:buNone/>
        <a:defRPr sz="2800" b="1" kern="1200" baseline="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1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18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25" userDrawn="1">
          <p15:clr>
            <a:srgbClr val="F26B43"/>
          </p15:clr>
        </p15:guide>
        <p15:guide id="4" pos="5035" userDrawn="1">
          <p15:clr>
            <a:srgbClr val="F26B43"/>
          </p15:clr>
        </p15:guide>
        <p15:guide id="6" pos="793" userDrawn="1">
          <p15:clr>
            <a:srgbClr val="F26B43"/>
          </p15:clr>
        </p15:guide>
        <p15:guide id="7" orient="horz" pos="2051" userDrawn="1">
          <p15:clr>
            <a:srgbClr val="F26B43"/>
          </p15:clr>
        </p15:guide>
        <p15:guide id="8" orient="horz" pos="2618" userDrawn="1">
          <p15:clr>
            <a:srgbClr val="F26B43"/>
          </p15:clr>
        </p15:guide>
        <p15:guide id="9" orient="horz" pos="2663" userDrawn="1">
          <p15:clr>
            <a:srgbClr val="F26B43"/>
          </p15:clr>
        </p15:guide>
        <p15:guide id="10" orient="horz" pos="2096" userDrawn="1">
          <p15:clr>
            <a:srgbClr val="F26B43"/>
          </p15:clr>
        </p15:guide>
        <p15:guide id="11" orient="horz" pos="2142" userDrawn="1">
          <p15:clr>
            <a:srgbClr val="F26B43"/>
          </p15:clr>
        </p15:guide>
        <p15:guide id="12" pos="862" userDrawn="1">
          <p15:clr>
            <a:srgbClr val="F26B43"/>
          </p15:clr>
        </p15:guide>
        <p15:guide id="13" orient="horz" pos="2436" userDrawn="1">
          <p15:clr>
            <a:srgbClr val="F26B43"/>
          </p15:clr>
        </p15:guide>
        <p15:guide id="14" pos="136" userDrawn="1">
          <p15:clr>
            <a:srgbClr val="F26B43"/>
          </p15:clr>
        </p15:guide>
        <p15:guide id="15" pos="635" userDrawn="1">
          <p15:clr>
            <a:srgbClr val="F26B43"/>
          </p15:clr>
        </p15:guide>
        <p15:guide id="16" orient="horz" pos="2323" userDrawn="1">
          <p15:clr>
            <a:srgbClr val="F26B43"/>
          </p15:clr>
        </p15:guide>
        <p15:guide id="17" pos="2721" userDrawn="1">
          <p15:clr>
            <a:srgbClr val="F26B43"/>
          </p15:clr>
        </p15:guide>
        <p15:guide id="18" pos="3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856515404"/>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90" r:id="rId4"/>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738" y="2124075"/>
            <a:ext cx="6085791" cy="447675"/>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Tree>
    <p:extLst>
      <p:ext uri="{BB962C8B-B14F-4D97-AF65-F5344CB8AC3E}">
        <p14:creationId xmlns:p14="http://schemas.microsoft.com/office/powerpoint/2010/main" val="3880320971"/>
      </p:ext>
    </p:extLst>
  </p:cSld>
  <p:clrMap bg1="lt1" tx1="dk1" bg2="lt2" tx2="dk2" accent1="accent1" accent2="accent2" accent3="accent3" accent4="accent4" accent5="accent5" accent6="accent6" hlink="hlink" folHlink="folHlink"/>
  <p:sldLayoutIdLst>
    <p:sldLayoutId id="2147483692" r:id="rId1"/>
    <p:sldLayoutId id="2147483700" r:id="rId2"/>
  </p:sldLayoutIdLst>
  <p:hf sldNum="0" hdr="0"/>
  <p:txStyles>
    <p:titleStyle>
      <a:lvl1pPr algn="l"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9" pos="725" userDrawn="1">
          <p15:clr>
            <a:srgbClr val="F26B43"/>
          </p15:clr>
        </p15:guide>
        <p15:guide id="10" pos="2880">
          <p15:clr>
            <a:srgbClr val="F26B43"/>
          </p15:clr>
        </p15:guide>
        <p15:guide id="11" pos="5035" userDrawn="1">
          <p15:clr>
            <a:srgbClr val="F26B43"/>
          </p15:clr>
        </p15:guide>
        <p15:guide id="13" pos="2721">
          <p15:clr>
            <a:srgbClr val="F26B43"/>
          </p15:clr>
        </p15:guide>
        <p15:guide id="14" pos="3039">
          <p15:clr>
            <a:srgbClr val="F26B43"/>
          </p15:clr>
        </p15:guide>
        <p15:guide id="15" orient="horz" pos="5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356732325"/>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1" r:id="rId3"/>
    <p:sldLayoutId id="2147483696" r:id="rId4"/>
  </p:sldLayoutIdLst>
  <p:hf sldNum="0" hdr="0"/>
  <p:txStyles>
    <p:titleStyle>
      <a:lvl1pPr algn="r"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2309" y="-2381"/>
            <a:ext cx="6085791" cy="447675"/>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20/11/2015</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Technology-enhanced assessment and feedback</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userDrawn="1"/>
        </p:nvSpPr>
        <p:spPr>
          <a:xfrm>
            <a:off x="904297" y="3480530"/>
            <a:ext cx="1188000" cy="1188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userDrawn="1"/>
        </p:nvSpPr>
        <p:spPr>
          <a:xfrm>
            <a:off x="760297" y="723362"/>
            <a:ext cx="1476000" cy="1476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userDrawn="1"/>
        </p:nvSpPr>
        <p:spPr>
          <a:xfrm>
            <a:off x="6499853" y="3480530"/>
            <a:ext cx="1188000" cy="1188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userDrawn="1"/>
        </p:nvGrpSpPr>
        <p:grpSpPr>
          <a:xfrm>
            <a:off x="2788478" y="2182622"/>
            <a:ext cx="6139621" cy="1188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Green</a:t>
              </a:r>
            </a:p>
            <a:p>
              <a:pPr algn="l"/>
              <a:r>
                <a:rPr lang="en-GB" sz="1050" dirty="0" smtClean="0">
                  <a:solidFill>
                    <a:schemeClr val="bg1"/>
                  </a:solidFill>
                </a:rPr>
                <a:t>R:69</a:t>
              </a:r>
            </a:p>
            <a:p>
              <a:pPr algn="l"/>
              <a:r>
                <a:rPr lang="en-GB" sz="1050" dirty="0" smtClean="0">
                  <a:solidFill>
                    <a:schemeClr val="bg1"/>
                  </a:solidFill>
                </a:rPr>
                <a:t>G:133</a:t>
              </a:r>
            </a:p>
            <a:p>
              <a:pPr algn="l"/>
              <a:r>
                <a:rPr lang="en-GB" sz="105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Purple</a:t>
              </a:r>
              <a:endParaRPr lang="en-GB" sz="1050" dirty="0" smtClean="0">
                <a:solidFill>
                  <a:schemeClr val="bg1"/>
                </a:solidFill>
              </a:endParaRPr>
            </a:p>
            <a:p>
              <a:pPr algn="l"/>
              <a:r>
                <a:rPr lang="en-GB" sz="1050" dirty="0" smtClean="0">
                  <a:solidFill>
                    <a:schemeClr val="bg1"/>
                  </a:solidFill>
                </a:rPr>
                <a:t>R:85</a:t>
              </a:r>
            </a:p>
            <a:p>
              <a:pPr algn="l"/>
              <a:r>
                <a:rPr lang="en-GB" sz="1050" dirty="0" smtClean="0">
                  <a:solidFill>
                    <a:schemeClr val="bg1"/>
                  </a:solidFill>
                </a:rPr>
                <a:t>G:36</a:t>
              </a:r>
            </a:p>
            <a:p>
              <a:pPr algn="l"/>
              <a:r>
                <a:rPr lang="en-GB" sz="105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Indigo</a:t>
              </a:r>
            </a:p>
            <a:p>
              <a:pPr algn="l"/>
              <a:r>
                <a:rPr lang="en-GB" sz="1050" dirty="0" smtClean="0">
                  <a:solidFill>
                    <a:schemeClr val="bg1"/>
                  </a:solidFill>
                </a:rPr>
                <a:t>R:0</a:t>
              </a:r>
            </a:p>
            <a:p>
              <a:pPr algn="l"/>
              <a:r>
                <a:rPr lang="en-GB" sz="1050" dirty="0" smtClean="0">
                  <a:solidFill>
                    <a:schemeClr val="bg1"/>
                  </a:solidFill>
                </a:rPr>
                <a:t>G:85</a:t>
              </a:r>
            </a:p>
            <a:p>
              <a:pPr algn="l"/>
              <a:r>
                <a:rPr lang="en-GB" sz="105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Maroon</a:t>
              </a:r>
            </a:p>
            <a:p>
              <a:pPr algn="l"/>
              <a:r>
                <a:rPr lang="en-GB" sz="1050" dirty="0" smtClean="0">
                  <a:solidFill>
                    <a:schemeClr val="bg1"/>
                  </a:solidFill>
                </a:rPr>
                <a:t>R:130</a:t>
              </a:r>
            </a:p>
            <a:p>
              <a:pPr algn="l"/>
              <a:r>
                <a:rPr lang="en-GB" sz="1050" dirty="0" smtClean="0">
                  <a:solidFill>
                    <a:schemeClr val="bg1"/>
                  </a:solidFill>
                </a:rPr>
                <a:t>G:0</a:t>
              </a:r>
            </a:p>
            <a:p>
              <a:pPr algn="l"/>
              <a:r>
                <a:rPr lang="en-GB" sz="105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Olive</a:t>
              </a:r>
            </a:p>
            <a:p>
              <a:pPr algn="l"/>
              <a:r>
                <a:rPr lang="en-GB" sz="1050" dirty="0" smtClean="0">
                  <a:solidFill>
                    <a:schemeClr val="bg1"/>
                  </a:solidFill>
                </a:rPr>
                <a:t>R:138</a:t>
              </a:r>
            </a:p>
            <a:p>
              <a:pPr algn="l"/>
              <a:r>
                <a:rPr lang="en-GB" sz="1050" dirty="0" smtClean="0">
                  <a:solidFill>
                    <a:schemeClr val="bg1"/>
                  </a:solidFill>
                </a:rPr>
                <a:t>G:115</a:t>
              </a:r>
            </a:p>
            <a:p>
              <a:pPr algn="l"/>
              <a:r>
                <a:rPr lang="en-GB" sz="1050" dirty="0" smtClean="0">
                  <a:solidFill>
                    <a:schemeClr val="bg1"/>
                  </a:solidFill>
                </a:rPr>
                <a:t>B:0</a:t>
              </a:r>
            </a:p>
          </p:txBody>
        </p:sp>
      </p:grpSp>
      <p:grpSp>
        <p:nvGrpSpPr>
          <p:cNvPr id="38" name="Group 37"/>
          <p:cNvGrpSpPr/>
          <p:nvPr userDrawn="1"/>
        </p:nvGrpSpPr>
        <p:grpSpPr>
          <a:xfrm>
            <a:off x="2788478" y="867362"/>
            <a:ext cx="6139622" cy="1205352"/>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Pink</a:t>
              </a:r>
              <a:endParaRPr lang="en-GB" sz="1050" dirty="0" smtClean="0">
                <a:solidFill>
                  <a:schemeClr val="bg1"/>
                </a:solidFill>
              </a:endParaRPr>
            </a:p>
            <a:p>
              <a:pPr algn="l"/>
              <a:r>
                <a:rPr lang="en-GB" sz="1050" dirty="0" smtClean="0">
                  <a:solidFill>
                    <a:schemeClr val="bg1"/>
                  </a:solidFill>
                </a:rPr>
                <a:t>R:230</a:t>
              </a:r>
            </a:p>
            <a:p>
              <a:pPr algn="l"/>
              <a:r>
                <a:rPr lang="en-GB" sz="1050" dirty="0" smtClean="0">
                  <a:solidFill>
                    <a:schemeClr val="bg1"/>
                  </a:solidFill>
                </a:rPr>
                <a:t>G:21</a:t>
              </a:r>
            </a:p>
            <a:p>
              <a:pPr algn="l"/>
              <a:r>
                <a:rPr lang="en-GB" sz="105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userDrawn="1"/>
        </p:nvGrpSpPr>
        <p:grpSpPr>
          <a:xfrm>
            <a:off x="2788478" y="3480530"/>
            <a:ext cx="3663810" cy="1188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Light Grey</a:t>
              </a:r>
            </a:p>
            <a:p>
              <a:pPr algn="l"/>
              <a:r>
                <a:rPr lang="en-GB" sz="1050" dirty="0" smtClean="0">
                  <a:solidFill>
                    <a:schemeClr val="tx1"/>
                  </a:solidFill>
                </a:rPr>
                <a:t>R:202</a:t>
              </a:r>
            </a:p>
            <a:p>
              <a:pPr algn="l"/>
              <a:r>
                <a:rPr lang="en-GB" sz="1050" dirty="0" smtClean="0">
                  <a:solidFill>
                    <a:schemeClr val="tx1"/>
                  </a:solidFill>
                </a:rPr>
                <a:t>G:220</a:t>
              </a:r>
            </a:p>
            <a:p>
              <a:pPr algn="l"/>
              <a:r>
                <a:rPr lang="en-GB" sz="105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Dark Grey</a:t>
              </a:r>
            </a:p>
            <a:p>
              <a:pPr algn="l"/>
              <a:r>
                <a:rPr lang="en-GB" sz="1050" dirty="0" smtClean="0">
                  <a:solidFill>
                    <a:schemeClr val="bg1"/>
                  </a:solidFill>
                </a:rPr>
                <a:t>R:155</a:t>
              </a:r>
            </a:p>
            <a:p>
              <a:pPr algn="l"/>
              <a:r>
                <a:rPr lang="en-GB" sz="1050" dirty="0" smtClean="0">
                  <a:solidFill>
                    <a:schemeClr val="bg1"/>
                  </a:solidFill>
                </a:rPr>
                <a:t>G:167</a:t>
              </a:r>
            </a:p>
            <a:p>
              <a:pPr algn="l"/>
              <a:r>
                <a:rPr lang="en-GB" sz="105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Dark Grey</a:t>
              </a:r>
            </a:p>
            <a:p>
              <a:pPr algn="l"/>
              <a:r>
                <a:rPr lang="en-GB" sz="1050" dirty="0" smtClean="0">
                  <a:solidFill>
                    <a:schemeClr val="tx1"/>
                  </a:solidFill>
                </a:rPr>
                <a:t>R:185</a:t>
              </a:r>
            </a:p>
            <a:p>
              <a:pPr algn="l"/>
              <a:r>
                <a:rPr lang="en-GB" sz="1050" dirty="0" smtClean="0">
                  <a:solidFill>
                    <a:schemeClr val="tx1"/>
                  </a:solidFill>
                </a:rPr>
                <a:t>G:201</a:t>
              </a:r>
            </a:p>
            <a:p>
              <a:pPr algn="l"/>
              <a:r>
                <a:rPr lang="en-GB" sz="1050" dirty="0" smtClean="0">
                  <a:solidFill>
                    <a:schemeClr val="tx1"/>
                  </a:solidFill>
                </a:rPr>
                <a:t>B:213</a:t>
              </a:r>
            </a:p>
          </p:txBody>
        </p:sp>
      </p:grpSp>
    </p:spTree>
    <p:extLst>
      <p:ext uri="{BB962C8B-B14F-4D97-AF65-F5344CB8AC3E}">
        <p14:creationId xmlns:p14="http://schemas.microsoft.com/office/powerpoint/2010/main" val="2990755769"/>
      </p:ext>
    </p:extLst>
  </p:cSld>
  <p:clrMap bg1="lt1" tx1="dk1" bg2="lt2" tx2="dk2" accent1="accent1" accent2="accent2" accent3="accent3" accent4="accent4" accent5="accent5" accent6="accent6" hlink="hlink" folHlink="folHlink"/>
  <p:sldLayoutIdLst>
    <p:sldLayoutId id="2147483699" r:id="rId1"/>
  </p:sldLayoutIdLst>
  <p:hf sldNum="0"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jiscdesignstudio.pbworks.com/w/page/40343419/Assessment-and-feedback-principles" TargetMode="External"/><Relationship Id="rId4" Type="http://schemas.openxmlformats.org/officeDocument/2006/relationships/hyperlink" Target="http://www.reap.ac.uk/TheoryPractice/Principles.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7FlmrJItumc&amp;index=2&amp;list=PLbKeiLya4JyDJ2soh2cTlSAdTquLp8Kr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jisc.ac.uk/guides/transforming-assessment-and-feedback/lifecycl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bit.ly/1STmflx"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jisc.ac.uk/guides/transforming-assessment-and-feedback" TargetMode="External"/><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hyperlink" Target="http://repository.jisc.ac.uk/5983/1/JISCAFBaselineReportMay2012.pdf" TargetMode="External"/><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noProof="0" smtClean="0"/>
              <a:t>20/11/2015</a:t>
            </a:r>
            <a:endParaRPr lang="en-GB" noProof="0" dirty="0"/>
          </a:p>
        </p:txBody>
      </p:sp>
      <p:sp>
        <p:nvSpPr>
          <p:cNvPr id="3" name="Title 2"/>
          <p:cNvSpPr>
            <a:spLocks noGrp="1"/>
          </p:cNvSpPr>
          <p:nvPr>
            <p:ph type="title"/>
          </p:nvPr>
        </p:nvSpPr>
        <p:spPr>
          <a:xfrm>
            <a:off x="1368425" y="3400425"/>
            <a:ext cx="6624638" cy="387798"/>
          </a:xfrm>
        </p:spPr>
        <p:txBody>
          <a:bodyPr/>
          <a:lstStyle/>
          <a:p>
            <a:r>
              <a:rPr lang="en-GB" dirty="0" smtClean="0"/>
              <a:t>Technology-enhanced assessment</a:t>
            </a:r>
            <a:endParaRPr lang="en-GB" dirty="0"/>
          </a:p>
        </p:txBody>
      </p:sp>
    </p:spTree>
    <p:extLst>
      <p:ext uri="{BB962C8B-B14F-4D97-AF65-F5344CB8AC3E}">
        <p14:creationId xmlns:p14="http://schemas.microsoft.com/office/powerpoint/2010/main" val="382603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4" y="-2381"/>
            <a:ext cx="7834407" cy="447675"/>
          </a:xfrm>
        </p:spPr>
        <p:txBody>
          <a:bodyPr/>
          <a:lstStyle/>
          <a:p>
            <a:r>
              <a:rPr lang="en-GB" dirty="0" smtClean="0"/>
              <a:t>A starting point for change: a principled approach</a:t>
            </a:r>
            <a:endParaRPr lang="en-GB" dirty="0"/>
          </a:p>
        </p:txBody>
      </p:sp>
      <p:sp>
        <p:nvSpPr>
          <p:cNvPr id="4" name="Content Placeholder 3"/>
          <p:cNvSpPr>
            <a:spLocks noGrp="1"/>
          </p:cNvSpPr>
          <p:nvPr>
            <p:ph sz="quarter" idx="14"/>
          </p:nvPr>
        </p:nvSpPr>
        <p:spPr/>
        <p:txBody>
          <a:bodyPr/>
          <a:lstStyle/>
          <a:p>
            <a:r>
              <a:rPr lang="en-GB" sz="2000" dirty="0"/>
              <a:t>Importance of defining the </a:t>
            </a:r>
            <a:r>
              <a:rPr lang="en-GB" sz="2000" i="1" dirty="0"/>
              <a:t>purpose </a:t>
            </a:r>
            <a:r>
              <a:rPr lang="en-GB" sz="2000" dirty="0"/>
              <a:t>of assessment and feedback </a:t>
            </a:r>
          </a:p>
          <a:p>
            <a:r>
              <a:rPr lang="en-GB" sz="2000" dirty="0"/>
              <a:t>Need to articulate that underpinning vision before embarking on change</a:t>
            </a:r>
          </a:p>
          <a:p>
            <a:r>
              <a:rPr lang="en-GB" sz="2000" dirty="0"/>
              <a:t>Principles are a good way to articulate and operationalise this</a:t>
            </a:r>
          </a:p>
          <a:p>
            <a:pPr lvl="1"/>
            <a:r>
              <a:rPr lang="en-GB" sz="2000" dirty="0"/>
              <a:t>Provide a synthesis of the research</a:t>
            </a:r>
          </a:p>
          <a:p>
            <a:pPr lvl="1"/>
            <a:r>
              <a:rPr lang="en-GB" sz="2000" dirty="0"/>
              <a:t>Action oriented</a:t>
            </a:r>
          </a:p>
          <a:p>
            <a:pPr lvl="1"/>
            <a:r>
              <a:rPr lang="en-GB" sz="2000" dirty="0"/>
              <a:t>Evaluation device</a:t>
            </a:r>
          </a:p>
          <a:p>
            <a:endParaRPr lang="en-GB" dirty="0"/>
          </a:p>
        </p:txBody>
      </p:sp>
      <p:sp>
        <p:nvSpPr>
          <p:cNvPr id="5" name="Date Placeholder 4"/>
          <p:cNvSpPr>
            <a:spLocks noGrp="1"/>
          </p:cNvSpPr>
          <p:nvPr>
            <p:ph type="dt" sz="half" idx="15"/>
          </p:nvPr>
        </p:nvSpPr>
        <p:spPr/>
        <p:txBody>
          <a:bodyPr/>
          <a:lstStyle/>
          <a:p>
            <a:r>
              <a:rPr lang="en-US" noProof="0" smtClean="0"/>
              <a:t>20/11/2015</a:t>
            </a:r>
            <a:endParaRPr lang="en-GB" noProof="0" dirty="0"/>
          </a:p>
        </p:txBody>
      </p:sp>
      <p:sp>
        <p:nvSpPr>
          <p:cNvPr id="6" name="Footer Placeholder 5"/>
          <p:cNvSpPr>
            <a:spLocks noGrp="1"/>
          </p:cNvSpPr>
          <p:nvPr>
            <p:ph type="ftr" sz="quarter" idx="16"/>
          </p:nvPr>
        </p:nvSpPr>
        <p:spPr/>
        <p:txBody>
          <a:bodyPr/>
          <a:lstStyle/>
          <a:p>
            <a:r>
              <a:rPr lang="en-GB" noProof="0" smtClean="0"/>
              <a:t>Technology-enhanced assessment and feedback</a:t>
            </a:r>
            <a:endParaRPr lang="en-GB" noProof="0"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72922" y="879475"/>
            <a:ext cx="2539580" cy="2539580"/>
          </a:xfrm>
          <a:prstGeom prst="rect">
            <a:avLst/>
          </a:prstGeom>
        </p:spPr>
      </p:pic>
      <p:sp>
        <p:nvSpPr>
          <p:cNvPr id="8" name="TextBox 7"/>
          <p:cNvSpPr txBox="1"/>
          <p:nvPr/>
        </p:nvSpPr>
        <p:spPr>
          <a:xfrm>
            <a:off x="215901" y="3614979"/>
            <a:ext cx="8712199" cy="1393065"/>
          </a:xfrm>
          <a:prstGeom prst="rect">
            <a:avLst/>
          </a:prstGeom>
          <a:noFill/>
        </p:spPr>
        <p:txBody>
          <a:bodyPr wrap="square" lIns="72000" tIns="36000" rIns="72000" bIns="36000" rtlCol="0" anchor="ctr" anchorCtr="0">
            <a:spAutoFit/>
          </a:bodyPr>
          <a:lstStyle/>
          <a:p>
            <a:r>
              <a:rPr lang="en-GB" sz="1800" b="1" dirty="0" smtClean="0"/>
              <a:t>Resources</a:t>
            </a:r>
          </a:p>
          <a:p>
            <a:r>
              <a:rPr lang="en-GB" sz="1600" b="1" dirty="0" smtClean="0"/>
              <a:t>Why </a:t>
            </a:r>
            <a:r>
              <a:rPr lang="en-GB" sz="1600" b="1" dirty="0"/>
              <a:t>principles?  </a:t>
            </a:r>
            <a:r>
              <a:rPr lang="en-GB" sz="1600" dirty="0">
                <a:hlinkClick r:id="rId4"/>
              </a:rPr>
              <a:t>http://www.reap.ac.uk/TheoryPractice/Principles.aspx</a:t>
            </a:r>
            <a:endParaRPr lang="en-GB" sz="1600" dirty="0"/>
          </a:p>
          <a:p>
            <a:r>
              <a:rPr lang="en-GB" sz="1600" b="1" dirty="0"/>
              <a:t>Overview of principles</a:t>
            </a:r>
            <a:r>
              <a:rPr lang="en-GB" sz="1600" dirty="0"/>
              <a:t>: </a:t>
            </a:r>
            <a:r>
              <a:rPr lang="en-GB" sz="1600" dirty="0">
                <a:hlinkClick r:id="rId5"/>
              </a:rPr>
              <a:t>http://jiscdesignstudio.pbworks.com/w/page/40343419/Assessment-and-feedback-principles</a:t>
            </a:r>
            <a:endParaRPr lang="en-GB" sz="1600" dirty="0"/>
          </a:p>
          <a:p>
            <a:pPr>
              <a:lnSpc>
                <a:spcPct val="99000"/>
              </a:lnSpc>
            </a:pPr>
            <a:endParaRPr lang="en-GB" sz="2000" dirty="0" err="1" smtClean="0"/>
          </a:p>
        </p:txBody>
      </p:sp>
      <p:sp>
        <p:nvSpPr>
          <p:cNvPr id="9" name="Date Placeholder 3"/>
          <p:cNvSpPr txBox="1">
            <a:spLocks/>
          </p:cNvSpPr>
          <p:nvPr/>
        </p:nvSpPr>
        <p:spPr>
          <a:xfrm>
            <a:off x="1973396" y="3503605"/>
            <a:ext cx="3347864" cy="169277"/>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smtClean="0"/>
              <a:t>CC BY 2.0 </a:t>
            </a:r>
            <a:r>
              <a:rPr lang="en-GB" sz="1100" dirty="0" err="1" smtClean="0"/>
              <a:t>Mind_scratch</a:t>
            </a:r>
            <a:endParaRPr lang="en-GB" sz="1100" dirty="0"/>
          </a:p>
        </p:txBody>
      </p:sp>
    </p:spTree>
    <p:extLst>
      <p:ext uri="{BB962C8B-B14F-4D97-AF65-F5344CB8AC3E}">
        <p14:creationId xmlns:p14="http://schemas.microsoft.com/office/powerpoint/2010/main" val="271871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REAP principles</a:t>
            </a:r>
            <a:endParaRPr lang="en-GB" dirty="0"/>
          </a:p>
        </p:txBody>
      </p:sp>
      <p:sp>
        <p:nvSpPr>
          <p:cNvPr id="3" name="Content Placeholder 2"/>
          <p:cNvSpPr>
            <a:spLocks noGrp="1"/>
          </p:cNvSpPr>
          <p:nvPr>
            <p:ph sz="quarter" idx="13"/>
          </p:nvPr>
        </p:nvSpPr>
        <p:spPr>
          <a:xfrm>
            <a:off x="215902" y="1655072"/>
            <a:ext cx="8712198" cy="3348037"/>
          </a:xfrm>
        </p:spPr>
        <p:txBody>
          <a:bodyPr/>
          <a:lstStyle/>
          <a:p>
            <a:pPr marL="26988">
              <a:lnSpc>
                <a:spcPct val="80000"/>
              </a:lnSpc>
            </a:pPr>
            <a:endParaRPr lang="en-GB" sz="1800" dirty="0"/>
          </a:p>
          <a:p>
            <a:pPr lvl="1"/>
            <a:r>
              <a:rPr lang="en-GB" sz="1800" dirty="0"/>
              <a:t>Clarify what good performance is (goals, criteria, standards)</a:t>
            </a:r>
          </a:p>
          <a:p>
            <a:pPr lvl="1"/>
            <a:r>
              <a:rPr lang="en-GB" sz="1800" dirty="0"/>
              <a:t>Facilitate the development of reflection and self-assessment in learning</a:t>
            </a:r>
          </a:p>
          <a:p>
            <a:pPr lvl="1"/>
            <a:r>
              <a:rPr lang="en-GB" sz="1800" dirty="0"/>
              <a:t>Deliver high quality feedback to students: that enables them to self-correct</a:t>
            </a:r>
          </a:p>
          <a:p>
            <a:pPr lvl="1"/>
            <a:r>
              <a:rPr lang="en-GB" sz="1800" dirty="0"/>
              <a:t>Encourage peer and student-teacher dialogue around learning</a:t>
            </a:r>
          </a:p>
          <a:p>
            <a:pPr lvl="1"/>
            <a:r>
              <a:rPr lang="en-GB" sz="1800" dirty="0"/>
              <a:t>Encourage positive motivational beliefs &amp; self esteem through assessment</a:t>
            </a:r>
          </a:p>
          <a:p>
            <a:pPr lvl="1"/>
            <a:r>
              <a:rPr lang="en-GB" sz="1800" dirty="0"/>
              <a:t>Provide opportunities to act on feedback</a:t>
            </a:r>
          </a:p>
          <a:p>
            <a:pPr lvl="1"/>
            <a:r>
              <a:rPr lang="en-GB" sz="1800" dirty="0"/>
              <a:t>Provide information to teachers that can be used to help shape their teaching (making learning visible</a:t>
            </a:r>
            <a:r>
              <a:rPr lang="en-GB" sz="1800" dirty="0" smtClean="0"/>
              <a:t>)</a:t>
            </a:r>
          </a:p>
          <a:p>
            <a:pPr marL="216000" lvl="1" indent="0">
              <a:buNone/>
            </a:pPr>
            <a:r>
              <a:rPr lang="en-GB" sz="1600" dirty="0"/>
              <a:t>Nicol and Macfarlane-Dick (2006)</a:t>
            </a:r>
          </a:p>
          <a:p>
            <a:pPr lvl="1"/>
            <a:endParaRPr lang="en-GB" sz="1800" dirty="0"/>
          </a:p>
          <a:p>
            <a:endParaRPr lang="en-GB" dirty="0"/>
          </a:p>
        </p:txBody>
      </p:sp>
      <p:sp>
        <p:nvSpPr>
          <p:cNvPr id="4" name="Text Placeholder 3"/>
          <p:cNvSpPr>
            <a:spLocks noGrp="1"/>
          </p:cNvSpPr>
          <p:nvPr>
            <p:ph type="body" sz="quarter" idx="14"/>
          </p:nvPr>
        </p:nvSpPr>
        <p:spPr>
          <a:xfrm>
            <a:off x="215900" y="879475"/>
            <a:ext cx="8677276" cy="775597"/>
          </a:xfrm>
        </p:spPr>
        <p:txBody>
          <a:bodyPr/>
          <a:lstStyle/>
          <a:p>
            <a:r>
              <a:rPr lang="en-GB" dirty="0"/>
              <a:t>G</a:t>
            </a:r>
            <a:r>
              <a:rPr lang="en-GB" dirty="0" smtClean="0"/>
              <a:t>ood assessment and feedback should: support the development of learner self-regulation</a:t>
            </a:r>
            <a:endParaRPr lang="en-GB"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380763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141" y="-2381"/>
            <a:ext cx="7439959" cy="447675"/>
          </a:xfrm>
        </p:spPr>
        <p:txBody>
          <a:bodyPr/>
          <a:lstStyle/>
          <a:p>
            <a:r>
              <a:rPr lang="en-GB" dirty="0" smtClean="0"/>
              <a:t>Putting principles into practice – Viewpoints </a:t>
            </a: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pic>
        <p:nvPicPr>
          <p:cNvPr id="6" name="Picture 2" descr="http://image.slidesharecdn.com/assessmentandfeedbackcards-110322104617-phpapp02/95/assessment-and-feedback-printable-cards-9-728.jpg?cb=1300793276"/>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0682" y="879475"/>
            <a:ext cx="5342636" cy="38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141" y="-2381"/>
            <a:ext cx="7439959" cy="447675"/>
          </a:xfrm>
        </p:spPr>
        <p:txBody>
          <a:bodyPr/>
          <a:lstStyle/>
          <a:p>
            <a:r>
              <a:rPr lang="en-GB" dirty="0" smtClean="0"/>
              <a:t>Putting principles into practice – Viewpoints </a:t>
            </a: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pic>
        <p:nvPicPr>
          <p:cNvPr id="6" name="Picture 2" descr="http://image.slidesharecdn.com/assessmentandfeedbackcards-110322104617-phpapp02/95/assessment-and-feedback-printable-cards-9-728.jpg?cb=1300793276"/>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0682" y="879475"/>
            <a:ext cx="5342636" cy="3852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900682" y="939126"/>
            <a:ext cx="5272202" cy="3733560"/>
          </a:xfrm>
          <a:prstGeom prst="rect">
            <a:avLst/>
          </a:prstGeom>
        </p:spPr>
      </p:pic>
    </p:spTree>
    <p:extLst>
      <p:ext uri="{BB962C8B-B14F-4D97-AF65-F5344CB8AC3E}">
        <p14:creationId xmlns:p14="http://schemas.microsoft.com/office/powerpoint/2010/main" val="398248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principles into practice, QUB</a:t>
            </a: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pic>
        <p:nvPicPr>
          <p:cNvPr id="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400512" y="879475"/>
            <a:ext cx="634297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15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Putting principles into practice, QUB</a:t>
            </a:r>
          </a:p>
        </p:txBody>
      </p:sp>
      <p:sp>
        <p:nvSpPr>
          <p:cNvPr id="5" name="Date Placeholder 4"/>
          <p:cNvSpPr>
            <a:spLocks noGrp="1"/>
          </p:cNvSpPr>
          <p:nvPr>
            <p:ph type="dt" sz="half" idx="14"/>
          </p:nvPr>
        </p:nvSpPr>
        <p:spPr/>
        <p:txBody>
          <a:bodyPr/>
          <a:lstStyle/>
          <a:p>
            <a:r>
              <a:rPr lang="en-US" noProof="0" smtClean="0"/>
              <a:t>20/11/2015</a:t>
            </a:r>
            <a:endParaRPr lang="en-GB" noProof="0" dirty="0"/>
          </a:p>
        </p:txBody>
      </p:sp>
      <p:sp>
        <p:nvSpPr>
          <p:cNvPr id="6" name="Footer Placeholder 5"/>
          <p:cNvSpPr>
            <a:spLocks noGrp="1"/>
          </p:cNvSpPr>
          <p:nvPr>
            <p:ph type="ftr" sz="quarter" idx="15"/>
          </p:nvPr>
        </p:nvSpPr>
        <p:spPr/>
        <p:txBody>
          <a:bodyPr/>
          <a:lstStyle/>
          <a:p>
            <a:r>
              <a:rPr lang="en-GB" noProof="0" smtClean="0"/>
              <a:t>Technology-enhanced assessment and feedback</a:t>
            </a:r>
            <a:endParaRPr lang="en-GB" noProof="0" dirty="0"/>
          </a:p>
        </p:txBody>
      </p:sp>
      <p:pic>
        <p:nvPicPr>
          <p:cNvPr id="9" name="Picture 2"/>
          <p:cNvPicPr>
            <a:picLocks noGrp="1" noChangeAspect="1" noChangeArrowheads="1"/>
          </p:cNvPicPr>
          <p:nvPr>
            <p:ph sz="quarter" idx="13"/>
          </p:nvPr>
        </p:nvPicPr>
        <p:blipFill>
          <a:blip r:embed="rId3"/>
          <a:srcRect l="18042" t="11803" r="16196" b="4725"/>
          <a:stretch>
            <a:fillRect/>
          </a:stretch>
        </p:blipFill>
        <p:spPr bwMode="auto">
          <a:xfrm>
            <a:off x="1755170" y="879475"/>
            <a:ext cx="5633659" cy="3852863"/>
          </a:xfrm>
          <a:prstGeom prst="rect">
            <a:avLst/>
          </a:prstGeom>
          <a:noFill/>
          <a:ln w="9525">
            <a:noFill/>
            <a:miter lim="800000"/>
            <a:headEnd/>
            <a:tailEnd/>
          </a:ln>
        </p:spPr>
      </p:pic>
    </p:spTree>
    <p:extLst>
      <p:ext uri="{BB962C8B-B14F-4D97-AF65-F5344CB8AC3E}">
        <p14:creationId xmlns:p14="http://schemas.microsoft.com/office/powerpoint/2010/main" val="201629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Aligning technology with principles</a:t>
            </a:r>
            <a:endParaRPr lang="en-GB" dirty="0"/>
          </a:p>
        </p:txBody>
      </p:sp>
      <p:sp>
        <p:nvSpPr>
          <p:cNvPr id="3" name="Content Placeholder 2"/>
          <p:cNvSpPr>
            <a:spLocks noGrp="1"/>
          </p:cNvSpPr>
          <p:nvPr>
            <p:ph sz="quarter" idx="13"/>
          </p:nvPr>
        </p:nvSpPr>
        <p:spPr/>
        <p:txBody>
          <a:bodyPr/>
          <a:lstStyle/>
          <a:p>
            <a:endParaRPr lang="en-GB" dirty="0"/>
          </a:p>
        </p:txBody>
      </p:sp>
      <p:sp>
        <p:nvSpPr>
          <p:cNvPr id="4" name="Text Placeholder 3"/>
          <p:cNvSpPr>
            <a:spLocks noGrp="1"/>
          </p:cNvSpPr>
          <p:nvPr>
            <p:ph type="body" sz="quarter" idx="14"/>
          </p:nvPr>
        </p:nvSpPr>
        <p:spPr/>
        <p:txBody>
          <a:bodyPr/>
          <a:lstStyle/>
          <a:p>
            <a:r>
              <a:rPr lang="en-GB" dirty="0" smtClean="0"/>
              <a:t>University of Exeter ‘Tech Trump’ cards</a:t>
            </a:r>
            <a:endParaRPr lang="en-GB"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sp>
        <p:nvSpPr>
          <p:cNvPr id="9" name="Shape 360"/>
          <p:cNvSpPr/>
          <p:nvPr/>
        </p:nvSpPr>
        <p:spPr>
          <a:xfrm rot="-298046">
            <a:off x="1806775" y="1300064"/>
            <a:ext cx="1751280" cy="3353060"/>
          </a:xfrm>
          <a:prstGeom prst="rect">
            <a:avLst/>
          </a:prstGeom>
          <a:blipFill>
            <a:blip r:embed="rId3"/>
            <a:stretch>
              <a:fillRect/>
            </a:stretch>
          </a:blipFill>
          <a:ln>
            <a:noFill/>
          </a:ln>
        </p:spPr>
      </p:sp>
      <p:sp>
        <p:nvSpPr>
          <p:cNvPr id="10" name="Shape 364"/>
          <p:cNvSpPr/>
          <p:nvPr/>
        </p:nvSpPr>
        <p:spPr>
          <a:xfrm rot="-928085">
            <a:off x="3009795" y="1401503"/>
            <a:ext cx="1735262" cy="3337044"/>
          </a:xfrm>
          <a:prstGeom prst="rect">
            <a:avLst/>
          </a:prstGeom>
          <a:blipFill>
            <a:blip r:embed="rId4"/>
            <a:stretch>
              <a:fillRect/>
            </a:stretch>
          </a:blipFill>
          <a:ln>
            <a:noFill/>
          </a:ln>
        </p:spPr>
      </p:sp>
      <p:sp>
        <p:nvSpPr>
          <p:cNvPr id="14" name="Shape 362"/>
          <p:cNvSpPr/>
          <p:nvPr/>
        </p:nvSpPr>
        <p:spPr>
          <a:xfrm rot="265788">
            <a:off x="6206539" y="1135403"/>
            <a:ext cx="1735262" cy="3337043"/>
          </a:xfrm>
          <a:prstGeom prst="rect">
            <a:avLst/>
          </a:prstGeom>
          <a:blipFill>
            <a:blip r:embed="rId5"/>
            <a:stretch>
              <a:fillRect/>
            </a:stretch>
          </a:blipFill>
          <a:ln>
            <a:noFill/>
          </a:ln>
        </p:spPr>
      </p:sp>
      <p:sp>
        <p:nvSpPr>
          <p:cNvPr id="12" name="Shape 363"/>
          <p:cNvSpPr/>
          <p:nvPr/>
        </p:nvSpPr>
        <p:spPr>
          <a:xfrm rot="-347922">
            <a:off x="6877842" y="1456615"/>
            <a:ext cx="1735262" cy="3337042"/>
          </a:xfrm>
          <a:prstGeom prst="rect">
            <a:avLst/>
          </a:prstGeom>
          <a:blipFill>
            <a:blip r:embed="rId6"/>
            <a:stretch>
              <a:fillRect/>
            </a:stretch>
          </a:blipFill>
          <a:ln>
            <a:noFill/>
          </a:ln>
        </p:spPr>
      </p:sp>
    </p:spTree>
    <p:extLst>
      <p:ext uri="{BB962C8B-B14F-4D97-AF65-F5344CB8AC3E}">
        <p14:creationId xmlns:p14="http://schemas.microsoft.com/office/powerpoint/2010/main" val="415875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practice</a:t>
            </a:r>
            <a:endParaRPr lang="en-GB" dirty="0"/>
          </a:p>
        </p:txBody>
      </p:sp>
      <p:sp>
        <p:nvSpPr>
          <p:cNvPr id="7" name="Content Placeholder 6"/>
          <p:cNvSpPr>
            <a:spLocks noGrp="1"/>
          </p:cNvSpPr>
          <p:nvPr>
            <p:ph sz="quarter" idx="13"/>
          </p:nvPr>
        </p:nvSpPr>
        <p:spPr>
          <a:xfrm>
            <a:off x="215901" y="1651156"/>
            <a:ext cx="4103593" cy="3081181"/>
          </a:xfrm>
        </p:spPr>
        <p:txBody>
          <a:bodyPr/>
          <a:lstStyle/>
          <a:p>
            <a:pPr>
              <a:defRPr/>
            </a:pPr>
            <a:r>
              <a:rPr lang="en-GB" dirty="0">
                <a:cs typeface="Arial" charset="0"/>
              </a:rPr>
              <a:t>More formative </a:t>
            </a:r>
            <a:r>
              <a:rPr lang="en-GB" dirty="0" smtClean="0">
                <a:cs typeface="Arial" charset="0"/>
              </a:rPr>
              <a:t>opportunities</a:t>
            </a:r>
          </a:p>
          <a:p>
            <a:pPr>
              <a:defRPr/>
            </a:pPr>
            <a:r>
              <a:rPr lang="en-GB" dirty="0" smtClean="0">
                <a:cs typeface="Arial" charset="0"/>
              </a:rPr>
              <a:t>Feed forward</a:t>
            </a:r>
          </a:p>
          <a:p>
            <a:pPr>
              <a:defRPr/>
            </a:pPr>
            <a:r>
              <a:rPr lang="en-GB" dirty="0" err="1" smtClean="0">
                <a:cs typeface="Arial" charset="0"/>
              </a:rPr>
              <a:t>Ipsative</a:t>
            </a:r>
            <a:r>
              <a:rPr lang="en-GB" dirty="0" smtClean="0">
                <a:cs typeface="Arial" charset="0"/>
              </a:rPr>
              <a:t> approaches</a:t>
            </a:r>
          </a:p>
          <a:p>
            <a:pPr>
              <a:defRPr/>
            </a:pPr>
            <a:r>
              <a:rPr lang="en-GB" dirty="0">
                <a:cs typeface="Arial" charset="0"/>
              </a:rPr>
              <a:t>Access to feedback</a:t>
            </a:r>
          </a:p>
          <a:p>
            <a:pPr>
              <a:defRPr/>
            </a:pPr>
            <a:r>
              <a:rPr lang="en-GB" dirty="0" smtClean="0">
                <a:cs typeface="Arial" charset="0"/>
              </a:rPr>
              <a:t>Assessment scheduling</a:t>
            </a:r>
          </a:p>
          <a:p>
            <a:endParaRPr lang="en-GB" dirty="0"/>
          </a:p>
        </p:txBody>
      </p:sp>
      <p:sp>
        <p:nvSpPr>
          <p:cNvPr id="8" name="Text Placeholder 7"/>
          <p:cNvSpPr>
            <a:spLocks noGrp="1"/>
          </p:cNvSpPr>
          <p:nvPr>
            <p:ph type="body" sz="quarter" idx="14"/>
          </p:nvPr>
        </p:nvSpPr>
        <p:spPr/>
        <p:txBody>
          <a:bodyPr/>
          <a:lstStyle/>
          <a:p>
            <a:r>
              <a:rPr lang="en-GB" dirty="0" smtClean="0"/>
              <a:t>Supporting longitudinal development</a:t>
            </a:r>
            <a:endParaRPr lang="en-GB" dirty="0"/>
          </a:p>
        </p:txBody>
      </p:sp>
      <p:sp>
        <p:nvSpPr>
          <p:cNvPr id="9" name="Content Placeholder 8"/>
          <p:cNvSpPr>
            <a:spLocks noGrp="1"/>
          </p:cNvSpPr>
          <p:nvPr>
            <p:ph sz="quarter" idx="15"/>
          </p:nvPr>
        </p:nvSpPr>
        <p:spPr>
          <a:xfrm>
            <a:off x="4824450" y="1646918"/>
            <a:ext cx="4103650" cy="3085420"/>
          </a:xfrm>
        </p:spPr>
        <p:txBody>
          <a:bodyPr/>
          <a:lstStyle/>
          <a:p>
            <a:pPr>
              <a:defRPr/>
            </a:pPr>
            <a:r>
              <a:rPr lang="en-GB" dirty="0">
                <a:cs typeface="Arial" charset="0"/>
              </a:rPr>
              <a:t>Feedback is a ‘black </a:t>
            </a:r>
            <a:r>
              <a:rPr lang="en-GB" dirty="0" smtClean="0">
                <a:cs typeface="Arial" charset="0"/>
              </a:rPr>
              <a:t>box’</a:t>
            </a:r>
          </a:p>
          <a:p>
            <a:pPr>
              <a:defRPr/>
            </a:pPr>
            <a:r>
              <a:rPr lang="en-GB" dirty="0" smtClean="0">
                <a:cs typeface="Arial" charset="0"/>
              </a:rPr>
              <a:t>Programme </a:t>
            </a:r>
            <a:r>
              <a:rPr lang="en-GB" dirty="0">
                <a:cs typeface="Arial" charset="0"/>
              </a:rPr>
              <a:t>teams don’t discuss </a:t>
            </a:r>
            <a:r>
              <a:rPr lang="en-GB" dirty="0" smtClean="0">
                <a:cs typeface="Arial" charset="0"/>
              </a:rPr>
              <a:t>feedback</a:t>
            </a:r>
          </a:p>
          <a:p>
            <a:pPr>
              <a:defRPr/>
            </a:pPr>
            <a:r>
              <a:rPr lang="en-GB" dirty="0" smtClean="0">
                <a:cs typeface="Arial" charset="0"/>
              </a:rPr>
              <a:t>Useful </a:t>
            </a:r>
            <a:r>
              <a:rPr lang="en-GB" dirty="0">
                <a:cs typeface="Arial" charset="0"/>
              </a:rPr>
              <a:t>analytical tools available</a:t>
            </a:r>
          </a:p>
          <a:p>
            <a:endParaRPr lang="en-GB" dirty="0"/>
          </a:p>
        </p:txBody>
      </p:sp>
      <p:sp>
        <p:nvSpPr>
          <p:cNvPr id="10" name="Text Placeholder 9"/>
          <p:cNvSpPr>
            <a:spLocks noGrp="1"/>
          </p:cNvSpPr>
          <p:nvPr>
            <p:ph type="body" sz="quarter" idx="16"/>
          </p:nvPr>
        </p:nvSpPr>
        <p:spPr/>
        <p:txBody>
          <a:bodyPr/>
          <a:lstStyle/>
          <a:p>
            <a:r>
              <a:rPr lang="en-GB" dirty="0" smtClean="0"/>
              <a:t>The role of feedback</a:t>
            </a:r>
            <a:endParaRPr lang="en-GB" dirty="0"/>
          </a:p>
        </p:txBody>
      </p:sp>
      <p:sp>
        <p:nvSpPr>
          <p:cNvPr id="5" name="Date Placeholder 4"/>
          <p:cNvSpPr>
            <a:spLocks noGrp="1"/>
          </p:cNvSpPr>
          <p:nvPr>
            <p:ph type="dt" sz="half" idx="17"/>
          </p:nvPr>
        </p:nvSpPr>
        <p:spPr/>
        <p:txBody>
          <a:bodyPr/>
          <a:lstStyle/>
          <a:p>
            <a:r>
              <a:rPr lang="en-US" noProof="0" smtClean="0"/>
              <a:t>20/11/2015</a:t>
            </a:r>
            <a:endParaRPr lang="en-GB" noProof="0" dirty="0"/>
          </a:p>
        </p:txBody>
      </p:sp>
      <p:sp>
        <p:nvSpPr>
          <p:cNvPr id="6" name="Footer Placeholder 5"/>
          <p:cNvSpPr>
            <a:spLocks noGrp="1"/>
          </p:cNvSpPr>
          <p:nvPr>
            <p:ph type="ftr" sz="quarter" idx="18"/>
          </p:nvPr>
        </p:nvSpPr>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389569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56168"/>
            <a:ext cx="6156325" cy="447675"/>
          </a:xfrm>
        </p:spPr>
        <p:txBody>
          <a:bodyPr/>
          <a:lstStyle/>
          <a:p>
            <a:r>
              <a:rPr lang="en-GB" dirty="0"/>
              <a:t>C</a:t>
            </a:r>
            <a:r>
              <a:rPr lang="en-GB" dirty="0" smtClean="0"/>
              <a:t>ase studies</a:t>
            </a:r>
            <a:endParaRPr lang="en-GB" dirty="0"/>
          </a:p>
        </p:txBody>
      </p:sp>
      <p:sp>
        <p:nvSpPr>
          <p:cNvPr id="7" name="Content Placeholder 6"/>
          <p:cNvSpPr>
            <a:spLocks noGrp="1"/>
          </p:cNvSpPr>
          <p:nvPr>
            <p:ph sz="quarter" idx="13"/>
          </p:nvPr>
        </p:nvSpPr>
        <p:spPr/>
        <p:txBody>
          <a:bodyPr/>
          <a:lstStyle/>
          <a:p>
            <a:pPr marL="0" lvl="1" indent="0">
              <a:buNone/>
            </a:pPr>
            <a:endParaRPr lang="en-GB" sz="1800" dirty="0" smtClean="0"/>
          </a:p>
          <a:p>
            <a:pPr marL="0" lvl="1" indent="0">
              <a:buNone/>
            </a:pPr>
            <a:endParaRPr lang="en-GB" sz="1800" dirty="0" smtClean="0"/>
          </a:p>
        </p:txBody>
      </p:sp>
      <p:sp>
        <p:nvSpPr>
          <p:cNvPr id="9" name="Content Placeholder 8"/>
          <p:cNvSpPr>
            <a:spLocks noGrp="1"/>
          </p:cNvSpPr>
          <p:nvPr>
            <p:ph sz="quarter" idx="14"/>
          </p:nvPr>
        </p:nvSpPr>
        <p:spPr>
          <a:xfrm>
            <a:off x="431800" y="879475"/>
            <a:ext cx="4103686" cy="3852864"/>
          </a:xfrm>
        </p:spPr>
        <p:txBody>
          <a:bodyPr/>
          <a:lstStyle/>
          <a:p>
            <a:r>
              <a:rPr lang="en-GB" dirty="0" smtClean="0"/>
              <a:t>Students as partners</a:t>
            </a:r>
          </a:p>
          <a:p>
            <a:r>
              <a:rPr lang="en-GB" dirty="0" smtClean="0"/>
              <a:t>Enhancing employability skills</a:t>
            </a:r>
          </a:p>
          <a:p>
            <a:r>
              <a:rPr lang="en-GB" dirty="0" smtClean="0"/>
              <a:t>Embedding EMA</a:t>
            </a:r>
          </a:p>
          <a:p>
            <a:r>
              <a:rPr lang="en-GB" dirty="0" smtClean="0"/>
              <a:t>Using technology to promote feedback dialogue</a:t>
            </a:r>
          </a:p>
          <a:p>
            <a:r>
              <a:rPr lang="en-GB" dirty="0" smtClean="0"/>
              <a:t>Viewpoints as a catalyst for change</a:t>
            </a:r>
          </a:p>
          <a:p>
            <a:endParaRPr lang="en-GB" sz="1800" dirty="0" smtClean="0"/>
          </a:p>
          <a:p>
            <a:pPr marL="0" indent="0">
              <a:buNone/>
            </a:pPr>
            <a:endParaRPr lang="en-GB" dirty="0"/>
          </a:p>
          <a:p>
            <a:pPr marL="0" indent="0">
              <a:buNone/>
            </a:pPr>
            <a:endParaRPr lang="en-GB" dirty="0"/>
          </a:p>
          <a:p>
            <a:endParaRPr lang="en-GB" dirty="0"/>
          </a:p>
        </p:txBody>
      </p:sp>
      <p:sp>
        <p:nvSpPr>
          <p:cNvPr id="4" name="Date Placeholder 3"/>
          <p:cNvSpPr>
            <a:spLocks noGrp="1"/>
          </p:cNvSpPr>
          <p:nvPr>
            <p:ph type="dt" sz="half" idx="15"/>
          </p:nvPr>
        </p:nvSpPr>
        <p:spPr/>
        <p:txBody>
          <a:bodyPr/>
          <a:lstStyle/>
          <a:p>
            <a:r>
              <a:rPr lang="en-US" noProof="0" smtClean="0"/>
              <a:t>20/11/2015</a:t>
            </a:r>
            <a:endParaRPr lang="en-GB" noProof="0" dirty="0"/>
          </a:p>
        </p:txBody>
      </p:sp>
      <p:sp>
        <p:nvSpPr>
          <p:cNvPr id="5" name="Footer Placeholder 4"/>
          <p:cNvSpPr>
            <a:spLocks noGrp="1"/>
          </p:cNvSpPr>
          <p:nvPr>
            <p:ph type="ftr" sz="quarter" idx="16"/>
          </p:nvPr>
        </p:nvSpPr>
        <p:spPr/>
        <p:txBody>
          <a:bodyPr/>
          <a:lstStyle/>
          <a:p>
            <a:r>
              <a:rPr lang="en-GB" noProof="0" smtClean="0"/>
              <a:t>Technology-enhanced assessment and feedback</a:t>
            </a:r>
            <a:endParaRPr lang="en-GB" noProof="0" dirty="0"/>
          </a:p>
        </p:txBody>
      </p:sp>
      <p:sp>
        <p:nvSpPr>
          <p:cNvPr id="8" name="Text Placeholder 7"/>
          <p:cNvSpPr txBox="1">
            <a:spLocks/>
          </p:cNvSpPr>
          <p:nvPr/>
        </p:nvSpPr>
        <p:spPr>
          <a:xfrm>
            <a:off x="215900" y="879474"/>
            <a:ext cx="8677276" cy="720726"/>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2400" dirty="0">
              <a:solidFill>
                <a:schemeClr val="tx1"/>
              </a:solidFill>
            </a:endParaRPr>
          </a:p>
        </p:txBody>
      </p:sp>
      <p:sp>
        <p:nvSpPr>
          <p:cNvPr id="3" name="Rectangle 2"/>
          <p:cNvSpPr/>
          <p:nvPr/>
        </p:nvSpPr>
        <p:spPr>
          <a:xfrm>
            <a:off x="1201271" y="3962400"/>
            <a:ext cx="7942730" cy="461665"/>
          </a:xfrm>
          <a:prstGeom prst="rect">
            <a:avLst/>
          </a:prstGeom>
        </p:spPr>
        <p:txBody>
          <a:bodyPr wrap="square">
            <a:spAutoFit/>
          </a:bodyPr>
          <a:lstStyle/>
          <a:p>
            <a:r>
              <a:rPr lang="en-GB" sz="2400" b="1" u="sng" dirty="0" smtClean="0">
                <a:solidFill>
                  <a:schemeClr val="accent1"/>
                </a:solidFill>
              </a:rPr>
              <a:t>bit.ly/</a:t>
            </a:r>
            <a:r>
              <a:rPr lang="en-GB" sz="2400" b="1" u="sng" dirty="0" err="1" smtClean="0">
                <a:solidFill>
                  <a:schemeClr val="accent1"/>
                </a:solidFill>
              </a:rPr>
              <a:t>jisc</a:t>
            </a:r>
            <a:r>
              <a:rPr lang="en-GB" sz="2400" b="1" u="sng" dirty="0" smtClean="0">
                <a:solidFill>
                  <a:schemeClr val="accent1"/>
                </a:solidFill>
              </a:rPr>
              <a:t>-assess</a:t>
            </a:r>
            <a:r>
              <a:rPr lang="en-GB" sz="2000" b="1" u="sng" dirty="0" smtClean="0"/>
              <a:t> </a:t>
            </a:r>
            <a:r>
              <a:rPr lang="en-GB" sz="2000" b="1" dirty="0" smtClean="0"/>
              <a:t> </a:t>
            </a:r>
            <a:endParaRPr lang="en-GB" sz="2000" b="1" dirty="0"/>
          </a:p>
        </p:txBody>
      </p:sp>
      <p:sp>
        <p:nvSpPr>
          <p:cNvPr id="10" name="TextBox 9"/>
          <p:cNvSpPr txBox="1"/>
          <p:nvPr/>
        </p:nvSpPr>
        <p:spPr>
          <a:xfrm>
            <a:off x="4867507" y="1936733"/>
            <a:ext cx="3944472" cy="803929"/>
          </a:xfrm>
          <a:prstGeom prst="rect">
            <a:avLst/>
          </a:prstGeom>
          <a:noFill/>
        </p:spPr>
        <p:txBody>
          <a:bodyPr wrap="square" lIns="72000" tIns="36000" rIns="72000" bIns="36000" rtlCol="0" anchor="ctr" anchorCtr="0">
            <a:spAutoFit/>
          </a:bodyPr>
          <a:lstStyle/>
          <a:p>
            <a:pPr algn="ctr">
              <a:lnSpc>
                <a:spcPct val="99000"/>
              </a:lnSpc>
            </a:pPr>
            <a:r>
              <a:rPr lang="en-GB" sz="2400" dirty="0" smtClean="0"/>
              <a:t>Video case study: </a:t>
            </a:r>
            <a:r>
              <a:rPr lang="en-GB" sz="2400" b="1" dirty="0" smtClean="0">
                <a:hlinkClick r:id="rId3"/>
              </a:rPr>
              <a:t>Reconceptualising feedback</a:t>
            </a:r>
            <a:endParaRPr lang="en-GB" sz="2400" b="1" dirty="0" smtClean="0"/>
          </a:p>
        </p:txBody>
      </p:sp>
    </p:spTree>
    <p:extLst>
      <p:ext uri="{BB962C8B-B14F-4D97-AF65-F5344CB8AC3E}">
        <p14:creationId xmlns:p14="http://schemas.microsoft.com/office/powerpoint/2010/main" val="3191731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from challenge to change</a:t>
            </a:r>
            <a:endParaRPr lang="en-GB" dirty="0"/>
          </a:p>
        </p:txBody>
      </p:sp>
      <p:sp>
        <p:nvSpPr>
          <p:cNvPr id="3" name="Content Placeholder 2"/>
          <p:cNvSpPr>
            <a:spLocks noGrp="1"/>
          </p:cNvSpPr>
          <p:nvPr>
            <p:ph sz="quarter" idx="13"/>
          </p:nvPr>
        </p:nvSpPr>
        <p:spPr/>
        <p:txBody>
          <a:bodyPr/>
          <a:lstStyle/>
          <a:p>
            <a:r>
              <a:rPr lang="en-GB" b="1" dirty="0" smtClean="0"/>
              <a:t>Principle-led approaches to change</a:t>
            </a:r>
          </a:p>
          <a:p>
            <a:pPr lvl="1"/>
            <a:r>
              <a:rPr lang="en-GB" dirty="0" smtClean="0"/>
              <a:t>Moving to an ‘assessment </a:t>
            </a:r>
            <a:r>
              <a:rPr lang="en-GB" b="1" i="1" dirty="0" smtClean="0"/>
              <a:t>for</a:t>
            </a:r>
            <a:r>
              <a:rPr lang="en-GB" dirty="0" smtClean="0"/>
              <a:t> learning’ approach</a:t>
            </a:r>
          </a:p>
          <a:p>
            <a:r>
              <a:rPr lang="en-GB" b="1" dirty="0" smtClean="0">
                <a:solidFill>
                  <a:schemeClr val="accent1"/>
                </a:solidFill>
              </a:rPr>
              <a:t>The assessment and feedback lifecycle</a:t>
            </a:r>
          </a:p>
          <a:p>
            <a:pPr lvl="1"/>
            <a:r>
              <a:rPr lang="en-GB" dirty="0" smtClean="0">
                <a:solidFill>
                  <a:schemeClr val="accent1"/>
                </a:solidFill>
              </a:rPr>
              <a:t>Supporting the electronic </a:t>
            </a:r>
            <a:r>
              <a:rPr lang="en-GB" b="1" dirty="0" smtClean="0">
                <a:solidFill>
                  <a:schemeClr val="accent1"/>
                </a:solidFill>
              </a:rPr>
              <a:t>management</a:t>
            </a:r>
            <a:r>
              <a:rPr lang="en-GB" dirty="0" smtClean="0">
                <a:solidFill>
                  <a:schemeClr val="accent1"/>
                </a:solidFill>
              </a:rPr>
              <a:t> of assessment </a:t>
            </a:r>
            <a:endParaRPr lang="en-GB" dirty="0">
              <a:solidFill>
                <a:schemeClr val="accent1"/>
              </a:solidFill>
            </a:endParaRPr>
          </a:p>
        </p:txBody>
      </p:sp>
      <p:sp>
        <p:nvSpPr>
          <p:cNvPr id="4" name="Text Placeholder 3"/>
          <p:cNvSpPr>
            <a:spLocks noGrp="1"/>
          </p:cNvSpPr>
          <p:nvPr>
            <p:ph type="body" sz="quarter" idx="14"/>
          </p:nvPr>
        </p:nvSpPr>
        <p:spPr>
          <a:xfrm>
            <a:off x="215900" y="879475"/>
            <a:ext cx="8677276" cy="387798"/>
          </a:xfrm>
        </p:spPr>
        <p:txBody>
          <a:bodyPr/>
          <a:lstStyle/>
          <a:p>
            <a:r>
              <a:rPr lang="en-GB" b="0" dirty="0" smtClean="0"/>
              <a:t>Useful tools and approaches</a:t>
            </a:r>
            <a:endParaRPr lang="en-GB" b="0"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183439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sp>
        <p:nvSpPr>
          <p:cNvPr id="3" name="Content Placeholder 2"/>
          <p:cNvSpPr>
            <a:spLocks noGrp="1"/>
          </p:cNvSpPr>
          <p:nvPr>
            <p:ph sz="quarter" idx="13"/>
          </p:nvPr>
        </p:nvSpPr>
        <p:spPr/>
        <p:txBody>
          <a:bodyPr/>
          <a:lstStyle/>
          <a:p>
            <a:pPr lvl="1"/>
            <a:r>
              <a:rPr lang="en-GB" sz="2400" dirty="0" smtClean="0"/>
              <a:t>Introductions and context</a:t>
            </a:r>
          </a:p>
          <a:p>
            <a:pPr lvl="1"/>
            <a:r>
              <a:rPr lang="en-GB" sz="2400" dirty="0" smtClean="0"/>
              <a:t>Assessment and feedback challenges</a:t>
            </a:r>
            <a:endParaRPr lang="en-GB" sz="2000" dirty="0" smtClean="0"/>
          </a:p>
          <a:p>
            <a:pPr lvl="1"/>
            <a:r>
              <a:rPr lang="en-GB" sz="2400" dirty="0" smtClean="0"/>
              <a:t>Tools to support approaches to change</a:t>
            </a:r>
          </a:p>
          <a:p>
            <a:pPr lvl="2"/>
            <a:r>
              <a:rPr lang="en-GB" sz="2000" dirty="0" smtClean="0"/>
              <a:t>Assessment for learning practices </a:t>
            </a:r>
          </a:p>
          <a:p>
            <a:pPr lvl="2"/>
            <a:r>
              <a:rPr lang="en-GB" sz="2000" dirty="0" smtClean="0"/>
              <a:t>Effective electronic management of assessment (EMA)</a:t>
            </a:r>
          </a:p>
          <a:p>
            <a:pPr lvl="1"/>
            <a:r>
              <a:rPr lang="en-GB" sz="2400" dirty="0" smtClean="0"/>
              <a:t>Examples and resources</a:t>
            </a:r>
          </a:p>
          <a:p>
            <a:pPr lvl="1"/>
            <a:endParaRPr lang="en-GB" sz="2400" dirty="0" smtClean="0"/>
          </a:p>
        </p:txBody>
      </p:sp>
    </p:spTree>
    <p:extLst>
      <p:ext uri="{BB962C8B-B14F-4D97-AF65-F5344CB8AC3E}">
        <p14:creationId xmlns:p14="http://schemas.microsoft.com/office/powerpoint/2010/main" val="319867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EMA important?</a:t>
            </a:r>
            <a:endParaRPr lang="en-GB" dirty="0"/>
          </a:p>
        </p:txBody>
      </p:sp>
      <p:sp>
        <p:nvSpPr>
          <p:cNvPr id="3" name="Content Placeholder 2"/>
          <p:cNvSpPr>
            <a:spLocks noGrp="1"/>
          </p:cNvSpPr>
          <p:nvPr>
            <p:ph sz="quarter" idx="13"/>
          </p:nvPr>
        </p:nvSpPr>
        <p:spPr>
          <a:xfrm>
            <a:off x="431801" y="2026024"/>
            <a:ext cx="8712199" cy="3979303"/>
          </a:xfrm>
        </p:spPr>
        <p:txBody>
          <a:bodyPr/>
          <a:lstStyle/>
          <a:p>
            <a:pPr marL="269875" lvl="1" indent="-269875">
              <a:lnSpc>
                <a:spcPct val="100000"/>
              </a:lnSpc>
              <a:buFont typeface="Corbel" panose="020B0503020204020204" pitchFamily="34" charset="0"/>
              <a:buChar char="»"/>
            </a:pPr>
            <a:endParaRPr lang="en-GB" sz="2000" dirty="0" smtClean="0"/>
          </a:p>
          <a:p>
            <a:pPr marL="269875" lvl="1" indent="-269875">
              <a:lnSpc>
                <a:spcPct val="100000"/>
              </a:lnSpc>
              <a:buFont typeface="Corbel" panose="020B0503020204020204" pitchFamily="34" charset="0"/>
              <a:buChar char="»"/>
            </a:pPr>
            <a:r>
              <a:rPr lang="en-GB" sz="2000" dirty="0" smtClean="0"/>
              <a:t>Increased control and agency</a:t>
            </a:r>
          </a:p>
          <a:p>
            <a:pPr marL="269875" lvl="1" indent="-269875">
              <a:lnSpc>
                <a:spcPct val="100000"/>
              </a:lnSpc>
              <a:buFont typeface="Corbel" panose="020B0503020204020204" pitchFamily="34" charset="0"/>
              <a:buChar char="»"/>
            </a:pPr>
            <a:r>
              <a:rPr lang="en-GB" sz="2000" dirty="0" smtClean="0"/>
              <a:t>Reduced anxiety</a:t>
            </a:r>
          </a:p>
          <a:p>
            <a:pPr marL="269875" lvl="1" indent="-269875">
              <a:lnSpc>
                <a:spcPct val="100000"/>
              </a:lnSpc>
              <a:buFont typeface="Corbel" panose="020B0503020204020204" pitchFamily="34" charset="0"/>
              <a:buChar char="»"/>
            </a:pPr>
            <a:r>
              <a:rPr lang="en-GB" sz="2000" dirty="0" smtClean="0"/>
              <a:t>Improved privacy and security</a:t>
            </a:r>
          </a:p>
          <a:p>
            <a:pPr marL="269875" lvl="1" indent="-269875">
              <a:lnSpc>
                <a:spcPct val="100000"/>
              </a:lnSpc>
              <a:buFont typeface="Corbel" panose="020B0503020204020204" pitchFamily="34" charset="0"/>
              <a:buChar char="»"/>
            </a:pPr>
            <a:r>
              <a:rPr lang="en-GB" sz="2000" dirty="0" smtClean="0"/>
              <a:t>Increased efficiency and convenience</a:t>
            </a:r>
          </a:p>
          <a:p>
            <a:pPr marL="269875" lvl="1" indent="-269875">
              <a:lnSpc>
                <a:spcPct val="100000"/>
              </a:lnSpc>
              <a:buFont typeface="Corbel" panose="020B0503020204020204" pitchFamily="34" charset="0"/>
              <a:buChar char="»"/>
            </a:pPr>
            <a:r>
              <a:rPr lang="en-GB" sz="2000" dirty="0" smtClean="0"/>
              <a:t>Feedback which is clearer and easier to engage with, understand and store for later use</a:t>
            </a:r>
          </a:p>
          <a:p>
            <a:pPr marL="2743200" lvl="8" indent="0" algn="r">
              <a:buNone/>
            </a:pP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6" name="TextBox 5"/>
          <p:cNvSpPr txBox="1"/>
          <p:nvPr/>
        </p:nvSpPr>
        <p:spPr>
          <a:xfrm>
            <a:off x="431800" y="576569"/>
            <a:ext cx="8712199" cy="1916285"/>
          </a:xfrm>
          <a:prstGeom prst="rect">
            <a:avLst/>
          </a:prstGeom>
          <a:noFill/>
        </p:spPr>
        <p:txBody>
          <a:bodyPr wrap="square" lIns="72000" tIns="36000" rIns="72000" bIns="36000" rtlCol="0" anchor="ctr" anchorCtr="0">
            <a:spAutoFit/>
          </a:bodyPr>
          <a:lstStyle/>
          <a:p>
            <a:r>
              <a:rPr lang="en-GB" sz="2000" i="1" dirty="0">
                <a:solidFill>
                  <a:schemeClr val="tx2"/>
                </a:solidFill>
              </a:rPr>
              <a:t>“Amongst students there is very strong evidence to suggest that not only is electronic assessment management their preference, but that those who come to appreciate its attendant benefits then begin to see electronic assessment as their entitlement.”</a:t>
            </a:r>
          </a:p>
          <a:p>
            <a:r>
              <a:rPr lang="en-GB" sz="2000" dirty="0">
                <a:solidFill>
                  <a:schemeClr val="tx2"/>
                </a:solidFill>
              </a:rPr>
              <a:t>EBEAM final report </a:t>
            </a:r>
          </a:p>
          <a:p>
            <a:pPr>
              <a:lnSpc>
                <a:spcPct val="99000"/>
              </a:lnSpc>
            </a:pPr>
            <a:endParaRPr lang="en-GB" sz="2000" dirty="0" smtClean="0"/>
          </a:p>
        </p:txBody>
      </p:sp>
      <p:pic>
        <p:nvPicPr>
          <p:cNvPr id="7" name="Picture 3"/>
          <p:cNvPicPr>
            <a:picLocks noChangeAspect="1" noChangeArrowheads="1"/>
          </p:cNvPicPr>
          <p:nvPr/>
        </p:nvPicPr>
        <p:blipFill rotWithShape="1">
          <a:blip r:embed="rId3"/>
          <a:srcRect l="68691" t="1623" r="1465" b="2617"/>
          <a:stretch/>
        </p:blipFill>
        <p:spPr bwMode="auto">
          <a:xfrm>
            <a:off x="6192886" y="1815378"/>
            <a:ext cx="2557414" cy="1967983"/>
          </a:xfrm>
          <a:prstGeom prst="rect">
            <a:avLst/>
          </a:prstGeom>
          <a:noFill/>
          <a:ln w="9525">
            <a:noFill/>
            <a:miter lim="800000"/>
            <a:headEnd/>
            <a:tailEnd/>
          </a:ln>
          <a:effectLst/>
        </p:spPr>
      </p:pic>
      <p:sp>
        <p:nvSpPr>
          <p:cNvPr id="8" name="Footer Placeholder 7"/>
          <p:cNvSpPr>
            <a:spLocks noGrp="1"/>
          </p:cNvSpPr>
          <p:nvPr>
            <p:ph type="ftr" sz="quarter" idx="15"/>
          </p:nvPr>
        </p:nvSpPr>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240695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The assessment and feedback lifecycle</a:t>
            </a:r>
            <a:endParaRPr lang="en-GB" dirty="0"/>
          </a:p>
        </p:txBody>
      </p:sp>
      <p:sp>
        <p:nvSpPr>
          <p:cNvPr id="9" name="Content Placeholder 8"/>
          <p:cNvSpPr>
            <a:spLocks noGrp="1"/>
          </p:cNvSpPr>
          <p:nvPr>
            <p:ph sz="quarter" idx="13"/>
          </p:nvPr>
        </p:nvSpPr>
        <p:spPr/>
        <p:txBody>
          <a:bodyPr/>
          <a:lstStyle/>
          <a:p>
            <a:pPr marL="0" indent="0">
              <a:buNone/>
            </a:pPr>
            <a:endParaRPr lang="en-GB" dirty="0"/>
          </a:p>
        </p:txBody>
      </p:sp>
      <p:sp>
        <p:nvSpPr>
          <p:cNvPr id="5" name="Date Placeholder 4"/>
          <p:cNvSpPr>
            <a:spLocks noGrp="1"/>
          </p:cNvSpPr>
          <p:nvPr>
            <p:ph type="dt" sz="half" idx="14"/>
          </p:nvPr>
        </p:nvSpPr>
        <p:spPr/>
        <p:txBody>
          <a:bodyPr/>
          <a:lstStyle/>
          <a:p>
            <a:r>
              <a:rPr lang="en-US" noProof="0" smtClean="0"/>
              <a:t>20/11/2015</a:t>
            </a:r>
            <a:endParaRPr lang="en-GB" noProof="0" dirty="0"/>
          </a:p>
        </p:txBody>
      </p:sp>
      <p:sp>
        <p:nvSpPr>
          <p:cNvPr id="6" name="Footer Placeholder 5"/>
          <p:cNvSpPr>
            <a:spLocks noGrp="1"/>
          </p:cNvSpPr>
          <p:nvPr>
            <p:ph type="ftr" sz="quarter" idx="15"/>
          </p:nvPr>
        </p:nvSpPr>
        <p:spPr/>
        <p:txBody>
          <a:bodyPr/>
          <a:lstStyle/>
          <a:p>
            <a:r>
              <a:rPr lang="en-GB" noProof="0" smtClean="0"/>
              <a:t>Technology-enhanced assessment and feedback</a:t>
            </a:r>
            <a:endParaRPr lang="en-GB" noProof="0" dirty="0"/>
          </a:p>
        </p:txBody>
      </p:sp>
      <p:pic>
        <p:nvPicPr>
          <p:cNvPr id="7" name="Picture 6" descr="Lifecycle Jisc brand crop.png"/>
          <p:cNvPicPr>
            <a:picLocks noChangeAspect="1"/>
          </p:cNvPicPr>
          <p:nvPr/>
        </p:nvPicPr>
        <p:blipFill rotWithShape="1">
          <a:blip r:embed="rId3" cstate="print"/>
          <a:srcRect t="3614"/>
          <a:stretch/>
        </p:blipFill>
        <p:spPr>
          <a:xfrm>
            <a:off x="544104" y="715617"/>
            <a:ext cx="8043303" cy="4016722"/>
          </a:xfrm>
          <a:prstGeom prst="rect">
            <a:avLst/>
          </a:prstGeom>
        </p:spPr>
      </p:pic>
    </p:spTree>
    <p:extLst>
      <p:ext uri="{BB962C8B-B14F-4D97-AF65-F5344CB8AC3E}">
        <p14:creationId xmlns:p14="http://schemas.microsoft.com/office/powerpoint/2010/main" val="185823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of Edinburgh</a:t>
            </a:r>
            <a:endParaRPr lang="en-GB" dirty="0"/>
          </a:p>
        </p:txBody>
      </p:sp>
      <p:sp>
        <p:nvSpPr>
          <p:cNvPr id="4" name="Text Placeholder 3"/>
          <p:cNvSpPr>
            <a:spLocks noGrp="1"/>
          </p:cNvSpPr>
          <p:nvPr>
            <p:ph type="body" sz="quarter" idx="14"/>
          </p:nvPr>
        </p:nvSpPr>
        <p:spPr/>
        <p:txBody>
          <a:bodyPr/>
          <a:lstStyle/>
          <a:p>
            <a:endParaRPr lang="en-GB"/>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pic>
        <p:nvPicPr>
          <p:cNvPr id="1028" name="Picture 4" descr="linearworkflow"/>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0" y="623799"/>
            <a:ext cx="4464050" cy="3348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nearworkflo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310" y="1073374"/>
            <a:ext cx="4827866" cy="36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5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775" y="-56168"/>
            <a:ext cx="6156325" cy="447675"/>
          </a:xfrm>
        </p:spPr>
        <p:txBody>
          <a:bodyPr/>
          <a:lstStyle/>
          <a:p>
            <a:r>
              <a:rPr lang="en-GB" dirty="0"/>
              <a:t>C</a:t>
            </a:r>
            <a:r>
              <a:rPr lang="en-GB" dirty="0" smtClean="0"/>
              <a:t>ase studies</a:t>
            </a:r>
            <a:endParaRPr lang="en-GB" dirty="0"/>
          </a:p>
        </p:txBody>
      </p:sp>
      <p:sp>
        <p:nvSpPr>
          <p:cNvPr id="7" name="Content Placeholder 6"/>
          <p:cNvSpPr>
            <a:spLocks noGrp="1"/>
          </p:cNvSpPr>
          <p:nvPr>
            <p:ph sz="quarter" idx="13"/>
          </p:nvPr>
        </p:nvSpPr>
        <p:spPr/>
        <p:txBody>
          <a:bodyPr/>
          <a:lstStyle/>
          <a:p>
            <a:pPr marL="269875" lvl="1" indent="-269875">
              <a:buFont typeface="Corbel" panose="020B0503020204020204" pitchFamily="34" charset="0"/>
              <a:buChar char="»"/>
            </a:pPr>
            <a:endParaRPr lang="en-GB" sz="1800" dirty="0" smtClean="0"/>
          </a:p>
          <a:p>
            <a:pPr marL="0" lvl="1" indent="0">
              <a:buNone/>
            </a:pPr>
            <a:endParaRPr lang="en-GB" sz="1800" dirty="0" smtClean="0"/>
          </a:p>
          <a:p>
            <a:pPr marL="269875" lvl="1" indent="-269875">
              <a:buFont typeface="Corbel" panose="020B0503020204020204" pitchFamily="34" charset="0"/>
              <a:buChar char="»"/>
            </a:pPr>
            <a:r>
              <a:rPr lang="en-GB" sz="1800" dirty="0"/>
              <a:t>Queen’s University, </a:t>
            </a:r>
            <a:r>
              <a:rPr lang="en-GB" sz="1800" dirty="0" smtClean="0"/>
              <a:t>Belfast</a:t>
            </a:r>
          </a:p>
          <a:p>
            <a:pPr marL="269875" lvl="1" indent="-269875">
              <a:buFont typeface="Corbel" panose="020B0503020204020204" pitchFamily="34" charset="0"/>
              <a:buChar char="»"/>
            </a:pPr>
            <a:r>
              <a:rPr lang="en-GB" sz="1800" dirty="0"/>
              <a:t>Institute of Education (now part of UCL</a:t>
            </a:r>
            <a:r>
              <a:rPr lang="en-GB" sz="1800" dirty="0" smtClean="0"/>
              <a:t>)</a:t>
            </a:r>
            <a:endParaRPr lang="en-GB" sz="1800" dirty="0"/>
          </a:p>
          <a:p>
            <a:pPr marL="269875" lvl="1" indent="-269875">
              <a:buFont typeface="Corbel" panose="020B0503020204020204" pitchFamily="34" charset="0"/>
              <a:buChar char="»"/>
            </a:pPr>
            <a:r>
              <a:rPr lang="en-GB" sz="1800" dirty="0"/>
              <a:t>University of Hertfordshire</a:t>
            </a:r>
          </a:p>
          <a:p>
            <a:pPr marL="269875" lvl="1" indent="-269875">
              <a:buFont typeface="Corbel" panose="020B0503020204020204" pitchFamily="34" charset="0"/>
              <a:buChar char="»"/>
            </a:pPr>
            <a:r>
              <a:rPr lang="en-GB" sz="1800" dirty="0" err="1"/>
              <a:t>Keele</a:t>
            </a:r>
            <a:r>
              <a:rPr lang="en-GB" sz="1800" dirty="0"/>
              <a:t> University</a:t>
            </a:r>
          </a:p>
          <a:p>
            <a:pPr marL="269875" lvl="1" indent="-269875">
              <a:buFont typeface="Corbel" panose="020B0503020204020204" pitchFamily="34" charset="0"/>
              <a:buChar char="»"/>
            </a:pPr>
            <a:r>
              <a:rPr lang="en-GB" sz="1800" dirty="0"/>
              <a:t>Manchester Metropolitan University</a:t>
            </a:r>
          </a:p>
          <a:p>
            <a:pPr marL="269875" lvl="1" indent="-269875">
              <a:buFont typeface="Corbel" panose="020B0503020204020204" pitchFamily="34" charset="0"/>
              <a:buChar char="»"/>
            </a:pPr>
            <a:r>
              <a:rPr lang="en-GB" sz="1800" dirty="0"/>
              <a:t>Bedford College</a:t>
            </a:r>
          </a:p>
          <a:p>
            <a:pPr marL="269875" lvl="1" indent="-269875">
              <a:buFont typeface="Corbel" panose="020B0503020204020204" pitchFamily="34" charset="0"/>
              <a:buChar char="»"/>
            </a:pPr>
            <a:r>
              <a:rPr lang="en-GB" sz="1800" dirty="0"/>
              <a:t>Walsall College </a:t>
            </a:r>
          </a:p>
        </p:txBody>
      </p:sp>
      <p:sp>
        <p:nvSpPr>
          <p:cNvPr id="9" name="Content Placeholder 8"/>
          <p:cNvSpPr>
            <a:spLocks noGrp="1"/>
          </p:cNvSpPr>
          <p:nvPr>
            <p:ph sz="quarter" idx="14"/>
          </p:nvPr>
        </p:nvSpPr>
        <p:spPr/>
        <p:txBody>
          <a:bodyPr/>
          <a:lstStyle/>
          <a:p>
            <a:endParaRPr lang="en-GB" sz="1800" dirty="0" smtClean="0"/>
          </a:p>
          <a:p>
            <a:pPr marL="0" indent="0">
              <a:buNone/>
            </a:pPr>
            <a:endParaRPr lang="en-GB" dirty="0"/>
          </a:p>
          <a:p>
            <a:pPr marL="0" indent="0">
              <a:buNone/>
            </a:pPr>
            <a:endParaRPr lang="en-GB" dirty="0"/>
          </a:p>
          <a:p>
            <a:endParaRPr lang="en-GB" dirty="0"/>
          </a:p>
        </p:txBody>
      </p:sp>
      <p:sp>
        <p:nvSpPr>
          <p:cNvPr id="4" name="Date Placeholder 3"/>
          <p:cNvSpPr>
            <a:spLocks noGrp="1"/>
          </p:cNvSpPr>
          <p:nvPr>
            <p:ph type="dt" sz="half" idx="15"/>
          </p:nvPr>
        </p:nvSpPr>
        <p:spPr/>
        <p:txBody>
          <a:bodyPr/>
          <a:lstStyle/>
          <a:p>
            <a:r>
              <a:rPr lang="en-US" noProof="0" smtClean="0"/>
              <a:t>20/11/2015</a:t>
            </a:r>
            <a:endParaRPr lang="en-GB" noProof="0" dirty="0"/>
          </a:p>
        </p:txBody>
      </p:sp>
      <p:sp>
        <p:nvSpPr>
          <p:cNvPr id="5" name="Footer Placeholder 4"/>
          <p:cNvSpPr>
            <a:spLocks noGrp="1"/>
          </p:cNvSpPr>
          <p:nvPr>
            <p:ph type="ftr" sz="quarter" idx="16"/>
          </p:nvPr>
        </p:nvSpPr>
        <p:spPr/>
        <p:txBody>
          <a:bodyPr/>
          <a:lstStyle/>
          <a:p>
            <a:r>
              <a:rPr lang="en-GB" noProof="0" smtClean="0"/>
              <a:t>Technology-enhanced assessment and feedback</a:t>
            </a:r>
            <a:endParaRPr lang="en-GB" noProof="0" dirty="0"/>
          </a:p>
        </p:txBody>
      </p:sp>
      <p:sp>
        <p:nvSpPr>
          <p:cNvPr id="8" name="Text Placeholder 7"/>
          <p:cNvSpPr txBox="1">
            <a:spLocks/>
          </p:cNvSpPr>
          <p:nvPr/>
        </p:nvSpPr>
        <p:spPr>
          <a:xfrm>
            <a:off x="215900" y="879474"/>
            <a:ext cx="8677276" cy="720726"/>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smtClean="0">
                <a:solidFill>
                  <a:schemeClr val="tx1"/>
                </a:solidFill>
              </a:rPr>
              <a:t>EMA</a:t>
            </a:r>
            <a:endParaRPr lang="en-GB" sz="2400" dirty="0">
              <a:solidFill>
                <a:schemeClr val="tx1"/>
              </a:solidFill>
            </a:endParaRPr>
          </a:p>
        </p:txBody>
      </p:sp>
      <p:sp>
        <p:nvSpPr>
          <p:cNvPr id="3" name="Rectangle 2"/>
          <p:cNvSpPr/>
          <p:nvPr/>
        </p:nvSpPr>
        <p:spPr>
          <a:xfrm>
            <a:off x="1" y="4094672"/>
            <a:ext cx="9144000" cy="400110"/>
          </a:xfrm>
          <a:prstGeom prst="rect">
            <a:avLst/>
          </a:prstGeom>
        </p:spPr>
        <p:txBody>
          <a:bodyPr wrap="square">
            <a:spAutoFit/>
          </a:bodyPr>
          <a:lstStyle/>
          <a:p>
            <a:r>
              <a:rPr lang="en-GB" sz="2000" b="1" dirty="0">
                <a:hlinkClick r:id="rId3"/>
              </a:rPr>
              <a:t>https://www.jisc.ac.uk/guides/transforming-assessment-and-feedback/lifecycle</a:t>
            </a:r>
            <a:r>
              <a:rPr lang="en-GB" sz="2000" b="1" dirty="0" smtClean="0">
                <a:hlinkClick r:id="rId3"/>
              </a:rPr>
              <a:t>/</a:t>
            </a:r>
            <a:endParaRPr lang="en-GB" sz="2000" b="1" dirty="0" smtClean="0"/>
          </a:p>
        </p:txBody>
      </p:sp>
    </p:spTree>
    <p:extLst>
      <p:ext uri="{BB962C8B-B14F-4D97-AF65-F5344CB8AC3E}">
        <p14:creationId xmlns:p14="http://schemas.microsoft.com/office/powerpoint/2010/main" val="104339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Manchester Metropolitan University</a:t>
            </a:r>
            <a:endParaRPr lang="en-GB" dirty="0"/>
          </a:p>
        </p:txBody>
      </p:sp>
      <p:sp>
        <p:nvSpPr>
          <p:cNvPr id="4" name="Text Placeholder 3"/>
          <p:cNvSpPr>
            <a:spLocks noGrp="1"/>
          </p:cNvSpPr>
          <p:nvPr>
            <p:ph type="body" sz="quarter" idx="14"/>
          </p:nvPr>
        </p:nvSpPr>
        <p:spPr/>
        <p:txBody>
          <a:bodyPr/>
          <a:lstStyle/>
          <a:p>
            <a:r>
              <a:rPr lang="en-GB" dirty="0" smtClean="0"/>
              <a:t>Stage 4: Submitting</a:t>
            </a:r>
            <a:endParaRPr lang="en-GB"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pic>
        <p:nvPicPr>
          <p:cNvPr id="7" name="Content Placeholder 6"/>
          <p:cNvPicPr>
            <a:picLocks noGrp="1" noChangeAspect="1"/>
          </p:cNvPicPr>
          <p:nvPr>
            <p:ph sz="quarter" idx="13"/>
          </p:nvPr>
        </p:nvPicPr>
        <p:blipFill rotWithShape="1">
          <a:blip r:embed="rId3" cstate="email">
            <a:extLst>
              <a:ext uri="{28A0092B-C50C-407E-A947-70E740481C1C}">
                <a14:useLocalDpi xmlns:a14="http://schemas.microsoft.com/office/drawing/2010/main" val="0"/>
              </a:ext>
            </a:extLst>
          </a:blip>
          <a:srcRect l="24205" t="17759" r="9268" b="14448"/>
          <a:stretch/>
        </p:blipFill>
        <p:spPr>
          <a:xfrm>
            <a:off x="2407291" y="1442790"/>
            <a:ext cx="3992119" cy="3254471"/>
          </a:xfrm>
          <a:prstGeom prst="rect">
            <a:avLst/>
          </a:prstGeom>
          <a:ln w="19050">
            <a:solidFill>
              <a:schemeClr val="tx2"/>
            </a:solidFill>
          </a:ln>
        </p:spPr>
      </p:pic>
    </p:spTree>
    <p:extLst>
      <p:ext uri="{BB962C8B-B14F-4D97-AF65-F5344CB8AC3E}">
        <p14:creationId xmlns:p14="http://schemas.microsoft.com/office/powerpoint/2010/main" val="42400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Queen’s University Belfast</a:t>
            </a:r>
            <a:endParaRPr lang="en-GB" dirty="0"/>
          </a:p>
        </p:txBody>
      </p:sp>
      <p:sp>
        <p:nvSpPr>
          <p:cNvPr id="8" name="Content Placeholder 7"/>
          <p:cNvSpPr>
            <a:spLocks noGrp="1"/>
          </p:cNvSpPr>
          <p:nvPr>
            <p:ph sz="quarter" idx="13"/>
          </p:nvPr>
        </p:nvSpPr>
        <p:spPr/>
        <p:txBody>
          <a:bodyPr/>
          <a:lstStyle/>
          <a:p>
            <a:pPr marL="269875" lvl="1" indent="-269875">
              <a:buFont typeface="Corbel" panose="020B0503020204020204" pitchFamily="34" charset="0"/>
              <a:buChar char="»"/>
            </a:pPr>
            <a:r>
              <a:rPr lang="en-GB" sz="2000" dirty="0"/>
              <a:t>Improvement in </a:t>
            </a:r>
            <a:r>
              <a:rPr lang="en-GB" sz="2000" b="1" dirty="0"/>
              <a:t>student attainment </a:t>
            </a:r>
            <a:r>
              <a:rPr lang="en-GB" sz="2000" dirty="0"/>
              <a:t>in many areas</a:t>
            </a:r>
          </a:p>
          <a:p>
            <a:pPr marL="269875" lvl="1" indent="-269875">
              <a:buFont typeface="Corbel" panose="020B0503020204020204" pitchFamily="34" charset="0"/>
              <a:buChar char="»"/>
            </a:pPr>
            <a:r>
              <a:rPr lang="en-GB" sz="2000" b="1" dirty="0"/>
              <a:t>External examiners </a:t>
            </a:r>
            <a:r>
              <a:rPr lang="en-GB" sz="2000" dirty="0"/>
              <a:t>responded positively to being able to access material in advance of exam boards</a:t>
            </a:r>
          </a:p>
          <a:p>
            <a:pPr marL="269875" lvl="1" indent="-269875">
              <a:buFont typeface="Corbel" panose="020B0503020204020204" pitchFamily="34" charset="0"/>
              <a:buChar char="»"/>
            </a:pPr>
            <a:r>
              <a:rPr lang="en-GB" sz="2000" b="1" dirty="0"/>
              <a:t>Student satisfaction </a:t>
            </a:r>
            <a:r>
              <a:rPr lang="en-GB" sz="2000" dirty="0"/>
              <a:t>has increased year on year </a:t>
            </a:r>
          </a:p>
          <a:p>
            <a:endParaRPr lang="en-GB" dirty="0"/>
          </a:p>
        </p:txBody>
      </p:sp>
      <p:sp>
        <p:nvSpPr>
          <p:cNvPr id="9" name="Text Placeholder 8"/>
          <p:cNvSpPr>
            <a:spLocks noGrp="1"/>
          </p:cNvSpPr>
          <p:nvPr>
            <p:ph type="body" sz="quarter" idx="14"/>
          </p:nvPr>
        </p:nvSpPr>
        <p:spPr/>
        <p:txBody>
          <a:bodyPr/>
          <a:lstStyle/>
          <a:p>
            <a:r>
              <a:rPr lang="en-GB" dirty="0" smtClean="0"/>
              <a:t>Key benefits identified:</a:t>
            </a:r>
            <a:endParaRPr lang="en-GB" dirty="0"/>
          </a:p>
        </p:txBody>
      </p:sp>
      <p:sp>
        <p:nvSpPr>
          <p:cNvPr id="10" name="Content Placeholder 9"/>
          <p:cNvSpPr>
            <a:spLocks noGrp="1"/>
          </p:cNvSpPr>
          <p:nvPr>
            <p:ph sz="quarter" idx="15"/>
          </p:nvPr>
        </p:nvSpPr>
        <p:spPr/>
        <p:txBody>
          <a:bodyPr/>
          <a:lstStyle/>
          <a:p>
            <a:pPr marL="269875" lvl="1" indent="-269875">
              <a:buFont typeface="Corbel" panose="020B0503020204020204" pitchFamily="34" charset="0"/>
              <a:buChar char="»"/>
            </a:pPr>
            <a:r>
              <a:rPr lang="en-GB" sz="2000" b="1" spc="-60" dirty="0"/>
              <a:t>Timely delivery </a:t>
            </a:r>
            <a:r>
              <a:rPr lang="en-GB" sz="2000" spc="-60" dirty="0"/>
              <a:t>of feedback </a:t>
            </a:r>
          </a:p>
          <a:p>
            <a:pPr marL="269875" lvl="1" indent="-269875">
              <a:buFont typeface="Corbel" panose="020B0503020204020204" pitchFamily="34" charset="0"/>
              <a:buChar char="»"/>
            </a:pPr>
            <a:r>
              <a:rPr lang="en-GB" sz="2000" b="1" spc="-60" dirty="0"/>
              <a:t>Time savings </a:t>
            </a:r>
            <a:r>
              <a:rPr lang="en-GB" sz="2000" spc="-60" dirty="0"/>
              <a:t>- one school calculated 20 days of admin staff time saved</a:t>
            </a:r>
          </a:p>
          <a:p>
            <a:endParaRPr lang="en-GB" dirty="0"/>
          </a:p>
        </p:txBody>
      </p:sp>
      <p:sp>
        <p:nvSpPr>
          <p:cNvPr id="11" name="Text Placeholder 10"/>
          <p:cNvSpPr>
            <a:spLocks noGrp="1"/>
          </p:cNvSpPr>
          <p:nvPr>
            <p:ph type="body" sz="quarter" idx="16"/>
          </p:nvPr>
        </p:nvSpPr>
        <p:spPr/>
        <p:txBody>
          <a:bodyPr/>
          <a:lstStyle/>
          <a:p>
            <a:endParaRPr lang="en-GB"/>
          </a:p>
        </p:txBody>
      </p:sp>
      <p:sp>
        <p:nvSpPr>
          <p:cNvPr id="5" name="Date Placeholder 4"/>
          <p:cNvSpPr>
            <a:spLocks noGrp="1"/>
          </p:cNvSpPr>
          <p:nvPr>
            <p:ph type="dt" sz="half" idx="17"/>
          </p:nvPr>
        </p:nvSpPr>
        <p:spPr/>
        <p:txBody>
          <a:bodyPr/>
          <a:lstStyle/>
          <a:p>
            <a:r>
              <a:rPr lang="en-US" noProof="0" smtClean="0"/>
              <a:t>20/11/2015</a:t>
            </a:r>
            <a:endParaRPr lang="en-GB" noProof="0" dirty="0"/>
          </a:p>
        </p:txBody>
      </p:sp>
      <p:sp>
        <p:nvSpPr>
          <p:cNvPr id="6" name="Footer Placeholder 5"/>
          <p:cNvSpPr>
            <a:spLocks noGrp="1"/>
          </p:cNvSpPr>
          <p:nvPr>
            <p:ph type="ftr" sz="quarter" idx="18"/>
          </p:nvPr>
        </p:nvSpPr>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401338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sz="quarter" idx="13"/>
          </p:nvPr>
        </p:nvSpPr>
        <p:spPr/>
        <p:txBody>
          <a:bodyPr/>
          <a:lstStyle/>
          <a:p>
            <a:r>
              <a:rPr lang="en-GB" b="1" dirty="0"/>
              <a:t>Now available</a:t>
            </a:r>
          </a:p>
          <a:p>
            <a:pPr lvl="1"/>
            <a:r>
              <a:rPr lang="en-GB" sz="2400" dirty="0"/>
              <a:t>New online guide ‘Transforming assessment and feedback with technology’ now available</a:t>
            </a:r>
          </a:p>
          <a:p>
            <a:pPr marL="216000" lvl="1" indent="0">
              <a:buNone/>
            </a:pPr>
            <a:r>
              <a:rPr lang="en-GB" sz="2400" b="1" dirty="0" smtClean="0">
                <a:solidFill>
                  <a:schemeClr val="accent3"/>
                </a:solidFill>
              </a:rPr>
              <a:t>www.jisc.ac.uk/guides/transforming-assessment-and-feedback</a:t>
            </a:r>
            <a:endParaRPr lang="en-GB" sz="2400" b="1" dirty="0"/>
          </a:p>
          <a:p>
            <a:pPr lvl="1"/>
            <a:r>
              <a:rPr lang="en-GB" sz="2400" dirty="0" smtClean="0"/>
              <a:t>Please share your feedback </a:t>
            </a:r>
            <a:r>
              <a:rPr lang="en-GB" sz="2400" dirty="0"/>
              <a:t>- </a:t>
            </a:r>
            <a:r>
              <a:rPr lang="en-GB" sz="2400" b="1" dirty="0">
                <a:hlinkClick r:id="rId3"/>
              </a:rPr>
              <a:t>http://</a:t>
            </a:r>
            <a:r>
              <a:rPr lang="en-GB" sz="2400" b="1" dirty="0" smtClean="0">
                <a:hlinkClick r:id="rId3"/>
              </a:rPr>
              <a:t>bit.ly/1STmflx</a:t>
            </a:r>
            <a:r>
              <a:rPr lang="en-GB" sz="2400" b="1" dirty="0" smtClean="0"/>
              <a:t> </a:t>
            </a:r>
          </a:p>
          <a:p>
            <a:r>
              <a:rPr lang="en-GB" b="1" dirty="0" smtClean="0"/>
              <a:t>Coming </a:t>
            </a:r>
            <a:r>
              <a:rPr lang="en-GB" b="1" dirty="0"/>
              <a:t>soon – March 16 </a:t>
            </a:r>
          </a:p>
          <a:p>
            <a:pPr lvl="1"/>
            <a:r>
              <a:rPr lang="en-GB" sz="2400" dirty="0"/>
              <a:t>Further clarity on EMA processes and system specification</a:t>
            </a:r>
          </a:p>
          <a:p>
            <a:pPr lvl="1"/>
            <a:r>
              <a:rPr lang="en-GB" sz="2400" dirty="0"/>
              <a:t>An institutional self-assessment tool linking through to the guidance</a:t>
            </a:r>
          </a:p>
          <a:p>
            <a:endParaRPr lang="en-GB" dirty="0"/>
          </a:p>
        </p:txBody>
      </p:sp>
      <p:sp>
        <p:nvSpPr>
          <p:cNvPr id="5" name="Date Placeholder 4"/>
          <p:cNvSpPr>
            <a:spLocks noGrp="1"/>
          </p:cNvSpPr>
          <p:nvPr>
            <p:ph type="dt" sz="half" idx="14"/>
          </p:nvPr>
        </p:nvSpPr>
        <p:spPr/>
        <p:txBody>
          <a:bodyPr/>
          <a:lstStyle/>
          <a:p>
            <a:r>
              <a:rPr lang="en-US" noProof="0" smtClean="0"/>
              <a:t>20/11/2015</a:t>
            </a:r>
            <a:endParaRPr lang="en-GB" noProof="0" dirty="0"/>
          </a:p>
        </p:txBody>
      </p:sp>
      <p:sp>
        <p:nvSpPr>
          <p:cNvPr id="6" name="Footer Placeholder 5"/>
          <p:cNvSpPr>
            <a:spLocks noGrp="1"/>
          </p:cNvSpPr>
          <p:nvPr>
            <p:ph type="ftr" sz="quarter" idx="15"/>
          </p:nvPr>
        </p:nvSpPr>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45504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sp>
        <p:nvSpPr>
          <p:cNvPr id="7" name="Content Placeholder 6"/>
          <p:cNvSpPr>
            <a:spLocks noGrp="1"/>
          </p:cNvSpPr>
          <p:nvPr>
            <p:ph sz="quarter" idx="13"/>
          </p:nvPr>
        </p:nvSpPr>
        <p:spPr>
          <a:xfrm>
            <a:off x="215901" y="897731"/>
            <a:ext cx="4831898" cy="3926604"/>
          </a:xfrm>
        </p:spPr>
        <p:txBody>
          <a:bodyPr/>
          <a:lstStyle/>
          <a:p>
            <a:pPr marL="269875" lvl="1" indent="-269875">
              <a:buFont typeface="Corbel" panose="020B0503020204020204" pitchFamily="34" charset="0"/>
              <a:buChar char="»"/>
            </a:pPr>
            <a:r>
              <a:rPr lang="en-GB" sz="1800" spc="-50" dirty="0" smtClean="0"/>
              <a:t>Guide</a:t>
            </a:r>
            <a:r>
              <a:rPr lang="en-GB" sz="1800" spc="-50" dirty="0"/>
              <a:t>: </a:t>
            </a:r>
            <a:r>
              <a:rPr lang="en-GB" sz="1800" b="1" spc="-50" dirty="0" smtClean="0">
                <a:hlinkClick r:id="rId3"/>
              </a:rPr>
              <a:t>www.jisc.ac.uk/guides/transforming-assessment-and-feedback</a:t>
            </a:r>
            <a:r>
              <a:rPr lang="en-GB" sz="1800" b="1" spc="-50" dirty="0" smtClean="0"/>
              <a:t> </a:t>
            </a:r>
          </a:p>
          <a:p>
            <a:pPr marL="269875" lvl="1" indent="-269875">
              <a:buFont typeface="Corbel" panose="020B0503020204020204" pitchFamily="34" charset="0"/>
              <a:buChar char="»"/>
            </a:pPr>
            <a:r>
              <a:rPr lang="en-GB" sz="1800" spc="-50" dirty="0" smtClean="0"/>
              <a:t>Baseline review </a:t>
            </a:r>
            <a:r>
              <a:rPr lang="en-GB" sz="1800" b="1" spc="-50" dirty="0" smtClean="0">
                <a:hlinkClick r:id="rId4"/>
              </a:rPr>
              <a:t>http://repository.jisc.ac.uk/5983/1/JISCAFBaselineReportMay2012.pdf</a:t>
            </a:r>
            <a:r>
              <a:rPr lang="en-GB" sz="1800" b="1" spc="-50" dirty="0" smtClean="0"/>
              <a:t> </a:t>
            </a:r>
            <a:endParaRPr lang="en-GB" sz="1800" b="1" spc="-50" dirty="0"/>
          </a:p>
          <a:p>
            <a:pPr marL="269875" lvl="1" indent="-269875">
              <a:buFont typeface="Corbel" panose="020B0503020204020204" pitchFamily="34" charset="0"/>
              <a:buChar char="»"/>
            </a:pPr>
            <a:r>
              <a:rPr lang="en-GB" sz="1800" spc="-50" dirty="0"/>
              <a:t>Landscape report available from: </a:t>
            </a:r>
            <a:r>
              <a:rPr lang="en-GB" sz="1800" b="1" u="sng" spc="-50" dirty="0" smtClean="0">
                <a:solidFill>
                  <a:srgbClr val="E85E12"/>
                </a:solidFill>
              </a:rPr>
              <a:t>bit.ly/</a:t>
            </a:r>
            <a:r>
              <a:rPr lang="en-GB" sz="1800" b="1" u="sng" spc="-50" dirty="0" err="1" smtClean="0">
                <a:solidFill>
                  <a:srgbClr val="E85E12"/>
                </a:solidFill>
              </a:rPr>
              <a:t>jisc-ema</a:t>
            </a:r>
            <a:r>
              <a:rPr lang="en-GB" sz="1800" spc="-50" dirty="0" smtClean="0"/>
              <a:t>   </a:t>
            </a:r>
            <a:endParaRPr lang="en-GB" sz="1800" spc="-50" dirty="0"/>
          </a:p>
          <a:p>
            <a:pPr marL="269875" lvl="1" indent="-269875">
              <a:buFont typeface="Corbel" panose="020B0503020204020204" pitchFamily="34" charset="0"/>
              <a:buChar char="»"/>
            </a:pPr>
            <a:r>
              <a:rPr lang="en-GB" sz="1800" spc="-50" dirty="0"/>
              <a:t>Join the conversation on the blog: </a:t>
            </a:r>
            <a:r>
              <a:rPr lang="en-GB" sz="1800" b="1" u="sng" spc="-50" dirty="0" smtClean="0">
                <a:solidFill>
                  <a:srgbClr val="E85E12"/>
                </a:solidFill>
              </a:rPr>
              <a:t>ema.jiscinvolve.org</a:t>
            </a:r>
            <a:r>
              <a:rPr lang="en-GB" sz="1800" b="1" u="sng" spc="-50" dirty="0">
                <a:solidFill>
                  <a:srgbClr val="E85E12"/>
                </a:solidFill>
              </a:rPr>
              <a:t>/</a:t>
            </a:r>
          </a:p>
          <a:p>
            <a:pPr marL="269875" lvl="1" indent="-269875">
              <a:buFont typeface="Corbel" panose="020B0503020204020204" pitchFamily="34" charset="0"/>
              <a:buChar char="»"/>
            </a:pPr>
            <a:r>
              <a:rPr lang="en-GB" sz="1800" spc="-50" dirty="0"/>
              <a:t>and on twitter #</a:t>
            </a:r>
            <a:r>
              <a:rPr lang="en-GB" sz="1800" spc="-50" dirty="0" err="1"/>
              <a:t>jiscassess</a:t>
            </a:r>
            <a:endParaRPr lang="en-GB" sz="1800" spc="-50" dirty="0"/>
          </a:p>
          <a:p>
            <a:pPr marL="269875" lvl="1" indent="-269875">
              <a:buFont typeface="Corbel" panose="020B0503020204020204" pitchFamily="34" charset="0"/>
              <a:buChar char="»"/>
            </a:pPr>
            <a:r>
              <a:rPr lang="en-GB" sz="1800" spc="-50" dirty="0"/>
              <a:t>Join the mailing list: </a:t>
            </a:r>
            <a:br>
              <a:rPr lang="en-GB" sz="1800" spc="-50" dirty="0"/>
            </a:br>
            <a:r>
              <a:rPr lang="en-GB" sz="1800" b="1" u="sng" spc="-50" dirty="0">
                <a:solidFill>
                  <a:srgbClr val="E85E12"/>
                </a:solidFill>
              </a:rPr>
              <a:t>jiscmail.ac.uk/tech-enhanced-assessment </a:t>
            </a:r>
          </a:p>
          <a:p>
            <a:pPr marL="269875" lvl="1" indent="-269875">
              <a:buFont typeface="Corbel" panose="020B0503020204020204" pitchFamily="34" charset="0"/>
              <a:buChar char="»"/>
            </a:pPr>
            <a:r>
              <a:rPr lang="en-GB" sz="1800" spc="-50" dirty="0"/>
              <a:t>Guides, case studies, videos and other resources on assessment and feedback: </a:t>
            </a:r>
            <a:r>
              <a:rPr lang="en-GB" sz="1800" b="1" u="sng" spc="-50" dirty="0">
                <a:solidFill>
                  <a:srgbClr val="E85E12"/>
                </a:solidFill>
              </a:rPr>
              <a:t>bit.ly/</a:t>
            </a:r>
            <a:r>
              <a:rPr lang="en-GB" sz="1800" b="1" u="sng" spc="-50" dirty="0" err="1">
                <a:solidFill>
                  <a:srgbClr val="E85E12"/>
                </a:solidFill>
              </a:rPr>
              <a:t>jisc</a:t>
            </a:r>
            <a:r>
              <a:rPr lang="en-GB" sz="1800" b="1" u="sng" spc="-50" dirty="0">
                <a:solidFill>
                  <a:srgbClr val="E85E12"/>
                </a:solidFill>
              </a:rPr>
              <a:t>-assess</a:t>
            </a:r>
            <a:r>
              <a:rPr lang="en-GB" sz="1800" spc="-50" dirty="0"/>
              <a:t> </a:t>
            </a:r>
          </a:p>
        </p:txBody>
      </p:sp>
      <p:grpSp>
        <p:nvGrpSpPr>
          <p:cNvPr id="16" name="Group 15"/>
          <p:cNvGrpSpPr/>
          <p:nvPr/>
        </p:nvGrpSpPr>
        <p:grpSpPr>
          <a:xfrm>
            <a:off x="7164288" y="4375147"/>
            <a:ext cx="1832819" cy="449188"/>
            <a:chOff x="6899522" y="4362723"/>
            <a:chExt cx="2097585" cy="514077"/>
          </a:xfrm>
        </p:grpSpPr>
        <p:pic>
          <p:nvPicPr>
            <p:cNvPr id="10" name="Picture 7"/>
            <p:cNvPicPr>
              <a:picLocks noChangeAspect="1" noChangeArrowheads="1"/>
            </p:cNvPicPr>
            <p:nvPr/>
          </p:nvPicPr>
          <p:blipFill>
            <a:blip r:embed="rId5" cstate="print"/>
            <a:srcRect/>
            <a:stretch>
              <a:fillRect/>
            </a:stretch>
          </p:blipFill>
          <p:spPr bwMode="auto">
            <a:xfrm>
              <a:off x="6899522" y="4407919"/>
              <a:ext cx="388217" cy="380452"/>
            </a:xfrm>
            <a:prstGeom prst="rect">
              <a:avLst/>
            </a:prstGeom>
            <a:noFill/>
            <a:ln w="9525">
              <a:noFill/>
              <a:miter lim="800000"/>
              <a:headEnd/>
              <a:tailEnd/>
            </a:ln>
          </p:spPr>
        </p:pic>
        <p:pic>
          <p:nvPicPr>
            <p:cNvPr id="11" name="Picture 9"/>
            <p:cNvPicPr>
              <a:picLocks noChangeAspect="1" noChangeArrowheads="1"/>
            </p:cNvPicPr>
            <p:nvPr/>
          </p:nvPicPr>
          <p:blipFill>
            <a:blip r:embed="rId6" cstate="print"/>
            <a:srcRect/>
            <a:stretch>
              <a:fillRect/>
            </a:stretch>
          </p:blipFill>
          <p:spPr bwMode="auto">
            <a:xfrm>
              <a:off x="7375196" y="4410169"/>
              <a:ext cx="378203" cy="378203"/>
            </a:xfrm>
            <a:prstGeom prst="rect">
              <a:avLst/>
            </a:prstGeom>
            <a:noFill/>
            <a:ln w="9525">
              <a:noFill/>
              <a:miter lim="800000"/>
              <a:headEnd/>
              <a:tailEnd/>
            </a:ln>
          </p:spPr>
        </p:pic>
        <p:pic>
          <p:nvPicPr>
            <p:cNvPr id="12" name="Picture 10"/>
            <p:cNvPicPr>
              <a:picLocks noChangeAspect="1" noChangeArrowheads="1"/>
            </p:cNvPicPr>
            <p:nvPr/>
          </p:nvPicPr>
          <p:blipFill>
            <a:blip r:embed="rId7" cstate="print"/>
            <a:srcRect/>
            <a:stretch>
              <a:fillRect/>
            </a:stretch>
          </p:blipFill>
          <p:spPr bwMode="auto">
            <a:xfrm>
              <a:off x="8268361" y="4362723"/>
              <a:ext cx="728746" cy="514077"/>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a:stretch>
              <a:fillRect/>
            </a:stretch>
          </p:blipFill>
          <p:spPr bwMode="auto">
            <a:xfrm>
              <a:off x="7833085" y="4424508"/>
              <a:ext cx="394124" cy="390508"/>
            </a:xfrm>
            <a:prstGeom prst="rect">
              <a:avLst/>
            </a:prstGeom>
            <a:noFill/>
            <a:ln w="9525">
              <a:noFill/>
              <a:miter lim="800000"/>
              <a:headEnd/>
              <a:tailEnd/>
            </a:ln>
          </p:spPr>
        </p:pic>
      </p:grpSp>
      <p:pic>
        <p:nvPicPr>
          <p:cNvPr id="14"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987" t="8923" r="6381" b="5222"/>
          <a:stretch/>
        </p:blipFill>
        <p:spPr bwMode="auto">
          <a:xfrm>
            <a:off x="6483573" y="873917"/>
            <a:ext cx="2523158" cy="1977611"/>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240" t="12195" r="32637" b="109"/>
          <a:stretch/>
        </p:blipFill>
        <p:spPr bwMode="auto">
          <a:xfrm>
            <a:off x="5124216" y="1327388"/>
            <a:ext cx="1763811" cy="248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163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noProof="0" smtClean="0"/>
              <a:t>20/11/2015</a:t>
            </a:r>
            <a:endParaRPr lang="en-GB" noProof="0" dirty="0"/>
          </a:p>
        </p:txBody>
      </p:sp>
      <p:sp>
        <p:nvSpPr>
          <p:cNvPr id="3" name="Title 2"/>
          <p:cNvSpPr>
            <a:spLocks noGrp="1"/>
          </p:cNvSpPr>
          <p:nvPr>
            <p:ph type="title"/>
          </p:nvPr>
        </p:nvSpPr>
        <p:spPr>
          <a:xfrm>
            <a:off x="1368425" y="3400425"/>
            <a:ext cx="6624638" cy="387798"/>
          </a:xfrm>
        </p:spPr>
        <p:txBody>
          <a:bodyPr/>
          <a:lstStyle/>
          <a:p>
            <a:r>
              <a:rPr lang="en-GB" dirty="0" smtClean="0"/>
              <a:t>Any questions?</a:t>
            </a:r>
            <a:endParaRPr lang="en-GB" dirty="0"/>
          </a:p>
        </p:txBody>
      </p:sp>
    </p:spTree>
    <p:extLst>
      <p:ext uri="{BB962C8B-B14F-4D97-AF65-F5344CB8AC3E}">
        <p14:creationId xmlns:p14="http://schemas.microsoft.com/office/powerpoint/2010/main" val="3631016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Find out more…</a:t>
            </a:r>
          </a:p>
        </p:txBody>
      </p:sp>
      <p:sp>
        <p:nvSpPr>
          <p:cNvPr id="9" name="Text Placeholder 8"/>
          <p:cNvSpPr>
            <a:spLocks noGrp="1"/>
          </p:cNvSpPr>
          <p:nvPr>
            <p:ph type="body" sz="quarter" idx="14"/>
          </p:nvPr>
        </p:nvSpPr>
        <p:spPr/>
        <p:txBody>
          <a:bodyPr/>
          <a:lstStyle/>
          <a:p>
            <a:r>
              <a:rPr lang="en-GB" dirty="0"/>
              <a:t>Contact</a:t>
            </a:r>
          </a:p>
          <a:p>
            <a:endParaRPr lang="en-GB" dirty="0"/>
          </a:p>
        </p:txBody>
      </p:sp>
      <p:sp>
        <p:nvSpPr>
          <p:cNvPr id="10" name="Text Placeholder 9"/>
          <p:cNvSpPr>
            <a:spLocks noGrp="1"/>
          </p:cNvSpPr>
          <p:nvPr>
            <p:ph type="body" sz="quarter" idx="15"/>
          </p:nvPr>
        </p:nvSpPr>
        <p:spPr>
          <a:xfrm>
            <a:off x="2521743" y="2791326"/>
            <a:ext cx="3879057" cy="249299"/>
          </a:xfrm>
        </p:spPr>
        <p:txBody>
          <a:bodyPr/>
          <a:lstStyle/>
          <a:p>
            <a:r>
              <a:rPr lang="en-US" dirty="0" smtClean="0"/>
              <a:t>Lisa Gray</a:t>
            </a:r>
            <a:endParaRPr lang="en-GB" dirty="0"/>
          </a:p>
        </p:txBody>
      </p:sp>
      <p:sp>
        <p:nvSpPr>
          <p:cNvPr id="11" name="Text Placeholder 10"/>
          <p:cNvSpPr>
            <a:spLocks noGrp="1"/>
          </p:cNvSpPr>
          <p:nvPr>
            <p:ph type="body" sz="quarter" idx="16"/>
          </p:nvPr>
        </p:nvSpPr>
        <p:spPr>
          <a:xfrm>
            <a:off x="2521743" y="3092788"/>
            <a:ext cx="3879057" cy="497354"/>
          </a:xfrm>
        </p:spPr>
        <p:txBody>
          <a:bodyPr/>
          <a:lstStyle/>
          <a:p>
            <a:r>
              <a:rPr lang="en-GB" dirty="0"/>
              <a:t>Senior Co-Design Manager, </a:t>
            </a:r>
            <a:r>
              <a:rPr lang="en-GB" dirty="0" smtClean="0"/>
              <a:t/>
            </a:r>
            <a:br>
              <a:rPr lang="en-GB" dirty="0" smtClean="0"/>
            </a:br>
            <a:r>
              <a:rPr lang="en-GB" dirty="0" smtClean="0"/>
              <a:t>Student </a:t>
            </a:r>
            <a:r>
              <a:rPr lang="en-GB" dirty="0"/>
              <a:t>Experience</a:t>
            </a:r>
          </a:p>
        </p:txBody>
      </p:sp>
      <p:sp>
        <p:nvSpPr>
          <p:cNvPr id="12" name="Text Placeholder 11"/>
          <p:cNvSpPr>
            <a:spLocks noGrp="1"/>
          </p:cNvSpPr>
          <p:nvPr>
            <p:ph type="body" sz="quarter" idx="17"/>
          </p:nvPr>
        </p:nvSpPr>
        <p:spPr>
          <a:xfrm>
            <a:off x="2521743" y="3639738"/>
            <a:ext cx="3879057" cy="249299"/>
          </a:xfrm>
        </p:spPr>
        <p:txBody>
          <a:bodyPr/>
          <a:lstStyle/>
          <a:p>
            <a:r>
              <a:rPr lang="en-GB" dirty="0"/>
              <a:t>lisa.gray@jisc.ac.uk</a:t>
            </a:r>
            <a:endParaRPr lang="en-GB" dirty="0" smtClean="0"/>
          </a:p>
        </p:txBody>
      </p:sp>
      <p:sp>
        <p:nvSpPr>
          <p:cNvPr id="5" name="Date Placeholder 4"/>
          <p:cNvSpPr>
            <a:spLocks noGrp="1"/>
          </p:cNvSpPr>
          <p:nvPr>
            <p:ph type="dt" sz="half" idx="18"/>
          </p:nvPr>
        </p:nvSpPr>
        <p:spPr/>
        <p:txBody>
          <a:bodyPr/>
          <a:lstStyle/>
          <a:p>
            <a:r>
              <a:rPr lang="en-US" noProof="0" smtClean="0"/>
              <a:t>20/11/2015</a:t>
            </a:r>
            <a:endParaRPr lang="en-GB" noProof="0" dirty="0"/>
          </a:p>
        </p:txBody>
      </p:sp>
      <p:sp>
        <p:nvSpPr>
          <p:cNvPr id="6" name="Footer Placeholder 5"/>
          <p:cNvSpPr>
            <a:spLocks noGrp="1"/>
          </p:cNvSpPr>
          <p:nvPr>
            <p:ph type="ftr" sz="quarter" idx="19"/>
          </p:nvPr>
        </p:nvSpPr>
        <p:spPr/>
        <p:txBody>
          <a:bodyPr/>
          <a:lstStyle/>
          <a:p>
            <a:r>
              <a:rPr lang="en-GB" smtClean="0"/>
              <a:t>Technology-enhanced assessment and feedback</a:t>
            </a:r>
            <a:endParaRPr lang="en-GB" dirty="0"/>
          </a:p>
        </p:txBody>
      </p:sp>
    </p:spTree>
    <p:extLst>
      <p:ext uri="{BB962C8B-B14F-4D97-AF65-F5344CB8AC3E}">
        <p14:creationId xmlns:p14="http://schemas.microsoft.com/office/powerpoint/2010/main" val="409224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pc="-50" dirty="0" smtClean="0"/>
              <a:t>Background and context</a:t>
            </a:r>
            <a:endParaRPr lang="en-GB" spc="-50" dirty="0"/>
          </a:p>
        </p:txBody>
      </p:sp>
      <p:sp>
        <p:nvSpPr>
          <p:cNvPr id="7" name="Content Placeholder 6"/>
          <p:cNvSpPr>
            <a:spLocks noGrp="1"/>
          </p:cNvSpPr>
          <p:nvPr>
            <p:ph sz="quarter" idx="13"/>
          </p:nvPr>
        </p:nvSpPr>
        <p:spPr/>
        <p:txBody>
          <a:bodyPr/>
          <a:lstStyle/>
          <a:p>
            <a:pPr marL="269875" lvl="1" indent="-269875">
              <a:lnSpc>
                <a:spcPct val="100000"/>
              </a:lnSpc>
              <a:buFont typeface="Corbel" panose="020B0503020204020204" pitchFamily="34" charset="0"/>
              <a:buChar char="»"/>
            </a:pPr>
            <a:r>
              <a:rPr lang="en-GB" sz="2000" b="1" dirty="0" smtClean="0"/>
              <a:t>2011-2014: </a:t>
            </a:r>
            <a:r>
              <a:rPr lang="en-GB" sz="2000" dirty="0" smtClean="0"/>
              <a:t>A </a:t>
            </a:r>
            <a:r>
              <a:rPr lang="en-GB" sz="2000" dirty="0"/>
              <a:t>3 year programme exploring </a:t>
            </a:r>
            <a:endParaRPr lang="en-GB" sz="2000" dirty="0" smtClean="0"/>
          </a:p>
          <a:p>
            <a:pPr marL="0" lvl="1" indent="0">
              <a:lnSpc>
                <a:spcPct val="100000"/>
              </a:lnSpc>
              <a:buNone/>
            </a:pPr>
            <a:r>
              <a:rPr lang="en-GB" sz="2000" dirty="0" smtClean="0"/>
              <a:t>	technology-enhanced </a:t>
            </a:r>
            <a:r>
              <a:rPr lang="en-GB" sz="2000" dirty="0"/>
              <a:t>assessment and </a:t>
            </a:r>
            <a:endParaRPr lang="en-GB" sz="2000" dirty="0" smtClean="0"/>
          </a:p>
          <a:p>
            <a:pPr marL="0" lvl="1" indent="0">
              <a:lnSpc>
                <a:spcPct val="100000"/>
              </a:lnSpc>
              <a:buNone/>
            </a:pPr>
            <a:r>
              <a:rPr lang="en-GB" sz="2000" dirty="0" smtClean="0"/>
              <a:t>	feedback </a:t>
            </a:r>
            <a:endParaRPr lang="en-GB" sz="2000" dirty="0"/>
          </a:p>
          <a:p>
            <a:pPr marL="269875" lvl="1" indent="-269875">
              <a:lnSpc>
                <a:spcPct val="100000"/>
              </a:lnSpc>
              <a:buFont typeface="Corbel" panose="020B0503020204020204" pitchFamily="34" charset="0"/>
              <a:buChar char="»"/>
            </a:pPr>
            <a:r>
              <a:rPr lang="en-GB" sz="2000" b="1" dirty="0" smtClean="0"/>
              <a:t>2012</a:t>
            </a:r>
            <a:r>
              <a:rPr lang="en-GB" sz="2000" dirty="0" smtClean="0"/>
              <a:t>: Baseline </a:t>
            </a:r>
            <a:r>
              <a:rPr lang="en-GB" sz="2000" dirty="0"/>
              <a:t>reviews of the </a:t>
            </a:r>
            <a:r>
              <a:rPr lang="en-GB" sz="2000" dirty="0" smtClean="0"/>
              <a:t>institutional</a:t>
            </a:r>
          </a:p>
          <a:p>
            <a:pPr marL="0" lvl="1" indent="0">
              <a:lnSpc>
                <a:spcPct val="100000"/>
              </a:lnSpc>
              <a:buNone/>
            </a:pPr>
            <a:r>
              <a:rPr lang="en-GB" sz="2000" dirty="0"/>
              <a:t>	</a:t>
            </a:r>
            <a:r>
              <a:rPr lang="en-GB" sz="2000" dirty="0" smtClean="0"/>
              <a:t> </a:t>
            </a:r>
            <a:r>
              <a:rPr lang="en-GB" sz="2000" dirty="0"/>
              <a:t>landscape</a:t>
            </a:r>
          </a:p>
          <a:p>
            <a:pPr marL="269875" lvl="1" indent="-269875">
              <a:lnSpc>
                <a:spcPct val="100000"/>
              </a:lnSpc>
              <a:buFont typeface="Corbel" panose="020B0503020204020204" pitchFamily="34" charset="0"/>
              <a:buChar char="»"/>
            </a:pPr>
            <a:r>
              <a:rPr lang="en-GB" sz="2000" b="1" dirty="0" smtClean="0"/>
              <a:t>2013: </a:t>
            </a:r>
            <a:r>
              <a:rPr lang="en-GB" sz="2000" dirty="0" smtClean="0"/>
              <a:t>Case studies, videos and briefings</a:t>
            </a:r>
            <a:endParaRPr lang="en-GB" sz="2000" dirty="0"/>
          </a:p>
          <a:p>
            <a:pPr marL="53875" indent="-269875">
              <a:lnSpc>
                <a:spcPct val="100000"/>
              </a:lnSpc>
            </a:pPr>
            <a:r>
              <a:rPr lang="en-GB" sz="2000" b="1" dirty="0" smtClean="0"/>
              <a:t>2014</a:t>
            </a:r>
            <a:r>
              <a:rPr lang="en-GB" sz="2000" dirty="0" smtClean="0"/>
              <a:t>: EMA landscape review</a:t>
            </a:r>
          </a:p>
          <a:p>
            <a:pPr marL="53875" indent="-269875">
              <a:lnSpc>
                <a:spcPct val="100000"/>
              </a:lnSpc>
            </a:pPr>
            <a:r>
              <a:rPr lang="en-GB" sz="2000" b="1" dirty="0" smtClean="0"/>
              <a:t>2015: </a:t>
            </a:r>
            <a:r>
              <a:rPr lang="en-GB" sz="2000" dirty="0" smtClean="0"/>
              <a:t>New Transforming Assessment and </a:t>
            </a:r>
          </a:p>
          <a:p>
            <a:pPr marL="0" indent="0">
              <a:lnSpc>
                <a:spcPct val="100000"/>
              </a:lnSpc>
              <a:buNone/>
            </a:pPr>
            <a:r>
              <a:rPr lang="en-GB" sz="2000" dirty="0" smtClean="0"/>
              <a:t>	Feedback Guide</a:t>
            </a:r>
          </a:p>
          <a:p>
            <a:pPr marL="269875" lvl="1" indent="-269875">
              <a:lnSpc>
                <a:spcPct val="100000"/>
              </a:lnSpc>
              <a:buFont typeface="Corbel" panose="020B0503020204020204" pitchFamily="34" charset="0"/>
              <a:buChar char="»"/>
            </a:pPr>
            <a:endParaRPr lang="en-GB" sz="1800" dirty="0"/>
          </a:p>
          <a:p>
            <a:pPr marL="0" indent="0">
              <a:lnSpc>
                <a:spcPct val="100000"/>
              </a:lnSpc>
              <a:buNone/>
            </a:pPr>
            <a:endParaRPr lang="en-GB" sz="2200" dirty="0"/>
          </a:p>
        </p:txBody>
      </p:sp>
      <p:sp>
        <p:nvSpPr>
          <p:cNvPr id="4" name="Date Placeholder 3"/>
          <p:cNvSpPr>
            <a:spLocks noGrp="1"/>
          </p:cNvSpPr>
          <p:nvPr>
            <p:ph type="dt" sz="half" idx="14"/>
          </p:nvPr>
        </p:nvSpPr>
        <p:spPr/>
        <p:txBody>
          <a:bodyPr/>
          <a:lstStyle/>
          <a:p>
            <a:r>
              <a:rPr lang="en-US" noProof="0" smtClean="0"/>
              <a:t>20/11/2015</a:t>
            </a:r>
            <a:endParaRPr lang="en-GB" noProof="0" dirty="0"/>
          </a:p>
        </p:txBody>
      </p:sp>
      <p:sp>
        <p:nvSpPr>
          <p:cNvPr id="5" name="Footer Placeholder 4"/>
          <p:cNvSpPr>
            <a:spLocks noGrp="1"/>
          </p:cNvSpPr>
          <p:nvPr>
            <p:ph type="ftr" sz="quarter" idx="15"/>
          </p:nvPr>
        </p:nvSpPr>
        <p:spPr/>
        <p:txBody>
          <a:bodyPr/>
          <a:lstStyle/>
          <a:p>
            <a:r>
              <a:rPr lang="en-GB" noProof="0" smtClean="0"/>
              <a:t>Technology-enhanced assessment and feedback</a:t>
            </a:r>
            <a:endParaRPr lang="en-GB" noProof="0"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4808" r="19822" b="6535"/>
          <a:stretch/>
        </p:blipFill>
        <p:spPr bwMode="auto">
          <a:xfrm>
            <a:off x="5953514" y="1384300"/>
            <a:ext cx="2939662" cy="300879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4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Assessment and feedback challenges</a:t>
            </a:r>
            <a:endParaRPr lang="en-GB" dirty="0"/>
          </a:p>
        </p:txBody>
      </p:sp>
      <p:sp>
        <p:nvSpPr>
          <p:cNvPr id="11" name="Text Placeholder 10"/>
          <p:cNvSpPr>
            <a:spLocks noGrp="1"/>
          </p:cNvSpPr>
          <p:nvPr>
            <p:ph sz="quarter" idx="14"/>
          </p:nvPr>
        </p:nvSpPr>
        <p:spPr/>
        <p:txBody>
          <a:bodyPr/>
          <a:lstStyle/>
          <a:p>
            <a:r>
              <a:rPr lang="en-GB" sz="2000" dirty="0" smtClean="0"/>
              <a:t>highly </a:t>
            </a:r>
            <a:r>
              <a:rPr lang="en-GB" sz="2000" dirty="0"/>
              <a:t>devolved responsibility &amp; inconsistent practices</a:t>
            </a:r>
          </a:p>
          <a:p>
            <a:r>
              <a:rPr lang="en-GB" sz="2000" dirty="0"/>
              <a:t>lack of developmental focus</a:t>
            </a:r>
          </a:p>
          <a:p>
            <a:r>
              <a:rPr lang="en-GB" sz="2000" dirty="0"/>
              <a:t>traditional practices dominate</a:t>
            </a:r>
          </a:p>
          <a:p>
            <a:r>
              <a:rPr lang="en-GB" sz="2000" dirty="0"/>
              <a:t>timeliness, quality and consistency of feedback</a:t>
            </a:r>
          </a:p>
          <a:p>
            <a:r>
              <a:rPr lang="en-GB" sz="2000" dirty="0"/>
              <a:t>learner in passive role</a:t>
            </a:r>
          </a:p>
          <a:p>
            <a:r>
              <a:rPr lang="en-GB" sz="2000" dirty="0"/>
              <a:t>lack of relevance to world of work</a:t>
            </a:r>
          </a:p>
          <a:p>
            <a:endParaRPr lang="en-GB" dirty="0"/>
          </a:p>
        </p:txBody>
      </p:sp>
      <p:sp>
        <p:nvSpPr>
          <p:cNvPr id="7" name="Date Placeholder 6"/>
          <p:cNvSpPr>
            <a:spLocks noGrp="1"/>
          </p:cNvSpPr>
          <p:nvPr>
            <p:ph type="dt" sz="half" idx="15"/>
          </p:nvPr>
        </p:nvSpPr>
        <p:spPr/>
        <p:txBody>
          <a:bodyPr/>
          <a:lstStyle/>
          <a:p>
            <a:r>
              <a:rPr lang="en-US" noProof="0" smtClean="0"/>
              <a:t>20/11/2015</a:t>
            </a:r>
            <a:endParaRPr lang="en-GB" noProof="0" dirty="0"/>
          </a:p>
        </p:txBody>
      </p:sp>
      <p:sp>
        <p:nvSpPr>
          <p:cNvPr id="8" name="Footer Placeholder 7"/>
          <p:cNvSpPr>
            <a:spLocks noGrp="1"/>
          </p:cNvSpPr>
          <p:nvPr>
            <p:ph type="ftr" sz="quarter" idx="16"/>
          </p:nvPr>
        </p:nvSpPr>
        <p:spPr/>
        <p:txBody>
          <a:bodyPr/>
          <a:lstStyle/>
          <a:p>
            <a:r>
              <a:rPr lang="en-GB" noProof="0" smtClean="0"/>
              <a:t>Technology-enhanced assessment and feedback</a:t>
            </a:r>
            <a:endParaRPr lang="en-GB" noProof="0" dirty="0"/>
          </a:p>
        </p:txBody>
      </p:sp>
      <p:pic>
        <p:nvPicPr>
          <p:cNvPr id="13" name="Content Placeholder 1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35039" y="929574"/>
            <a:ext cx="2736803" cy="2736803"/>
          </a:xfrm>
          <a:prstGeom prst="rect">
            <a:avLst/>
          </a:prstGeom>
        </p:spPr>
      </p:pic>
      <p:sp>
        <p:nvSpPr>
          <p:cNvPr id="16" name="Date Placeholder 3"/>
          <p:cNvSpPr txBox="1">
            <a:spLocks/>
          </p:cNvSpPr>
          <p:nvPr/>
        </p:nvSpPr>
        <p:spPr>
          <a:xfrm>
            <a:off x="1097843" y="3806817"/>
            <a:ext cx="3347864" cy="169277"/>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dirty="0" smtClean="0"/>
              <a:t>CC BY-NC-ND 2.0 Whirling Phoenix</a:t>
            </a:r>
            <a:endParaRPr lang="en-GB" sz="1100" dirty="0"/>
          </a:p>
        </p:txBody>
      </p:sp>
    </p:spTree>
    <p:extLst>
      <p:ext uri="{BB962C8B-B14F-4D97-AF65-F5344CB8AC3E}">
        <p14:creationId xmlns:p14="http://schemas.microsoft.com/office/powerpoint/2010/main" val="138541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813" y="-2381"/>
            <a:ext cx="6848288" cy="447675"/>
          </a:xfrm>
        </p:spPr>
        <p:txBody>
          <a:bodyPr/>
          <a:lstStyle/>
          <a:p>
            <a:r>
              <a:rPr lang="en-GB" dirty="0" smtClean="0"/>
              <a:t>Electronic management of assessment</a:t>
            </a:r>
            <a:endParaRPr lang="en-GB" dirty="0"/>
          </a:p>
        </p:txBody>
      </p:sp>
      <p:sp>
        <p:nvSpPr>
          <p:cNvPr id="7" name="Content Placeholder 6"/>
          <p:cNvSpPr>
            <a:spLocks noGrp="1"/>
          </p:cNvSpPr>
          <p:nvPr>
            <p:ph sz="quarter" idx="13"/>
          </p:nvPr>
        </p:nvSpPr>
        <p:spPr/>
        <p:txBody>
          <a:bodyPr/>
          <a:lstStyle/>
          <a:p>
            <a:pPr marL="269875" lvl="1" indent="-269875">
              <a:buFont typeface="Corbel" panose="020B0503020204020204" pitchFamily="34" charset="0"/>
              <a:buChar char="»"/>
            </a:pPr>
            <a:r>
              <a:rPr lang="en-GB" sz="1800" dirty="0" smtClean="0"/>
              <a:t>Localised </a:t>
            </a:r>
            <a:r>
              <a:rPr lang="en-GB" sz="1800" dirty="0"/>
              <a:t>initiatives but beginning to </a:t>
            </a:r>
            <a:r>
              <a:rPr lang="en-GB" sz="1800" dirty="0" smtClean="0"/>
              <a:t/>
            </a:r>
            <a:br>
              <a:rPr lang="en-GB" sz="1800" dirty="0" smtClean="0"/>
            </a:br>
            <a:r>
              <a:rPr lang="en-GB" sz="1800" dirty="0" smtClean="0"/>
              <a:t>scale up - e-submission, e-marking, e-feedback</a:t>
            </a:r>
            <a:endParaRPr lang="en-GB" sz="1800" dirty="0"/>
          </a:p>
          <a:p>
            <a:pPr marL="269875" lvl="1" indent="-269875">
              <a:buFont typeface="Corbel" panose="020B0503020204020204" pitchFamily="34" charset="0"/>
              <a:buChar char="»"/>
            </a:pPr>
            <a:r>
              <a:rPr lang="en-GB" sz="1800" dirty="0"/>
              <a:t>System integration is a key problem area</a:t>
            </a:r>
          </a:p>
          <a:p>
            <a:pPr marL="269875" lvl="1" indent="-269875">
              <a:buFont typeface="Corbel" panose="020B0503020204020204" pitchFamily="34" charset="0"/>
              <a:buChar char="»"/>
            </a:pPr>
            <a:r>
              <a:rPr lang="en-GB" sz="1800" dirty="0"/>
              <a:t>EMA exposes variability in business processes</a:t>
            </a:r>
          </a:p>
        </p:txBody>
      </p:sp>
      <p:sp>
        <p:nvSpPr>
          <p:cNvPr id="3" name="Text Placeholder 2"/>
          <p:cNvSpPr>
            <a:spLocks noGrp="1"/>
          </p:cNvSpPr>
          <p:nvPr>
            <p:ph type="body" sz="quarter" idx="14"/>
          </p:nvPr>
        </p:nvSpPr>
        <p:spPr/>
        <p:txBody>
          <a:bodyPr/>
          <a:lstStyle/>
          <a:p>
            <a:r>
              <a:rPr lang="en-GB" dirty="0" smtClean="0"/>
              <a:t>Challenges exposed</a:t>
            </a:r>
            <a:endParaRPr lang="en-GB" dirty="0"/>
          </a:p>
        </p:txBody>
      </p:sp>
      <p:sp>
        <p:nvSpPr>
          <p:cNvPr id="4" name="Date Placeholder 3"/>
          <p:cNvSpPr>
            <a:spLocks noGrp="1"/>
          </p:cNvSpPr>
          <p:nvPr>
            <p:ph type="dt" sz="half" idx="17"/>
          </p:nvPr>
        </p:nvSpPr>
        <p:spPr/>
        <p:txBody>
          <a:bodyPr/>
          <a:lstStyle/>
          <a:p>
            <a:r>
              <a:rPr lang="en-US" noProof="0" smtClean="0"/>
              <a:t>20/11/2015</a:t>
            </a:r>
            <a:endParaRPr lang="en-GB" noProof="0" dirty="0"/>
          </a:p>
        </p:txBody>
      </p:sp>
      <p:sp>
        <p:nvSpPr>
          <p:cNvPr id="5" name="Footer Placeholder 4"/>
          <p:cNvSpPr>
            <a:spLocks noGrp="1"/>
          </p:cNvSpPr>
          <p:nvPr>
            <p:ph type="ftr" sz="quarter" idx="18"/>
          </p:nvPr>
        </p:nvSpPr>
        <p:spPr/>
        <p:txBody>
          <a:bodyPr/>
          <a:lstStyle/>
          <a:p>
            <a:r>
              <a:rPr lang="en-GB" noProof="0" smtClean="0"/>
              <a:t>Technology-enhanced assessment and feedback</a:t>
            </a:r>
            <a:endParaRPr lang="en-GB" noProof="0" dirty="0"/>
          </a:p>
        </p:txBody>
      </p:sp>
      <p:sp>
        <p:nvSpPr>
          <p:cNvPr id="11" name="Text Placeholder 7"/>
          <p:cNvSpPr txBox="1">
            <a:spLocks/>
          </p:cNvSpPr>
          <p:nvPr/>
        </p:nvSpPr>
        <p:spPr>
          <a:xfrm>
            <a:off x="4824413" y="1384300"/>
            <a:ext cx="4103686" cy="3000974"/>
          </a:xfrm>
          <a:prstGeom prst="rect">
            <a:avLst/>
          </a:prstGeom>
        </p:spPr>
        <p:txBody>
          <a:bodyPr vert="horz" wrap="square" lIns="0" tIns="0" rIns="0" bIns="0" rtlCol="0" anchor="t" anchorCtr="0">
            <a:noAutofit/>
          </a:bodyPr>
          <a:lstStyle>
            <a:defPPr>
              <a:defRPr lang="en-US"/>
            </a:defPPr>
            <a:lvl1pPr marL="0" algn="l" defTabSz="685800" rtl="0" eaLnBrk="1" latinLnBrk="0" hangingPunct="1">
              <a:defRPr sz="950" b="1" kern="1200">
                <a:solidFill>
                  <a:srgbClr val="9BA7A8"/>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b="0" i="1" dirty="0">
                <a:solidFill>
                  <a:schemeClr val="tx2"/>
                </a:solidFill>
              </a:rPr>
              <a:t>“The use of technology is now a fundamental part of the support for assessment and feedback practice across the sector, but there are few examples of fully integrated approaches to supporting the whole assessment and feedback lifecycle”</a:t>
            </a:r>
          </a:p>
          <a:p>
            <a:r>
              <a:rPr lang="en-GB" sz="1800" dirty="0" err="1" smtClean="0">
                <a:solidFill>
                  <a:schemeClr val="tx2"/>
                </a:solidFill>
              </a:rPr>
              <a:t>Jisc</a:t>
            </a:r>
            <a:r>
              <a:rPr lang="en-GB" sz="1800" dirty="0" smtClean="0">
                <a:solidFill>
                  <a:schemeClr val="tx2"/>
                </a:solidFill>
              </a:rPr>
              <a:t>, 2014</a:t>
            </a:r>
            <a:endParaRPr lang="en-GB" sz="1800" b="0" dirty="0">
              <a:solidFill>
                <a:schemeClr val="tx2"/>
              </a:solidFill>
            </a:endParaRPr>
          </a:p>
        </p:txBody>
      </p:sp>
    </p:spTree>
    <p:extLst>
      <p:ext uri="{BB962C8B-B14F-4D97-AF65-F5344CB8AC3E}">
        <p14:creationId xmlns:p14="http://schemas.microsoft.com/office/powerpoint/2010/main" val="37318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Electronic management of assessment</a:t>
            </a:r>
            <a:endParaRPr lang="en-GB" dirty="0"/>
          </a:p>
        </p:txBody>
      </p:sp>
      <p:sp>
        <p:nvSpPr>
          <p:cNvPr id="3" name="Content Placeholder 2"/>
          <p:cNvSpPr>
            <a:spLocks noGrp="1"/>
          </p:cNvSpPr>
          <p:nvPr>
            <p:ph sz="quarter" idx="13"/>
          </p:nvPr>
        </p:nvSpPr>
        <p:spPr/>
        <p:txBody>
          <a:bodyPr/>
          <a:lstStyle/>
          <a:p>
            <a:pPr marL="269875" lvl="1" indent="-269875">
              <a:buFont typeface="Corbel" panose="020B0503020204020204" pitchFamily="34" charset="0"/>
              <a:buChar char="»"/>
            </a:pPr>
            <a:r>
              <a:rPr lang="en-GB" sz="1800" dirty="0"/>
              <a:t>Limited range of core technologies </a:t>
            </a:r>
          </a:p>
          <a:p>
            <a:pPr marL="269875" lvl="1" indent="-269875">
              <a:buFont typeface="Corbel" panose="020B0503020204020204" pitchFamily="34" charset="0"/>
              <a:buChar char="»"/>
            </a:pPr>
            <a:r>
              <a:rPr lang="en-GB" sz="1800" dirty="0"/>
              <a:t>Integration loose and requiring manual intervention</a:t>
            </a:r>
          </a:p>
          <a:p>
            <a:pPr marL="269875" lvl="1" indent="-269875">
              <a:buFont typeface="Corbel" panose="020B0503020204020204" pitchFamily="34" charset="0"/>
              <a:buChar char="»"/>
            </a:pPr>
            <a:r>
              <a:rPr lang="en-GB" sz="1800" dirty="0"/>
              <a:t>More HEIs say their A&amp;F systems are ‘completely separate’ than ‘highly integrated’</a:t>
            </a:r>
          </a:p>
          <a:p>
            <a:endParaRPr lang="en-GB" dirty="0"/>
          </a:p>
        </p:txBody>
      </p:sp>
      <p:sp>
        <p:nvSpPr>
          <p:cNvPr id="9" name="Text Placeholder 8"/>
          <p:cNvSpPr>
            <a:spLocks noGrp="1"/>
          </p:cNvSpPr>
          <p:nvPr>
            <p:ph type="body" sz="quarter" idx="14"/>
          </p:nvPr>
        </p:nvSpPr>
        <p:spPr/>
        <p:txBody>
          <a:bodyPr/>
          <a:lstStyle/>
          <a:p>
            <a:r>
              <a:rPr lang="en-GB" dirty="0" smtClean="0"/>
              <a:t>Loose system integration</a:t>
            </a:r>
            <a:endParaRPr lang="en-GB" dirty="0"/>
          </a:p>
        </p:txBody>
      </p:sp>
      <p:sp>
        <p:nvSpPr>
          <p:cNvPr id="10" name="Text Placeholder 9"/>
          <p:cNvSpPr>
            <a:spLocks noGrp="1"/>
          </p:cNvSpPr>
          <p:nvPr>
            <p:ph type="body" sz="quarter" idx="16"/>
          </p:nvPr>
        </p:nvSpPr>
        <p:spPr/>
        <p:txBody>
          <a:bodyPr/>
          <a:lstStyle/>
          <a:p>
            <a:r>
              <a:rPr lang="en-GB" dirty="0" smtClean="0"/>
              <a:t>Variation in business processes</a:t>
            </a:r>
            <a:endParaRPr lang="en-GB" dirty="0"/>
          </a:p>
        </p:txBody>
      </p:sp>
      <p:sp>
        <p:nvSpPr>
          <p:cNvPr id="5" name="Date Placeholder 4"/>
          <p:cNvSpPr>
            <a:spLocks noGrp="1"/>
          </p:cNvSpPr>
          <p:nvPr>
            <p:ph type="dt" sz="half" idx="17"/>
          </p:nvPr>
        </p:nvSpPr>
        <p:spPr/>
        <p:txBody>
          <a:bodyPr/>
          <a:lstStyle/>
          <a:p>
            <a:r>
              <a:rPr lang="en-US" noProof="0" smtClean="0"/>
              <a:t>20/11/2015</a:t>
            </a:r>
            <a:endParaRPr lang="en-GB" noProof="0" dirty="0"/>
          </a:p>
        </p:txBody>
      </p:sp>
      <p:sp>
        <p:nvSpPr>
          <p:cNvPr id="6" name="Footer Placeholder 5"/>
          <p:cNvSpPr>
            <a:spLocks noGrp="1"/>
          </p:cNvSpPr>
          <p:nvPr>
            <p:ph type="ftr" sz="quarter" idx="18"/>
          </p:nvPr>
        </p:nvSpPr>
        <p:spPr/>
        <p:txBody>
          <a:bodyPr/>
          <a:lstStyle/>
          <a:p>
            <a:r>
              <a:rPr lang="en-GB" noProof="0" smtClean="0"/>
              <a:t>Technology-enhanced assessment and feedback</a:t>
            </a:r>
            <a:endParaRPr lang="en-GB" noProof="0" dirty="0"/>
          </a:p>
        </p:txBody>
      </p:sp>
      <p:sp>
        <p:nvSpPr>
          <p:cNvPr id="11" name="Content Placeholder 10"/>
          <p:cNvSpPr>
            <a:spLocks noGrp="1"/>
          </p:cNvSpPr>
          <p:nvPr>
            <p:ph sz="quarter" idx="15"/>
          </p:nvPr>
        </p:nvSpPr>
        <p:spPr/>
        <p:txBody>
          <a:bodyPr/>
          <a:lstStyle/>
          <a:p>
            <a:pPr marL="269875" lvl="1" indent="-269875">
              <a:buFont typeface="Corbel" panose="020B0503020204020204" pitchFamily="34" charset="0"/>
              <a:buChar char="»"/>
            </a:pPr>
            <a:r>
              <a:rPr lang="en-GB" sz="1800" dirty="0"/>
              <a:t>Lots of local variation</a:t>
            </a:r>
          </a:p>
          <a:p>
            <a:pPr marL="269875" lvl="1" indent="-269875">
              <a:buFont typeface="Corbel" panose="020B0503020204020204" pitchFamily="34" charset="0"/>
              <a:buChar char="»"/>
            </a:pPr>
            <a:r>
              <a:rPr lang="en-GB" sz="1800" dirty="0"/>
              <a:t>Only 12% of HEIs have ‘highly standardised’ processes</a:t>
            </a:r>
          </a:p>
          <a:p>
            <a:pPr marL="269875" lvl="1" indent="-269875">
              <a:buFont typeface="Corbel" panose="020B0503020204020204" pitchFamily="34" charset="0"/>
              <a:buChar char="»"/>
            </a:pPr>
            <a:r>
              <a:rPr lang="en-GB" sz="1800" dirty="0"/>
              <a:t>Different interpretations of policy</a:t>
            </a:r>
          </a:p>
          <a:p>
            <a:pPr marL="269875" lvl="1" indent="-269875">
              <a:buFont typeface="Corbel" panose="020B0503020204020204" pitchFamily="34" charset="0"/>
              <a:buChar char="»"/>
            </a:pPr>
            <a:r>
              <a:rPr lang="en-GB" sz="1800" dirty="0"/>
              <a:t>Variation hidden till EMA tried</a:t>
            </a:r>
          </a:p>
          <a:p>
            <a:endParaRPr lang="en-GB" dirty="0"/>
          </a:p>
        </p:txBody>
      </p:sp>
      <p:sp>
        <p:nvSpPr>
          <p:cNvPr id="13" name="TextBox 12"/>
          <p:cNvSpPr txBox="1"/>
          <p:nvPr/>
        </p:nvSpPr>
        <p:spPr>
          <a:xfrm>
            <a:off x="215901" y="3334580"/>
            <a:ext cx="8712199" cy="1291498"/>
          </a:xfrm>
          <a:prstGeom prst="rect">
            <a:avLst/>
          </a:prstGeom>
          <a:noFill/>
        </p:spPr>
        <p:txBody>
          <a:bodyPr wrap="square" lIns="72000" tIns="36000" rIns="72000" bIns="36000" rtlCol="0" anchor="ctr" anchorCtr="0">
            <a:spAutoFit/>
          </a:bodyPr>
          <a:lstStyle/>
          <a:p>
            <a:pPr>
              <a:lnSpc>
                <a:spcPct val="99000"/>
              </a:lnSpc>
            </a:pPr>
            <a:r>
              <a:rPr lang="en-GB" sz="2000" i="1" dirty="0" smtClean="0"/>
              <a:t>‘The </a:t>
            </a:r>
            <a:r>
              <a:rPr lang="en-GB" sz="2000" i="1" dirty="0"/>
              <a:t>challenge of disjointed systems makes it challenging to monitor student progress and identify at risk students. Similarly, there is no opportunity for the students to monitor their own progress prior to final assessments</a:t>
            </a:r>
            <a:r>
              <a:rPr lang="en-GB" sz="2000" i="1" dirty="0" smtClean="0"/>
              <a:t>.’</a:t>
            </a:r>
          </a:p>
          <a:p>
            <a:pPr algn="r">
              <a:lnSpc>
                <a:spcPct val="99000"/>
              </a:lnSpc>
            </a:pPr>
            <a:r>
              <a:rPr lang="en-GB" sz="1800" i="1" dirty="0" err="1" smtClean="0"/>
              <a:t>Jisc</a:t>
            </a:r>
            <a:r>
              <a:rPr lang="en-GB" sz="1800" i="1" dirty="0" smtClean="0"/>
              <a:t> (2014) EMA Landscape Review</a:t>
            </a:r>
          </a:p>
        </p:txBody>
      </p:sp>
    </p:spTree>
    <p:extLst>
      <p:ext uri="{BB962C8B-B14F-4D97-AF65-F5344CB8AC3E}">
        <p14:creationId xmlns:p14="http://schemas.microsoft.com/office/powerpoint/2010/main" val="7276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20 EMA challenges</a:t>
            </a:r>
            <a:endParaRPr lang="en-GB" dirty="0"/>
          </a:p>
        </p:txBody>
      </p:sp>
      <p:sp>
        <p:nvSpPr>
          <p:cNvPr id="4" name="Text Placeholder 3"/>
          <p:cNvSpPr>
            <a:spLocks noGrp="1"/>
          </p:cNvSpPr>
          <p:nvPr>
            <p:ph type="body" sz="quarter" idx="14"/>
          </p:nvPr>
        </p:nvSpPr>
        <p:spPr/>
        <p:txBody>
          <a:bodyPr/>
          <a:lstStyle/>
          <a:p>
            <a:endParaRPr lang="en-GB"/>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pic>
        <p:nvPicPr>
          <p:cNvPr id="7" name="Content Placeholder 6" descr="Challenges Top 20.png"/>
          <p:cNvPicPr>
            <a:picLocks noGrp="1" noChangeAspect="1"/>
          </p:cNvPicPr>
          <p:nvPr>
            <p:ph sz="quarter" idx="13"/>
          </p:nvPr>
        </p:nvPicPr>
        <p:blipFill rotWithShape="1">
          <a:blip r:embed="rId3" cstate="print"/>
          <a:srcRect t="8711"/>
          <a:stretch/>
        </p:blipFill>
        <p:spPr>
          <a:xfrm>
            <a:off x="1152564" y="591671"/>
            <a:ext cx="6864855" cy="4281107"/>
          </a:xfrm>
          <a:prstGeom prst="rect">
            <a:avLst/>
          </a:prstGeom>
        </p:spPr>
      </p:pic>
    </p:spTree>
    <p:extLst>
      <p:ext uri="{BB962C8B-B14F-4D97-AF65-F5344CB8AC3E}">
        <p14:creationId xmlns:p14="http://schemas.microsoft.com/office/powerpoint/2010/main" val="34980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from challenge to change</a:t>
            </a:r>
            <a:endParaRPr lang="en-GB" dirty="0"/>
          </a:p>
        </p:txBody>
      </p:sp>
      <p:sp>
        <p:nvSpPr>
          <p:cNvPr id="3" name="Content Placeholder 2"/>
          <p:cNvSpPr>
            <a:spLocks noGrp="1"/>
          </p:cNvSpPr>
          <p:nvPr>
            <p:ph sz="quarter" idx="13"/>
          </p:nvPr>
        </p:nvSpPr>
        <p:spPr/>
        <p:txBody>
          <a:bodyPr/>
          <a:lstStyle/>
          <a:p>
            <a:r>
              <a:rPr lang="en-GB" b="1" dirty="0" smtClean="0">
                <a:solidFill>
                  <a:schemeClr val="accent1"/>
                </a:solidFill>
              </a:rPr>
              <a:t>Principle-led approaches to change</a:t>
            </a:r>
          </a:p>
          <a:p>
            <a:pPr lvl="1"/>
            <a:r>
              <a:rPr lang="en-GB" dirty="0" smtClean="0">
                <a:solidFill>
                  <a:schemeClr val="accent1"/>
                </a:solidFill>
              </a:rPr>
              <a:t>Moving to an ‘assessment </a:t>
            </a:r>
            <a:r>
              <a:rPr lang="en-GB" b="1" i="1" dirty="0" smtClean="0">
                <a:solidFill>
                  <a:schemeClr val="accent1"/>
                </a:solidFill>
              </a:rPr>
              <a:t>for</a:t>
            </a:r>
            <a:r>
              <a:rPr lang="en-GB" dirty="0" smtClean="0">
                <a:solidFill>
                  <a:schemeClr val="accent1"/>
                </a:solidFill>
              </a:rPr>
              <a:t> learning’ approach</a:t>
            </a:r>
          </a:p>
          <a:p>
            <a:r>
              <a:rPr lang="en-GB" b="1" dirty="0" smtClean="0"/>
              <a:t>The assessment and feedback lifecycle</a:t>
            </a:r>
          </a:p>
          <a:p>
            <a:pPr lvl="1"/>
            <a:r>
              <a:rPr lang="en-GB" dirty="0" smtClean="0"/>
              <a:t>Supporting the electronic management of assessment </a:t>
            </a:r>
            <a:endParaRPr lang="en-GB" dirty="0"/>
          </a:p>
        </p:txBody>
      </p:sp>
      <p:sp>
        <p:nvSpPr>
          <p:cNvPr id="4" name="Text Placeholder 3"/>
          <p:cNvSpPr>
            <a:spLocks noGrp="1"/>
          </p:cNvSpPr>
          <p:nvPr>
            <p:ph type="body" sz="quarter" idx="14"/>
          </p:nvPr>
        </p:nvSpPr>
        <p:spPr>
          <a:xfrm>
            <a:off x="215900" y="879475"/>
            <a:ext cx="8677276" cy="387798"/>
          </a:xfrm>
        </p:spPr>
        <p:txBody>
          <a:bodyPr/>
          <a:lstStyle/>
          <a:p>
            <a:r>
              <a:rPr lang="en-GB" b="0" dirty="0" smtClean="0"/>
              <a:t>Useful tools and approaches</a:t>
            </a:r>
            <a:endParaRPr lang="en-GB" b="0" dirty="0"/>
          </a:p>
        </p:txBody>
      </p:sp>
      <p:sp>
        <p:nvSpPr>
          <p:cNvPr id="5" name="Date Placeholder 4"/>
          <p:cNvSpPr>
            <a:spLocks noGrp="1"/>
          </p:cNvSpPr>
          <p:nvPr>
            <p:ph type="dt" sz="half" idx="15"/>
          </p:nvPr>
        </p:nvSpPr>
        <p:spPr>
          <a:xfrm>
            <a:off x="215901" y="4872778"/>
            <a:ext cx="719138" cy="162000"/>
          </a:xfrm>
        </p:spPr>
        <p:txBody>
          <a:bodyPr/>
          <a:lstStyle/>
          <a:p>
            <a:r>
              <a:rPr lang="en-US" noProof="0" smtClean="0"/>
              <a:t>20/11/2015</a:t>
            </a:r>
            <a:endParaRPr lang="en-GB" noProof="0" dirty="0"/>
          </a:p>
        </p:txBody>
      </p:sp>
      <p:sp>
        <p:nvSpPr>
          <p:cNvPr id="6" name="Footer Placeholder 5"/>
          <p:cNvSpPr>
            <a:spLocks noGrp="1"/>
          </p:cNvSpPr>
          <p:nvPr>
            <p:ph type="ftr" sz="quarter" idx="16"/>
          </p:nvPr>
        </p:nvSpPr>
        <p:spPr>
          <a:xfrm>
            <a:off x="935039" y="4872779"/>
            <a:ext cx="7273924" cy="162000"/>
          </a:xfrm>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215807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Rethinking assessment practices </a:t>
            </a:r>
            <a:endParaRPr lang="en-GB" dirty="0"/>
          </a:p>
        </p:txBody>
      </p:sp>
      <p:sp>
        <p:nvSpPr>
          <p:cNvPr id="10" name="Content Placeholder 9"/>
          <p:cNvSpPr>
            <a:spLocks noGrp="1"/>
          </p:cNvSpPr>
          <p:nvPr>
            <p:ph sz="quarter" idx="13"/>
          </p:nvPr>
        </p:nvSpPr>
        <p:spPr/>
        <p:txBody>
          <a:bodyPr/>
          <a:lstStyle/>
          <a:p>
            <a:r>
              <a:rPr lang="en-GB" sz="2000" dirty="0"/>
              <a:t>Evidence that </a:t>
            </a:r>
            <a:r>
              <a:rPr lang="en-GB" sz="2000" b="1" dirty="0"/>
              <a:t>assessment</a:t>
            </a:r>
            <a:r>
              <a:rPr lang="en-GB" sz="2000" dirty="0"/>
              <a:t>, rather than teaching, has a major influence on students’ learning</a:t>
            </a:r>
          </a:p>
          <a:p>
            <a:r>
              <a:rPr lang="en-GB" sz="2000" dirty="0"/>
              <a:t>Increasing consensus of the importance of developing </a:t>
            </a:r>
            <a:r>
              <a:rPr lang="en-GB" sz="2000" b="1" dirty="0"/>
              <a:t>judgement and self-regulation </a:t>
            </a:r>
            <a:r>
              <a:rPr lang="en-GB" sz="2000" dirty="0"/>
              <a:t>in learners as critical skills for life and employment</a:t>
            </a:r>
          </a:p>
          <a:p>
            <a:endParaRPr lang="en-GB" dirty="0"/>
          </a:p>
        </p:txBody>
      </p:sp>
      <p:sp>
        <p:nvSpPr>
          <p:cNvPr id="11" name="Content Placeholder 10"/>
          <p:cNvSpPr>
            <a:spLocks noGrp="1"/>
          </p:cNvSpPr>
          <p:nvPr>
            <p:ph sz="quarter" idx="14"/>
          </p:nvPr>
        </p:nvSpPr>
        <p:spPr/>
        <p:txBody>
          <a:bodyPr/>
          <a:lstStyle/>
          <a:p>
            <a:r>
              <a:rPr lang="en-GB" sz="2000" dirty="0"/>
              <a:t>But existing assessment practices often focus on the demonstration of knowledge and memory recall rather than the processes of learning</a:t>
            </a:r>
          </a:p>
          <a:p>
            <a:r>
              <a:rPr lang="en-GB" sz="2000" dirty="0"/>
              <a:t>So…… </a:t>
            </a:r>
            <a:r>
              <a:rPr lang="en-GB" sz="2000" b="1" dirty="0"/>
              <a:t>are we best preparing learners for a lifetime of learning and employment? </a:t>
            </a:r>
          </a:p>
          <a:p>
            <a:pPr marL="0" indent="0">
              <a:buNone/>
            </a:pPr>
            <a:endParaRPr lang="en-GB" dirty="0"/>
          </a:p>
        </p:txBody>
      </p:sp>
      <p:sp>
        <p:nvSpPr>
          <p:cNvPr id="7" name="Date Placeholder 6"/>
          <p:cNvSpPr>
            <a:spLocks noGrp="1"/>
          </p:cNvSpPr>
          <p:nvPr>
            <p:ph type="dt" sz="half" idx="15"/>
          </p:nvPr>
        </p:nvSpPr>
        <p:spPr/>
        <p:txBody>
          <a:bodyPr/>
          <a:lstStyle/>
          <a:p>
            <a:r>
              <a:rPr lang="en-US" noProof="0" smtClean="0"/>
              <a:t>20/11/2015</a:t>
            </a:r>
            <a:endParaRPr lang="en-GB" noProof="0" dirty="0"/>
          </a:p>
        </p:txBody>
      </p:sp>
      <p:sp>
        <p:nvSpPr>
          <p:cNvPr id="8" name="Footer Placeholder 7"/>
          <p:cNvSpPr>
            <a:spLocks noGrp="1"/>
          </p:cNvSpPr>
          <p:nvPr>
            <p:ph type="ftr" sz="quarter" idx="16"/>
          </p:nvPr>
        </p:nvSpPr>
        <p:spPr/>
        <p:txBody>
          <a:bodyPr/>
          <a:lstStyle/>
          <a:p>
            <a:r>
              <a:rPr lang="en-GB" noProof="0" smtClean="0"/>
              <a:t>Technology-enhanced assessment and feedback</a:t>
            </a:r>
            <a:endParaRPr lang="en-GB" noProof="0" dirty="0"/>
          </a:p>
        </p:txBody>
      </p:sp>
    </p:spTree>
    <p:extLst>
      <p:ext uri="{BB962C8B-B14F-4D97-AF65-F5344CB8AC3E}">
        <p14:creationId xmlns:p14="http://schemas.microsoft.com/office/powerpoint/2010/main" val="1852172714"/>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544E8E78-22CE-45A7-A079-55DC3D125FB3}"/>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98B066A8-5050-4A68-95BE-F720D7B3C4CC}"/>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1A141971-FF98-4D08-AE1F-4DEED86FEF71}"/>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16-9 Mar 2015.potx" id="{932D912D-11CF-44FC-990C-E1C440572D42}" vid="{80268AAC-4DB1-4A3E-9E53-AF7130A92EA5}"/>
    </a:ext>
  </a:extLst>
</a:theme>
</file>

<file path=ppt/theme/theme7.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79c6cfb5-50bc-4fca-81ee-f60fcea9a646"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SharedWithUsers xmlns="217ac18d-a73a-48a9-8bac-9db52278b555">
      <UserInfo>
        <DisplayName/>
        <AccountId xsi:nil="true"/>
        <AccountType/>
      </UserInfo>
    </SharedWithUsers>
    <_dlc_DocId xmlns="ebf13169-c280-4fc5-86f8-af5191a5ddf2">N7XHR37R3CPZ-174-2</_dlc_DocId>
    <_dlc_DocIdUrl xmlns="ebf13169-c280-4fc5-86f8-af5191a5ddf2">
      <Url>https://jisc365.sharepoint.com/sites/customerexperience/cscollab/_layouts/15/DocIdRedir.aspx?ID=N7XHR37R3CPZ-174-2</Url>
      <Description>N7XHR37R3CPZ-174-2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2" ma:contentTypeDescription="Create a new document." ma:contentTypeScope="" ma:versionID="11507b2382009acd5947100e36a13333">
  <xsd:schema xmlns:xsd="http://www.w3.org/2001/XMLSchema" xmlns:xs="http://www.w3.org/2001/XMLSchema" xmlns:p="http://schemas.microsoft.com/office/2006/metadata/properties" xmlns:ns2="ebf13169-c280-4fc5-86f8-af5191a5ddf2" xmlns:ns3="217ac18d-a73a-48a9-8bac-9db52278b555" targetNamespace="http://schemas.microsoft.com/office/2006/metadata/properties" ma:root="true" ma:fieldsID="21c7c1ba30450bca7fa68ccb336c780d" ns2:_="" ns3:_="">
    <xsd:import namespace="ebf13169-c280-4fc5-86f8-af5191a5ddf2"/>
    <xsd:import namespace="217ac18d-a73a-48a9-8bac-9db52278b5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13169-c280-4fc5-86f8-af5191a5ddf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DE50B-B5E2-48A1-8B58-ED79EDEDDDDF}">
  <ds:schemaRefs>
    <ds:schemaRef ds:uri="http://schemas.microsoft.com/sharepoint/v3/contenttype/forms"/>
  </ds:schemaRefs>
</ds:datastoreItem>
</file>

<file path=customXml/itemProps2.xml><?xml version="1.0" encoding="utf-8"?>
<ds:datastoreItem xmlns:ds="http://schemas.openxmlformats.org/officeDocument/2006/customXml" ds:itemID="{79A22231-E76A-4775-A611-D5C1298D57ED}">
  <ds:schemaRefs>
    <ds:schemaRef ds:uri="http://schemas.microsoft.com/sharepoint/events"/>
  </ds:schemaRefs>
</ds:datastoreItem>
</file>

<file path=customXml/itemProps3.xml><?xml version="1.0" encoding="utf-8"?>
<ds:datastoreItem xmlns:ds="http://schemas.openxmlformats.org/officeDocument/2006/customXml" ds:itemID="{233A26D1-8BB5-4F6B-B6C3-83D62BC611BD}">
  <ds:schemaRefs>
    <ds:schemaRef ds:uri="Microsoft.SharePoint.Taxonomy.ContentTypeSync"/>
  </ds:schemaRefs>
</ds:datastoreItem>
</file>

<file path=customXml/itemProps4.xml><?xml version="1.0" encoding="utf-8"?>
<ds:datastoreItem xmlns:ds="http://schemas.openxmlformats.org/officeDocument/2006/customXml" ds:itemID="{38FDCB66-D499-40CD-BFFF-C6D1A8D20198}">
  <ds:schemaRefs>
    <ds:schemaRef ds:uri="http://purl.org/dc/terms/"/>
    <ds:schemaRef ds:uri="http://schemas.microsoft.com/office/2006/metadata/properties"/>
    <ds:schemaRef ds:uri="ebf13169-c280-4fc5-86f8-af5191a5ddf2"/>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217ac18d-a73a-48a9-8bac-9db52278b555"/>
    <ds:schemaRef ds:uri="http://www.w3.org/XML/1998/namespace"/>
  </ds:schemaRefs>
</ds:datastoreItem>
</file>

<file path=customXml/itemProps5.xml><?xml version="1.0" encoding="utf-8"?>
<ds:datastoreItem xmlns:ds="http://schemas.openxmlformats.org/officeDocument/2006/customXml" ds:itemID="{DDC923BD-2E24-4153-83CC-A56DE2736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13169-c280-4fc5-86f8-af5191a5ddf2"/>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Jisc Standard 16-9 Apr 2015</Template>
  <TotalTime>17766</TotalTime>
  <Words>5559</Words>
  <Application>Microsoft Office PowerPoint</Application>
  <PresentationFormat>On-screen Show (16:9)</PresentationFormat>
  <Paragraphs>481</Paragraphs>
  <Slides>29</Slides>
  <Notes>29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Corbel</vt:lpstr>
      <vt:lpstr>Lucida Grande</vt:lpstr>
      <vt:lpstr>Wingdings</vt:lpstr>
      <vt:lpstr>Jisc Content Slides</vt:lpstr>
      <vt:lpstr>Jisc Cover Slides</vt:lpstr>
      <vt:lpstr>Jisc Closing Slides</vt:lpstr>
      <vt:lpstr>Jisc Divider Sldes</vt:lpstr>
      <vt:lpstr>Jisc Fullscreen Image Slides</vt:lpstr>
      <vt:lpstr>Jisc Colours</vt:lpstr>
      <vt:lpstr>Technology-enhanced assessment</vt:lpstr>
      <vt:lpstr>Overview</vt:lpstr>
      <vt:lpstr>Background and context</vt:lpstr>
      <vt:lpstr>Assessment and feedback challenges</vt:lpstr>
      <vt:lpstr>Electronic management of assessment</vt:lpstr>
      <vt:lpstr>Electronic management of assessment</vt:lpstr>
      <vt:lpstr>Top 20 EMA challenges</vt:lpstr>
      <vt:lpstr>Moving from challenge to change</vt:lpstr>
      <vt:lpstr>Rethinking assessment practices </vt:lpstr>
      <vt:lpstr>A starting point for change: a principled approach</vt:lpstr>
      <vt:lpstr>REAP principles</vt:lpstr>
      <vt:lpstr>Putting principles into practice – Viewpoints </vt:lpstr>
      <vt:lpstr>Putting principles into practice – Viewpoints </vt:lpstr>
      <vt:lpstr>Putting principles into practice, QUB</vt:lpstr>
      <vt:lpstr>Putting principles into practice, QUB</vt:lpstr>
      <vt:lpstr>Aligning technology with principles</vt:lpstr>
      <vt:lpstr>Examples in practice</vt:lpstr>
      <vt:lpstr>Case studies</vt:lpstr>
      <vt:lpstr>Moving from challenge to change</vt:lpstr>
      <vt:lpstr>Why is EMA important?</vt:lpstr>
      <vt:lpstr>The assessment and feedback lifecycle</vt:lpstr>
      <vt:lpstr>University of Edinburgh</vt:lpstr>
      <vt:lpstr>Case studies</vt:lpstr>
      <vt:lpstr>Manchester Metropolitan University</vt:lpstr>
      <vt:lpstr>Queen’s University Belfast</vt:lpstr>
      <vt:lpstr>Resources</vt:lpstr>
      <vt:lpstr>Find out more</vt:lpstr>
      <vt:lpstr>Any questions?</vt:lpstr>
      <vt:lpstr>Find out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BMCH-PC3</dc:creator>
  <cp:lastModifiedBy>Lisa</cp:lastModifiedBy>
  <cp:revision>149</cp:revision>
  <cp:lastPrinted>2015-03-16T16:56:25Z</cp:lastPrinted>
  <dcterms:created xsi:type="dcterms:W3CDTF">2015-06-26T08:42:55Z</dcterms:created>
  <dcterms:modified xsi:type="dcterms:W3CDTF">2015-11-17T10:22:31Z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ies>
</file>